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7"/>
  </p:notesMasterIdLst>
  <p:handoutMasterIdLst>
    <p:handoutMasterId r:id="rId78"/>
  </p:handoutMasterIdLst>
  <p:sldIdLst>
    <p:sldId id="285" r:id="rId2"/>
    <p:sldId id="673" r:id="rId3"/>
    <p:sldId id="350" r:id="rId4"/>
    <p:sldId id="351" r:id="rId5"/>
    <p:sldId id="656" r:id="rId6"/>
    <p:sldId id="290" r:id="rId7"/>
    <p:sldId id="355" r:id="rId8"/>
    <p:sldId id="356" r:id="rId9"/>
    <p:sldId id="357" r:id="rId10"/>
    <p:sldId id="358" r:id="rId11"/>
    <p:sldId id="361" r:id="rId12"/>
    <p:sldId id="362" r:id="rId13"/>
    <p:sldId id="263" r:id="rId14"/>
    <p:sldId id="367" r:id="rId15"/>
    <p:sldId id="366" r:id="rId16"/>
    <p:sldId id="371" r:id="rId17"/>
    <p:sldId id="372" r:id="rId18"/>
    <p:sldId id="488" r:id="rId19"/>
    <p:sldId id="286" r:id="rId20"/>
    <p:sldId id="373" r:id="rId21"/>
    <p:sldId id="374" r:id="rId22"/>
    <p:sldId id="375" r:id="rId23"/>
    <p:sldId id="378" r:id="rId24"/>
    <p:sldId id="379" r:id="rId25"/>
    <p:sldId id="380" r:id="rId26"/>
    <p:sldId id="381" r:id="rId27"/>
    <p:sldId id="382" r:id="rId28"/>
    <p:sldId id="385" r:id="rId29"/>
    <p:sldId id="659" r:id="rId30"/>
    <p:sldId id="660" r:id="rId31"/>
    <p:sldId id="386" r:id="rId32"/>
    <p:sldId id="388" r:id="rId33"/>
    <p:sldId id="389" r:id="rId34"/>
    <p:sldId id="390" r:id="rId35"/>
    <p:sldId id="391" r:id="rId36"/>
    <p:sldId id="392" r:id="rId37"/>
    <p:sldId id="393" r:id="rId38"/>
    <p:sldId id="394" r:id="rId39"/>
    <p:sldId id="395" r:id="rId40"/>
    <p:sldId id="383" r:id="rId41"/>
    <p:sldId id="662" r:id="rId42"/>
    <p:sldId id="384" r:id="rId43"/>
    <p:sldId id="425" r:id="rId44"/>
    <p:sldId id="661" r:id="rId45"/>
    <p:sldId id="664" r:id="rId46"/>
    <p:sldId id="665" r:id="rId47"/>
    <p:sldId id="663" r:id="rId48"/>
    <p:sldId id="666" r:id="rId49"/>
    <p:sldId id="667" r:id="rId50"/>
    <p:sldId id="668" r:id="rId51"/>
    <p:sldId id="669" r:id="rId52"/>
    <p:sldId id="670" r:id="rId53"/>
    <p:sldId id="401" r:id="rId54"/>
    <p:sldId id="402" r:id="rId55"/>
    <p:sldId id="658" r:id="rId56"/>
    <p:sldId id="404" r:id="rId57"/>
    <p:sldId id="671" r:id="rId58"/>
    <p:sldId id="531" r:id="rId59"/>
    <p:sldId id="442" r:id="rId60"/>
    <p:sldId id="443" r:id="rId61"/>
    <p:sldId id="444" r:id="rId62"/>
    <p:sldId id="445" r:id="rId63"/>
    <p:sldId id="446" r:id="rId64"/>
    <p:sldId id="532" r:id="rId65"/>
    <p:sldId id="533" r:id="rId66"/>
    <p:sldId id="534" r:id="rId67"/>
    <p:sldId id="535" r:id="rId68"/>
    <p:sldId id="410" r:id="rId69"/>
    <p:sldId id="411" r:id="rId70"/>
    <p:sldId id="412" r:id="rId71"/>
    <p:sldId id="536" r:id="rId72"/>
    <p:sldId id="537" r:id="rId73"/>
    <p:sldId id="538" r:id="rId74"/>
    <p:sldId id="409" r:id="rId75"/>
    <p:sldId id="674" r:id="rId76"/>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1"/>
    <p:restoredTop sz="94694"/>
  </p:normalViewPr>
  <p:slideViewPr>
    <p:cSldViewPr>
      <p:cViewPr varScale="1">
        <p:scale>
          <a:sx n="240" d="100"/>
          <a:sy n="240" d="100"/>
        </p:scale>
        <p:origin x="1368"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24/03/2024</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24/03/2024</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ABC3495-4627-2241-8B0C-11E9C347F049}"/>
              </a:ext>
            </a:extLst>
          </p:cNvPr>
          <p:cNvSpPr>
            <a:spLocks noGrp="1" noChangeArrowheads="1"/>
          </p:cNvSpPr>
          <p:nvPr>
            <p:ph type="body" idx="1"/>
          </p:nvPr>
        </p:nvSpPr>
        <p:spPr>
          <a:noFill/>
          <a:ln/>
        </p:spPr>
        <p:txBody>
          <a:bodyPr/>
          <a:lstStyle/>
          <a:p>
            <a:r>
              <a:rPr lang="en-US" altLang="en-US"/>
              <a:t>:1, 1, 3</a:t>
            </a:r>
          </a:p>
        </p:txBody>
      </p:sp>
      <p:sp>
        <p:nvSpPr>
          <p:cNvPr id="7171" name="Rectangle 3">
            <a:extLst>
              <a:ext uri="{FF2B5EF4-FFF2-40B4-BE49-F238E27FC236}">
                <a16:creationId xmlns:a16="http://schemas.microsoft.com/office/drawing/2014/main" id="{0ADB5080-1E0D-9C4A-9998-27F09401F199}"/>
              </a:ext>
            </a:extLst>
          </p:cNvPr>
          <p:cNvSpPr>
            <a:spLocks noGrp="1" noRot="1" noChangeAspect="1" noChangeArrowheads="1" noTextEdit="1"/>
          </p:cNvSpPr>
          <p:nvPr>
            <p:ph type="sldImg"/>
          </p:nvPr>
        </p:nvSpPr>
        <p:spPr>
          <a:xfrm>
            <a:off x="1914525" y="692150"/>
            <a:ext cx="3028950" cy="2273300"/>
          </a:xfrm>
          <a:ln cap="flat"/>
        </p:spPr>
      </p:sp>
    </p:spTree>
    <p:extLst>
      <p:ext uri="{BB962C8B-B14F-4D97-AF65-F5344CB8AC3E}">
        <p14:creationId xmlns:p14="http://schemas.microsoft.com/office/powerpoint/2010/main" val="3117213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F39988-4B33-D149-AEF5-D7EDCED426D8}"/>
              </a:ext>
            </a:extLst>
          </p:cNvPr>
          <p:cNvSpPr>
            <a:spLocks noGrp="1" noChangeArrowheads="1"/>
          </p:cNvSpPr>
          <p:nvPr>
            <p:ph type="sldNum" sz="quarter" idx="5"/>
          </p:nvPr>
        </p:nvSpPr>
        <p:spPr>
          <a:ln/>
        </p:spPr>
        <p:txBody>
          <a:bodyPr/>
          <a:lstStyle/>
          <a:p>
            <a:fld id="{42FD4B2E-5873-CE4D-9AEA-9AD7F8FBA394}" type="slidenum">
              <a:rPr lang="en-US" altLang="en-US"/>
              <a:pPr/>
              <a:t>26</a:t>
            </a:fld>
            <a:endParaRPr lang="en-US" altLang="en-US"/>
          </a:p>
        </p:txBody>
      </p:sp>
      <p:sp>
        <p:nvSpPr>
          <p:cNvPr id="151554" name="Rectangle 2">
            <a:extLst>
              <a:ext uri="{FF2B5EF4-FFF2-40B4-BE49-F238E27FC236}">
                <a16:creationId xmlns:a16="http://schemas.microsoft.com/office/drawing/2014/main" id="{09AF3363-2D67-084C-B0FD-9B139293B9BC}"/>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C8985DB6-80D6-5642-958F-9EEB520E2C5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221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3E3502-5104-9545-A2C7-56AB4C7AF735}"/>
              </a:ext>
            </a:extLst>
          </p:cNvPr>
          <p:cNvSpPr>
            <a:spLocks noGrp="1" noChangeArrowheads="1"/>
          </p:cNvSpPr>
          <p:nvPr>
            <p:ph type="sldNum" sz="quarter" idx="5"/>
          </p:nvPr>
        </p:nvSpPr>
        <p:spPr>
          <a:ln/>
        </p:spPr>
        <p:txBody>
          <a:bodyPr/>
          <a:lstStyle/>
          <a:p>
            <a:fld id="{006E758D-49B6-A143-90F2-71C88C86D6F0}" type="slidenum">
              <a:rPr lang="en-US" altLang="en-US"/>
              <a:pPr/>
              <a:t>27</a:t>
            </a:fld>
            <a:endParaRPr lang="en-US" altLang="en-US"/>
          </a:p>
        </p:txBody>
      </p:sp>
      <p:sp>
        <p:nvSpPr>
          <p:cNvPr id="152578" name="Rectangle 2">
            <a:extLst>
              <a:ext uri="{FF2B5EF4-FFF2-40B4-BE49-F238E27FC236}">
                <a16:creationId xmlns:a16="http://schemas.microsoft.com/office/drawing/2014/main" id="{1002A18A-CCB8-6B44-8090-15E7C957DE50}"/>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43E91135-0CAB-514A-944D-13DB18FDED6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9526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28</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629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29</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5613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30</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408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26F21B-7393-F744-ABD4-716DA1BC0713}"/>
              </a:ext>
            </a:extLst>
          </p:cNvPr>
          <p:cNvSpPr>
            <a:spLocks noGrp="1" noChangeArrowheads="1"/>
          </p:cNvSpPr>
          <p:nvPr>
            <p:ph type="sldNum" sz="quarter" idx="5"/>
          </p:nvPr>
        </p:nvSpPr>
        <p:spPr>
          <a:ln/>
        </p:spPr>
        <p:txBody>
          <a:bodyPr/>
          <a:lstStyle/>
          <a:p>
            <a:fld id="{EDE6CBD3-4E08-9F44-B03E-D46A27E7EA1E}" type="slidenum">
              <a:rPr lang="en-US" altLang="en-US"/>
              <a:pPr/>
              <a:t>31</a:t>
            </a:fld>
            <a:endParaRPr lang="en-US" altLang="en-US"/>
          </a:p>
        </p:txBody>
      </p:sp>
      <p:sp>
        <p:nvSpPr>
          <p:cNvPr id="156674" name="Rectangle 2">
            <a:extLst>
              <a:ext uri="{FF2B5EF4-FFF2-40B4-BE49-F238E27FC236}">
                <a16:creationId xmlns:a16="http://schemas.microsoft.com/office/drawing/2014/main" id="{607A3692-52FB-4F45-A9C9-61329DE1BE6C}"/>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B04E02A9-0DF4-8046-A8F5-5D628C57FC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403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1B6C00-13FF-C847-B5DF-E75672DE7078}"/>
              </a:ext>
            </a:extLst>
          </p:cNvPr>
          <p:cNvSpPr>
            <a:spLocks noGrp="1" noChangeArrowheads="1"/>
          </p:cNvSpPr>
          <p:nvPr>
            <p:ph type="sldNum" sz="quarter" idx="5"/>
          </p:nvPr>
        </p:nvSpPr>
        <p:spPr>
          <a:ln/>
        </p:spPr>
        <p:txBody>
          <a:bodyPr/>
          <a:lstStyle/>
          <a:p>
            <a:fld id="{0E3AF60B-9172-3442-BD89-C7B2EEBDB7BB}" type="slidenum">
              <a:rPr lang="en-US" altLang="en-US"/>
              <a:pPr/>
              <a:t>32</a:t>
            </a:fld>
            <a:endParaRPr lang="en-US" altLang="en-US"/>
          </a:p>
        </p:txBody>
      </p:sp>
      <p:sp>
        <p:nvSpPr>
          <p:cNvPr id="158722" name="Rectangle 2">
            <a:extLst>
              <a:ext uri="{FF2B5EF4-FFF2-40B4-BE49-F238E27FC236}">
                <a16:creationId xmlns:a16="http://schemas.microsoft.com/office/drawing/2014/main" id="{A61F23AA-2FB8-144C-A82C-B9A6C3E3E430}"/>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D950ECDC-82A3-CB45-9F36-C713E9FEA1B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0569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30201B2-8C4F-D44F-9413-6642C845AC26}"/>
              </a:ext>
            </a:extLst>
          </p:cNvPr>
          <p:cNvSpPr>
            <a:spLocks noGrp="1" noChangeArrowheads="1"/>
          </p:cNvSpPr>
          <p:nvPr>
            <p:ph type="sldNum" sz="quarter" idx="5"/>
          </p:nvPr>
        </p:nvSpPr>
        <p:spPr>
          <a:ln/>
        </p:spPr>
        <p:txBody>
          <a:bodyPr/>
          <a:lstStyle/>
          <a:p>
            <a:fld id="{9EB50ADF-28D2-7B4C-90DE-987F88A27A26}" type="slidenum">
              <a:rPr lang="en-US" altLang="en-US"/>
              <a:pPr/>
              <a:t>33</a:t>
            </a:fld>
            <a:endParaRPr lang="en-US" altLang="en-US"/>
          </a:p>
        </p:txBody>
      </p:sp>
      <p:sp>
        <p:nvSpPr>
          <p:cNvPr id="159746" name="Rectangle 2">
            <a:extLst>
              <a:ext uri="{FF2B5EF4-FFF2-40B4-BE49-F238E27FC236}">
                <a16:creationId xmlns:a16="http://schemas.microsoft.com/office/drawing/2014/main" id="{6A89382F-245D-024D-8662-7C06E1F15187}"/>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FBC697B8-B1AE-B245-AD6D-F1F23397B77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3837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E7A510-54A1-904A-855E-683E67D95786}"/>
              </a:ext>
            </a:extLst>
          </p:cNvPr>
          <p:cNvSpPr>
            <a:spLocks noGrp="1" noChangeArrowheads="1"/>
          </p:cNvSpPr>
          <p:nvPr>
            <p:ph type="sldNum" sz="quarter" idx="5"/>
          </p:nvPr>
        </p:nvSpPr>
        <p:spPr>
          <a:ln/>
        </p:spPr>
        <p:txBody>
          <a:bodyPr/>
          <a:lstStyle/>
          <a:p>
            <a:fld id="{78D6194C-CB88-0041-A701-32F8541F756C}" type="slidenum">
              <a:rPr lang="en-US" altLang="en-US"/>
              <a:pPr/>
              <a:t>34</a:t>
            </a:fld>
            <a:endParaRPr lang="en-US" altLang="en-US"/>
          </a:p>
        </p:txBody>
      </p:sp>
      <p:sp>
        <p:nvSpPr>
          <p:cNvPr id="160770" name="Rectangle 2">
            <a:extLst>
              <a:ext uri="{FF2B5EF4-FFF2-40B4-BE49-F238E27FC236}">
                <a16:creationId xmlns:a16="http://schemas.microsoft.com/office/drawing/2014/main" id="{C157783E-F798-1B40-B801-0993AEA821EF}"/>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9DB10E9B-6215-9D49-9BEC-1651EEE1556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3540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2DF48D-1859-E94F-A650-4A8053CF3791}"/>
              </a:ext>
            </a:extLst>
          </p:cNvPr>
          <p:cNvSpPr>
            <a:spLocks noGrp="1" noChangeArrowheads="1"/>
          </p:cNvSpPr>
          <p:nvPr>
            <p:ph type="sldNum" sz="quarter" idx="5"/>
          </p:nvPr>
        </p:nvSpPr>
        <p:spPr>
          <a:ln/>
        </p:spPr>
        <p:txBody>
          <a:bodyPr/>
          <a:lstStyle/>
          <a:p>
            <a:fld id="{A99BBADA-7CE6-E84F-A605-C193F8B70A86}" type="slidenum">
              <a:rPr lang="en-US" altLang="en-US"/>
              <a:pPr/>
              <a:t>35</a:t>
            </a:fld>
            <a:endParaRPr lang="en-US" altLang="en-US"/>
          </a:p>
        </p:txBody>
      </p:sp>
      <p:sp>
        <p:nvSpPr>
          <p:cNvPr id="161794" name="Rectangle 2">
            <a:extLst>
              <a:ext uri="{FF2B5EF4-FFF2-40B4-BE49-F238E27FC236}">
                <a16:creationId xmlns:a16="http://schemas.microsoft.com/office/drawing/2014/main" id="{61EDD0B1-ACD0-2D4D-B886-205616918087}"/>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400C6695-0944-8241-97F3-1B202D0CDB9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391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6FBCCA-3243-D047-8736-3D870180CF0B}"/>
              </a:ext>
            </a:extLst>
          </p:cNvPr>
          <p:cNvSpPr>
            <a:spLocks noGrp="1" noChangeArrowheads="1"/>
          </p:cNvSpPr>
          <p:nvPr>
            <p:ph type="sldNum" sz="quarter" idx="5"/>
          </p:nvPr>
        </p:nvSpPr>
        <p:spPr>
          <a:ln/>
        </p:spPr>
        <p:txBody>
          <a:bodyPr/>
          <a:lstStyle/>
          <a:p>
            <a:fld id="{E7553889-FC23-4644-A752-6DF85EE90B70}" type="slidenum">
              <a:rPr lang="en-US" altLang="en-US"/>
              <a:pPr/>
              <a:t>16</a:t>
            </a:fld>
            <a:endParaRPr lang="en-US" altLang="en-US"/>
          </a:p>
        </p:txBody>
      </p:sp>
      <p:sp>
        <p:nvSpPr>
          <p:cNvPr id="125954" name="Rectangle 2">
            <a:extLst>
              <a:ext uri="{FF2B5EF4-FFF2-40B4-BE49-F238E27FC236}">
                <a16:creationId xmlns:a16="http://schemas.microsoft.com/office/drawing/2014/main" id="{838C788D-671F-9B48-961A-6E0F53A2B255}"/>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7A46ED38-9270-3A43-9FFF-A11410A6F4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422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EF7EDE-E309-454D-907B-935A7F1FBB89}"/>
              </a:ext>
            </a:extLst>
          </p:cNvPr>
          <p:cNvSpPr>
            <a:spLocks noGrp="1" noChangeArrowheads="1"/>
          </p:cNvSpPr>
          <p:nvPr>
            <p:ph type="sldNum" sz="quarter" idx="5"/>
          </p:nvPr>
        </p:nvSpPr>
        <p:spPr>
          <a:ln/>
        </p:spPr>
        <p:txBody>
          <a:bodyPr/>
          <a:lstStyle/>
          <a:p>
            <a:fld id="{1EA2D185-05D0-F740-8FFA-6836A95E34BE}" type="slidenum">
              <a:rPr lang="en-US" altLang="en-US"/>
              <a:pPr/>
              <a:t>36</a:t>
            </a:fld>
            <a:endParaRPr lang="en-US" altLang="en-US"/>
          </a:p>
        </p:txBody>
      </p:sp>
      <p:sp>
        <p:nvSpPr>
          <p:cNvPr id="162818" name="Rectangle 2">
            <a:extLst>
              <a:ext uri="{FF2B5EF4-FFF2-40B4-BE49-F238E27FC236}">
                <a16:creationId xmlns:a16="http://schemas.microsoft.com/office/drawing/2014/main" id="{617DD6D7-5FAC-714B-BD7F-26597A1E5551}"/>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D6B3D1E-3866-DE4F-8E3E-A8AAC4EA34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6545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B40B5C-C607-BA46-955E-BD2F55C9A266}"/>
              </a:ext>
            </a:extLst>
          </p:cNvPr>
          <p:cNvSpPr>
            <a:spLocks noGrp="1" noChangeArrowheads="1"/>
          </p:cNvSpPr>
          <p:nvPr>
            <p:ph type="sldNum" sz="quarter" idx="5"/>
          </p:nvPr>
        </p:nvSpPr>
        <p:spPr>
          <a:ln/>
        </p:spPr>
        <p:txBody>
          <a:bodyPr/>
          <a:lstStyle/>
          <a:p>
            <a:fld id="{DCABE994-FF0D-C14D-9580-64A6FA897D44}" type="slidenum">
              <a:rPr lang="en-US" altLang="en-US"/>
              <a:pPr/>
              <a:t>37</a:t>
            </a:fld>
            <a:endParaRPr lang="en-US" altLang="en-US"/>
          </a:p>
        </p:txBody>
      </p:sp>
      <p:sp>
        <p:nvSpPr>
          <p:cNvPr id="163842" name="Rectangle 2">
            <a:extLst>
              <a:ext uri="{FF2B5EF4-FFF2-40B4-BE49-F238E27FC236}">
                <a16:creationId xmlns:a16="http://schemas.microsoft.com/office/drawing/2014/main" id="{2DE21F4C-E9B8-C94E-B1A7-9D9DA106F0D4}"/>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45950062-3733-4F41-8A53-01C1BBFDF50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5627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0E39A4-0E77-664D-BA11-72354DFDF17E}"/>
              </a:ext>
            </a:extLst>
          </p:cNvPr>
          <p:cNvSpPr>
            <a:spLocks noGrp="1" noChangeArrowheads="1"/>
          </p:cNvSpPr>
          <p:nvPr>
            <p:ph type="sldNum" sz="quarter" idx="5"/>
          </p:nvPr>
        </p:nvSpPr>
        <p:spPr>
          <a:ln/>
        </p:spPr>
        <p:txBody>
          <a:bodyPr/>
          <a:lstStyle/>
          <a:p>
            <a:fld id="{866CBEE8-F3BB-AD4C-B658-D3C96A40BE0F}" type="slidenum">
              <a:rPr lang="en-US" altLang="en-US"/>
              <a:pPr/>
              <a:t>38</a:t>
            </a:fld>
            <a:endParaRPr lang="en-US" altLang="en-US"/>
          </a:p>
        </p:txBody>
      </p:sp>
      <p:sp>
        <p:nvSpPr>
          <p:cNvPr id="164866" name="Rectangle 2">
            <a:extLst>
              <a:ext uri="{FF2B5EF4-FFF2-40B4-BE49-F238E27FC236}">
                <a16:creationId xmlns:a16="http://schemas.microsoft.com/office/drawing/2014/main" id="{483D9B61-93E3-E341-9433-44324B00F6FC}"/>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1F0CD4A7-2A9B-FB49-891D-01365A9D23D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7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812EA81-C774-4F4C-96CB-BB5B9CB0818F}"/>
              </a:ext>
            </a:extLst>
          </p:cNvPr>
          <p:cNvSpPr>
            <a:spLocks noGrp="1" noChangeArrowheads="1"/>
          </p:cNvSpPr>
          <p:nvPr>
            <p:ph type="sldNum" sz="quarter" idx="5"/>
          </p:nvPr>
        </p:nvSpPr>
        <p:spPr>
          <a:ln/>
        </p:spPr>
        <p:txBody>
          <a:bodyPr/>
          <a:lstStyle/>
          <a:p>
            <a:fld id="{4D2F2F9E-8275-8340-8452-380C47A91D1A}" type="slidenum">
              <a:rPr lang="en-US" altLang="en-US"/>
              <a:pPr/>
              <a:t>39</a:t>
            </a:fld>
            <a:endParaRPr lang="en-US" altLang="en-US"/>
          </a:p>
        </p:txBody>
      </p:sp>
      <p:sp>
        <p:nvSpPr>
          <p:cNvPr id="165890" name="Rectangle 2">
            <a:extLst>
              <a:ext uri="{FF2B5EF4-FFF2-40B4-BE49-F238E27FC236}">
                <a16:creationId xmlns:a16="http://schemas.microsoft.com/office/drawing/2014/main" id="{1C7C9A7A-8074-4343-AF9E-97711BDD613B}"/>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E1C70CB1-AF98-D842-AF0C-9DF0426ED0E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2448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40</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600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41</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99478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5AC20D-54D9-3F45-B0C9-AA4B3CB970A7}"/>
              </a:ext>
            </a:extLst>
          </p:cNvPr>
          <p:cNvSpPr>
            <a:spLocks noGrp="1" noChangeArrowheads="1"/>
          </p:cNvSpPr>
          <p:nvPr>
            <p:ph type="sldNum" sz="quarter" idx="5"/>
          </p:nvPr>
        </p:nvSpPr>
        <p:spPr>
          <a:ln/>
        </p:spPr>
        <p:txBody>
          <a:bodyPr/>
          <a:lstStyle/>
          <a:p>
            <a:fld id="{56CA09B3-B15D-594C-8F39-6B3191A63A68}" type="slidenum">
              <a:rPr lang="en-US" altLang="en-US"/>
              <a:pPr/>
              <a:t>42</a:t>
            </a:fld>
            <a:endParaRPr lang="en-US" altLang="en-US"/>
          </a:p>
        </p:txBody>
      </p:sp>
      <p:sp>
        <p:nvSpPr>
          <p:cNvPr id="154626" name="Rectangle 2">
            <a:extLst>
              <a:ext uri="{FF2B5EF4-FFF2-40B4-BE49-F238E27FC236}">
                <a16:creationId xmlns:a16="http://schemas.microsoft.com/office/drawing/2014/main" id="{DD6D989A-3AF5-E44C-88B8-397E4EDE8B7D}"/>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BB501FE5-D604-0846-A55C-FCBE9915CBA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3337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44</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5298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45</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153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46</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7188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7C6A69-5D66-AC45-99B5-220C23B001F9}"/>
              </a:ext>
            </a:extLst>
          </p:cNvPr>
          <p:cNvSpPr>
            <a:spLocks noGrp="1" noChangeArrowheads="1"/>
          </p:cNvSpPr>
          <p:nvPr>
            <p:ph type="sldNum" sz="quarter" idx="5"/>
          </p:nvPr>
        </p:nvSpPr>
        <p:spPr>
          <a:ln/>
        </p:spPr>
        <p:txBody>
          <a:bodyPr/>
          <a:lstStyle/>
          <a:p>
            <a:fld id="{49E4A4BD-70F7-3E48-825E-AB4B291A3BA5}" type="slidenum">
              <a:rPr lang="en-US" altLang="en-US"/>
              <a:pPr/>
              <a:t>17</a:t>
            </a:fld>
            <a:endParaRPr lang="en-US" altLang="en-US"/>
          </a:p>
        </p:txBody>
      </p:sp>
      <p:sp>
        <p:nvSpPr>
          <p:cNvPr id="137218" name="Rectangle 2">
            <a:extLst>
              <a:ext uri="{FF2B5EF4-FFF2-40B4-BE49-F238E27FC236}">
                <a16:creationId xmlns:a16="http://schemas.microsoft.com/office/drawing/2014/main" id="{E1F50DFD-BE1F-BA4A-8D04-7770156B22F7}"/>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C88460BC-57AC-6B4D-823C-43AA8DD4E48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4826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47</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6236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48</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2345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49</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322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2D7B82-5C4B-574C-98C3-6C7CBC224987}"/>
              </a:ext>
            </a:extLst>
          </p:cNvPr>
          <p:cNvSpPr>
            <a:spLocks noGrp="1" noChangeArrowheads="1"/>
          </p:cNvSpPr>
          <p:nvPr>
            <p:ph type="sldNum" sz="quarter" idx="5"/>
          </p:nvPr>
        </p:nvSpPr>
        <p:spPr>
          <a:ln/>
        </p:spPr>
        <p:txBody>
          <a:bodyPr/>
          <a:lstStyle/>
          <a:p>
            <a:fld id="{BA3A8611-0D7B-3842-B320-271ED804786E}" type="slidenum">
              <a:rPr lang="en-US" altLang="en-US"/>
              <a:pPr/>
              <a:t>20</a:t>
            </a:fld>
            <a:endParaRPr lang="en-US" altLang="en-US"/>
          </a:p>
        </p:txBody>
      </p:sp>
      <p:sp>
        <p:nvSpPr>
          <p:cNvPr id="138242" name="Rectangle 2">
            <a:extLst>
              <a:ext uri="{FF2B5EF4-FFF2-40B4-BE49-F238E27FC236}">
                <a16:creationId xmlns:a16="http://schemas.microsoft.com/office/drawing/2014/main" id="{080CE97E-9835-F145-846A-FF0400B4EB08}"/>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E34D946B-350F-9A41-B100-2C44E35BDE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802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0A1065-DE2C-074C-9EAB-ECD54DEE3FF5}"/>
              </a:ext>
            </a:extLst>
          </p:cNvPr>
          <p:cNvSpPr>
            <a:spLocks noGrp="1" noChangeArrowheads="1"/>
          </p:cNvSpPr>
          <p:nvPr>
            <p:ph type="sldNum" sz="quarter" idx="5"/>
          </p:nvPr>
        </p:nvSpPr>
        <p:spPr>
          <a:ln/>
        </p:spPr>
        <p:txBody>
          <a:bodyPr/>
          <a:lstStyle/>
          <a:p>
            <a:fld id="{46B52DB0-F773-B94F-AA47-AC40A37F7BD5}" type="slidenum">
              <a:rPr lang="en-US" altLang="en-US"/>
              <a:pPr/>
              <a:t>21</a:t>
            </a:fld>
            <a:endParaRPr lang="en-US" altLang="en-US"/>
          </a:p>
        </p:txBody>
      </p:sp>
      <p:sp>
        <p:nvSpPr>
          <p:cNvPr id="142338" name="Rectangle 2">
            <a:extLst>
              <a:ext uri="{FF2B5EF4-FFF2-40B4-BE49-F238E27FC236}">
                <a16:creationId xmlns:a16="http://schemas.microsoft.com/office/drawing/2014/main" id="{B7E6BDE2-AD33-B441-AF77-6EFFECD899BC}"/>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D80EED61-A9D6-4C4B-B3C7-98E722E3854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98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F99F6B-07FF-8B4A-B939-AD41A5B621DF}"/>
              </a:ext>
            </a:extLst>
          </p:cNvPr>
          <p:cNvSpPr>
            <a:spLocks noGrp="1" noChangeArrowheads="1"/>
          </p:cNvSpPr>
          <p:nvPr>
            <p:ph type="sldNum" sz="quarter" idx="5"/>
          </p:nvPr>
        </p:nvSpPr>
        <p:spPr>
          <a:ln/>
        </p:spPr>
        <p:txBody>
          <a:bodyPr/>
          <a:lstStyle/>
          <a:p>
            <a:fld id="{9C1E8E20-0D57-4E44-A1F6-6D533E17A556}" type="slidenum">
              <a:rPr lang="en-US" altLang="en-US"/>
              <a:pPr/>
              <a:t>22</a:t>
            </a:fld>
            <a:endParaRPr lang="en-US" altLang="en-US"/>
          </a:p>
        </p:txBody>
      </p:sp>
      <p:sp>
        <p:nvSpPr>
          <p:cNvPr id="143362" name="Rectangle 2">
            <a:extLst>
              <a:ext uri="{FF2B5EF4-FFF2-40B4-BE49-F238E27FC236}">
                <a16:creationId xmlns:a16="http://schemas.microsoft.com/office/drawing/2014/main" id="{74FD2271-ED45-4041-A3A0-1EED407E0229}"/>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D568B624-828F-EC4B-8F0B-E283D4FBB1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2154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8CCDD9-D531-8B41-BD07-563CDF339503}"/>
              </a:ext>
            </a:extLst>
          </p:cNvPr>
          <p:cNvSpPr>
            <a:spLocks noGrp="1" noChangeArrowheads="1"/>
          </p:cNvSpPr>
          <p:nvPr>
            <p:ph type="sldNum" sz="quarter" idx="5"/>
          </p:nvPr>
        </p:nvSpPr>
        <p:spPr>
          <a:ln/>
        </p:spPr>
        <p:txBody>
          <a:bodyPr/>
          <a:lstStyle/>
          <a:p>
            <a:fld id="{EA004961-8760-2548-95B9-40933F2AA48A}" type="slidenum">
              <a:rPr lang="en-US" altLang="en-US"/>
              <a:pPr/>
              <a:t>23</a:t>
            </a:fld>
            <a:endParaRPr lang="en-US" altLang="en-US"/>
          </a:p>
        </p:txBody>
      </p:sp>
      <p:sp>
        <p:nvSpPr>
          <p:cNvPr id="146434" name="Rectangle 2">
            <a:extLst>
              <a:ext uri="{FF2B5EF4-FFF2-40B4-BE49-F238E27FC236}">
                <a16:creationId xmlns:a16="http://schemas.microsoft.com/office/drawing/2014/main" id="{834454F3-CC2A-774B-B4E8-32045B841285}"/>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69C9EC5E-1B0A-D04F-B79E-DEF7B08715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813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951FD0-035A-4B4B-B3C4-5E882825999B}"/>
              </a:ext>
            </a:extLst>
          </p:cNvPr>
          <p:cNvSpPr>
            <a:spLocks noGrp="1" noChangeArrowheads="1"/>
          </p:cNvSpPr>
          <p:nvPr>
            <p:ph type="sldNum" sz="quarter" idx="5"/>
          </p:nvPr>
        </p:nvSpPr>
        <p:spPr>
          <a:ln/>
        </p:spPr>
        <p:txBody>
          <a:bodyPr/>
          <a:lstStyle/>
          <a:p>
            <a:fld id="{4A541308-BFC8-BE42-9881-568462D3D20B}" type="slidenum">
              <a:rPr lang="en-US" altLang="en-US"/>
              <a:pPr/>
              <a:t>24</a:t>
            </a:fld>
            <a:endParaRPr lang="en-US" altLang="en-US"/>
          </a:p>
        </p:txBody>
      </p:sp>
      <p:sp>
        <p:nvSpPr>
          <p:cNvPr id="147458" name="Rectangle 2">
            <a:extLst>
              <a:ext uri="{FF2B5EF4-FFF2-40B4-BE49-F238E27FC236}">
                <a16:creationId xmlns:a16="http://schemas.microsoft.com/office/drawing/2014/main" id="{B4B2A936-467A-354C-B06A-7A1020BC31A9}"/>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20E70EC6-B732-0649-B8D7-58A77DCFB8D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651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8FE649-3B92-344A-B257-543C8613D7D6}"/>
              </a:ext>
            </a:extLst>
          </p:cNvPr>
          <p:cNvSpPr>
            <a:spLocks noGrp="1" noChangeArrowheads="1"/>
          </p:cNvSpPr>
          <p:nvPr>
            <p:ph type="sldNum" sz="quarter" idx="5"/>
          </p:nvPr>
        </p:nvSpPr>
        <p:spPr>
          <a:ln/>
        </p:spPr>
        <p:txBody>
          <a:bodyPr/>
          <a:lstStyle/>
          <a:p>
            <a:fld id="{99D0F174-ACCF-F64B-8630-8011D864786D}" type="slidenum">
              <a:rPr lang="en-US" altLang="en-US"/>
              <a:pPr/>
              <a:t>25</a:t>
            </a:fld>
            <a:endParaRPr lang="en-US" altLang="en-US"/>
          </a:p>
        </p:txBody>
      </p:sp>
      <p:sp>
        <p:nvSpPr>
          <p:cNvPr id="149506" name="Rectangle 2">
            <a:extLst>
              <a:ext uri="{FF2B5EF4-FFF2-40B4-BE49-F238E27FC236}">
                <a16:creationId xmlns:a16="http://schemas.microsoft.com/office/drawing/2014/main" id="{9B9CF962-2CD0-7441-9DB8-6AB9445DB05A}"/>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22D4BF08-858F-3A49-8127-5E612E2A19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688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1E94-741E-354D-B668-66942E6F6434}"/>
              </a:ext>
            </a:extLst>
          </p:cNvPr>
          <p:cNvSpPr>
            <a:spLocks noGrp="1"/>
          </p:cNvSpPr>
          <p:nvPr>
            <p:ph type="title"/>
          </p:nvPr>
        </p:nvSpPr>
        <p:spPr>
          <a:xfrm>
            <a:off x="0" y="38453"/>
            <a:ext cx="4610100" cy="2154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8F964D-D885-5B4B-9CFD-9D2FD000B143}"/>
              </a:ext>
            </a:extLst>
          </p:cNvPr>
          <p:cNvSpPr>
            <a:spLocks noGrp="1"/>
          </p:cNvSpPr>
          <p:nvPr>
            <p:ph type="body" sz="half" idx="1"/>
          </p:nvPr>
        </p:nvSpPr>
        <p:spPr>
          <a:xfrm>
            <a:off x="115253" y="692150"/>
            <a:ext cx="2151380" cy="2385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8B63B2-F9F6-924F-8A59-275461C0C9CC}"/>
              </a:ext>
            </a:extLst>
          </p:cNvPr>
          <p:cNvSpPr>
            <a:spLocks noGrp="1"/>
          </p:cNvSpPr>
          <p:nvPr>
            <p:ph sz="half" idx="2"/>
          </p:nvPr>
        </p:nvSpPr>
        <p:spPr>
          <a:xfrm>
            <a:off x="2343468" y="692150"/>
            <a:ext cx="2151380" cy="2385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48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63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452" y="144198"/>
            <a:ext cx="4365188" cy="2154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3452" y="923155"/>
            <a:ext cx="2242021" cy="500393"/>
          </a:xfrm>
        </p:spPr>
        <p:txBody>
          <a:bodyPr/>
          <a:lstStyle>
            <a:lvl1pPr>
              <a:defRPr sz="756"/>
            </a:lvl1pPr>
            <a:lvl2pPr>
              <a:defRPr sz="681"/>
            </a:lvl2pPr>
            <a:lvl3pPr>
              <a:defRPr sz="605"/>
            </a:lvl3pPr>
            <a:lvl4pPr>
              <a:defRPr sz="605"/>
            </a:lvl4pPr>
            <a:lvl5pPr>
              <a:defRPr sz="605"/>
            </a:lvl5pPr>
            <a:lvl6pPr>
              <a:defRPr sz="681"/>
            </a:lvl6pPr>
            <a:lvl7pPr>
              <a:defRPr sz="681"/>
            </a:lvl7pPr>
            <a:lvl8pPr>
              <a:defRPr sz="681"/>
            </a:lvl8pPr>
            <a:lvl9pPr>
              <a:defRPr sz="681"/>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2406472" y="923155"/>
            <a:ext cx="2072168" cy="593496"/>
          </a:xfrm>
        </p:spPr>
        <p:txBody>
          <a:bodyPr/>
          <a:lstStyle>
            <a:lvl1pPr>
              <a:defRPr sz="756"/>
            </a:lvl1pPr>
            <a:lvl2pPr>
              <a:defRPr sz="681"/>
            </a:lvl2pPr>
            <a:lvl3pPr>
              <a:defRPr sz="605"/>
            </a:lvl3pPr>
            <a:lvl4pPr>
              <a:defRPr sz="605"/>
            </a:lvl4pPr>
            <a:lvl5pPr>
              <a:defRPr sz="605"/>
            </a:lvl5pPr>
            <a:lvl6pPr>
              <a:defRPr sz="681"/>
            </a:lvl6pPr>
            <a:lvl7pPr>
              <a:defRPr sz="681"/>
            </a:lvl7pPr>
            <a:lvl8pPr>
              <a:defRPr sz="681"/>
            </a:lvl8pPr>
            <a:lvl9pPr>
              <a:defRPr sz="68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30505" y="3218497"/>
            <a:ext cx="1060323" cy="830997"/>
          </a:xfrm>
          <a:prstGeom prst="rect">
            <a:avLst/>
          </a:prstGeom>
        </p:spPr>
        <p:txBody>
          <a:bodyPr/>
          <a:lstStyle/>
          <a:p>
            <a:r>
              <a:rPr lang="en-US"/>
              <a:t>First Semester 2021-2022</a:t>
            </a:r>
            <a:endParaRPr lang="en-US" dirty="0"/>
          </a:p>
        </p:txBody>
      </p:sp>
      <p:sp>
        <p:nvSpPr>
          <p:cNvPr id="6" name="Footer Placeholder 5"/>
          <p:cNvSpPr>
            <a:spLocks noGrp="1"/>
          </p:cNvSpPr>
          <p:nvPr>
            <p:ph type="ftr" sz="quarter" idx="11"/>
          </p:nvPr>
        </p:nvSpPr>
        <p:spPr>
          <a:xfrm>
            <a:off x="113452" y="3165433"/>
            <a:ext cx="2690641" cy="276999"/>
          </a:xfrm>
        </p:spPr>
        <p:txBody>
          <a:bodyPr/>
          <a:lstStyle/>
          <a:p>
            <a:r>
              <a:rPr lang="en-US"/>
              <a:t>Dr. Malak Abdullah</a:t>
            </a:r>
            <a:endParaRPr lang="en-US" dirty="0"/>
          </a:p>
        </p:txBody>
      </p:sp>
      <p:sp>
        <p:nvSpPr>
          <p:cNvPr id="7" name="Slide Number Placeholder 6"/>
          <p:cNvSpPr>
            <a:spLocks noGrp="1"/>
          </p:cNvSpPr>
          <p:nvPr>
            <p:ph type="sldNum" sz="quarter" idx="12"/>
          </p:nvPr>
        </p:nvSpPr>
        <p:spPr>
          <a:xfrm>
            <a:off x="4214228" y="3342078"/>
            <a:ext cx="351789" cy="92333"/>
          </a:xfrm>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57694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CC5D-5310-2A46-960C-9DE75BB14206}"/>
              </a:ext>
            </a:extLst>
          </p:cNvPr>
          <p:cNvSpPr>
            <a:spLocks noGrp="1"/>
          </p:cNvSpPr>
          <p:nvPr>
            <p:ph type="title"/>
          </p:nvPr>
        </p:nvSpPr>
        <p:spPr>
          <a:xfrm>
            <a:off x="230505" y="138590"/>
            <a:ext cx="4149090" cy="2154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4E6D5-99B0-1B42-AC65-8BF38E4F22A4}"/>
              </a:ext>
            </a:extLst>
          </p:cNvPr>
          <p:cNvSpPr>
            <a:spLocks noGrp="1"/>
          </p:cNvSpPr>
          <p:nvPr>
            <p:ph type="body" sz="half" idx="1"/>
          </p:nvPr>
        </p:nvSpPr>
        <p:spPr>
          <a:xfrm>
            <a:off x="230505"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a:extLst>
              <a:ext uri="{FF2B5EF4-FFF2-40B4-BE49-F238E27FC236}">
                <a16:creationId xmlns:a16="http://schemas.microsoft.com/office/drawing/2014/main" id="{F933278B-C16A-DF48-A175-99AC98AB1EBA}"/>
              </a:ext>
            </a:extLst>
          </p:cNvPr>
          <p:cNvSpPr>
            <a:spLocks noGrp="1"/>
          </p:cNvSpPr>
          <p:nvPr>
            <p:ph type="clipArt" sz="half" idx="2"/>
          </p:nvPr>
        </p:nvSpPr>
        <p:spPr>
          <a:xfrm>
            <a:off x="2343467" y="807509"/>
            <a:ext cx="2036128" cy="169277"/>
          </a:xfrm>
        </p:spPr>
        <p:txBody>
          <a:bodyPr/>
          <a:lstStyle/>
          <a:p>
            <a:endParaRPr lang="en-US"/>
          </a:p>
        </p:txBody>
      </p:sp>
      <p:sp>
        <p:nvSpPr>
          <p:cNvPr id="5" name="Date Placeholder 4">
            <a:extLst>
              <a:ext uri="{FF2B5EF4-FFF2-40B4-BE49-F238E27FC236}">
                <a16:creationId xmlns:a16="http://schemas.microsoft.com/office/drawing/2014/main" id="{03CDB6BA-B4BE-5E49-8D2C-4390B4D6D9BB}"/>
              </a:ext>
            </a:extLst>
          </p:cNvPr>
          <p:cNvSpPr>
            <a:spLocks noGrp="1"/>
          </p:cNvSpPr>
          <p:nvPr>
            <p:ph type="dt" sz="half" idx="10"/>
          </p:nvPr>
        </p:nvSpPr>
        <p:spPr>
          <a:xfrm>
            <a:off x="230505" y="3151526"/>
            <a:ext cx="1075690" cy="830997"/>
          </a:xfrm>
          <a:prstGeom prst="rect">
            <a:avLst/>
          </a:prstGeom>
        </p:spPr>
        <p:txBody>
          <a:bodyPr/>
          <a:lstStyle>
            <a:lvl1pPr>
              <a:defRPr/>
            </a:lvl1pPr>
          </a:lstStyle>
          <a:p>
            <a:r>
              <a:rPr lang="en-US" altLang="en-US"/>
              <a:t>First Semester 2021-2022</a:t>
            </a:r>
          </a:p>
        </p:txBody>
      </p:sp>
      <p:sp>
        <p:nvSpPr>
          <p:cNvPr id="6" name="Footer Placeholder 5">
            <a:extLst>
              <a:ext uri="{FF2B5EF4-FFF2-40B4-BE49-F238E27FC236}">
                <a16:creationId xmlns:a16="http://schemas.microsoft.com/office/drawing/2014/main" id="{CF7E58DD-9A72-8645-B57F-1B912543C75A}"/>
              </a:ext>
            </a:extLst>
          </p:cNvPr>
          <p:cNvSpPr>
            <a:spLocks noGrp="1"/>
          </p:cNvSpPr>
          <p:nvPr>
            <p:ph type="ftr" sz="quarter" idx="11"/>
          </p:nvPr>
        </p:nvSpPr>
        <p:spPr>
          <a:xfrm>
            <a:off x="1575118" y="3151526"/>
            <a:ext cx="1459865" cy="553998"/>
          </a:xfrm>
        </p:spPr>
        <p:txBody>
          <a:bodyPr/>
          <a:lstStyle>
            <a:lvl1pPr>
              <a:defRPr/>
            </a:lvl1pPr>
          </a:lstStyle>
          <a:p>
            <a:r>
              <a:rPr lang="en-US" altLang="en-US"/>
              <a:t>Dr. Malak Abdullah</a:t>
            </a:r>
          </a:p>
        </p:txBody>
      </p:sp>
      <p:sp>
        <p:nvSpPr>
          <p:cNvPr id="7" name="Slide Number Placeholder 6">
            <a:extLst>
              <a:ext uri="{FF2B5EF4-FFF2-40B4-BE49-F238E27FC236}">
                <a16:creationId xmlns:a16="http://schemas.microsoft.com/office/drawing/2014/main" id="{B054CA42-B55B-204B-A679-A58B5EE6DA44}"/>
              </a:ext>
            </a:extLst>
          </p:cNvPr>
          <p:cNvSpPr>
            <a:spLocks noGrp="1"/>
          </p:cNvSpPr>
          <p:nvPr>
            <p:ph type="sldNum" sz="quarter" idx="12"/>
          </p:nvPr>
        </p:nvSpPr>
        <p:spPr>
          <a:xfrm>
            <a:off x="3303905" y="3151526"/>
            <a:ext cx="1075690" cy="92333"/>
          </a:xfrm>
        </p:spPr>
        <p:txBody>
          <a:bodyPr/>
          <a:lstStyle>
            <a:lvl1pPr>
              <a:defRPr/>
            </a:lvl1pPr>
          </a:lstStyle>
          <a:p>
            <a:fld id="{5048A89B-E9FA-8941-8A91-E7C80A0C5477}" type="slidenum">
              <a:rPr lang="en-US" altLang="en-US"/>
              <a:pPr/>
              <a:t>‹#›</a:t>
            </a:fld>
            <a:endParaRPr lang="en-US" altLang="en-US"/>
          </a:p>
        </p:txBody>
      </p:sp>
    </p:spTree>
    <p:extLst>
      <p:ext uri="{BB962C8B-B14F-4D97-AF65-F5344CB8AC3E}">
        <p14:creationId xmlns:p14="http://schemas.microsoft.com/office/powerpoint/2010/main" val="336204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6463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30505" y="957916"/>
            <a:ext cx="2036928" cy="139590"/>
          </a:xfrm>
        </p:spPr>
        <p:txBody>
          <a:bodyPr anchor="b"/>
          <a:lstStyle>
            <a:lvl1pPr marL="0" indent="0">
              <a:buNone/>
              <a:defRPr sz="907" b="1"/>
            </a:lvl1pPr>
            <a:lvl2pPr marL="172867" indent="0">
              <a:buNone/>
              <a:defRPr sz="756" b="1"/>
            </a:lvl2pPr>
            <a:lvl3pPr marL="345735" indent="0">
              <a:buNone/>
              <a:defRPr sz="681" b="1"/>
            </a:lvl3pPr>
            <a:lvl4pPr marL="518602" indent="0">
              <a:buNone/>
              <a:defRPr sz="605" b="1"/>
            </a:lvl4pPr>
            <a:lvl5pPr marL="691469" indent="0">
              <a:buNone/>
              <a:defRPr sz="605" b="1"/>
            </a:lvl5pPr>
            <a:lvl6pPr marL="864337" indent="0">
              <a:buNone/>
              <a:defRPr sz="605" b="1"/>
            </a:lvl6pPr>
            <a:lvl7pPr marL="1037204" indent="0">
              <a:buNone/>
              <a:defRPr sz="605" b="1"/>
            </a:lvl7pPr>
            <a:lvl8pPr marL="1210071" indent="0">
              <a:buNone/>
              <a:defRPr sz="605" b="1"/>
            </a:lvl8pPr>
            <a:lvl9pPr marL="1382939" indent="0">
              <a:buNone/>
              <a:defRPr sz="605" b="1"/>
            </a:lvl9pPr>
          </a:lstStyle>
          <a:p>
            <a:pPr lvl="0"/>
            <a:r>
              <a:rPr lang="en-US"/>
              <a:t>Click to edit Master text styles</a:t>
            </a:r>
          </a:p>
        </p:txBody>
      </p:sp>
      <p:sp>
        <p:nvSpPr>
          <p:cNvPr id="4" name="Content Placeholder 3"/>
          <p:cNvSpPr>
            <a:spLocks noGrp="1"/>
          </p:cNvSpPr>
          <p:nvPr>
            <p:ph sz="half" idx="2"/>
          </p:nvPr>
        </p:nvSpPr>
        <p:spPr>
          <a:xfrm>
            <a:off x="230505" y="1097506"/>
            <a:ext cx="2036928" cy="639983"/>
          </a:xfrm>
        </p:spPr>
        <p:txBody>
          <a:bodyPr/>
          <a:lstStyle>
            <a:lvl1pPr>
              <a:defRPr sz="907"/>
            </a:lvl1pPr>
            <a:lvl2pPr>
              <a:defRPr sz="756"/>
            </a:lvl2pPr>
            <a:lvl3pPr>
              <a:defRPr sz="681"/>
            </a:lvl3pPr>
            <a:lvl4pPr>
              <a:defRPr sz="605"/>
            </a:lvl4pPr>
            <a:lvl5pPr>
              <a:defRPr sz="605"/>
            </a:lvl5pPr>
            <a:lvl6pPr>
              <a:defRPr sz="605"/>
            </a:lvl6pPr>
            <a:lvl7pPr>
              <a:defRPr sz="605"/>
            </a:lvl7pPr>
            <a:lvl8pPr>
              <a:defRPr sz="605"/>
            </a:lvl8pPr>
            <a:lvl9pPr>
              <a:defRPr sz="6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41868" y="957916"/>
            <a:ext cx="2037728" cy="139590"/>
          </a:xfrm>
        </p:spPr>
        <p:txBody>
          <a:bodyPr anchor="b"/>
          <a:lstStyle>
            <a:lvl1pPr marL="0" indent="0">
              <a:buNone/>
              <a:defRPr sz="907" b="1"/>
            </a:lvl1pPr>
            <a:lvl2pPr marL="172867" indent="0">
              <a:buNone/>
              <a:defRPr sz="756" b="1"/>
            </a:lvl2pPr>
            <a:lvl3pPr marL="345735" indent="0">
              <a:buNone/>
              <a:defRPr sz="681" b="1"/>
            </a:lvl3pPr>
            <a:lvl4pPr marL="518602" indent="0">
              <a:buNone/>
              <a:defRPr sz="605" b="1"/>
            </a:lvl4pPr>
            <a:lvl5pPr marL="691469" indent="0">
              <a:buNone/>
              <a:defRPr sz="605" b="1"/>
            </a:lvl5pPr>
            <a:lvl6pPr marL="864337" indent="0">
              <a:buNone/>
              <a:defRPr sz="605" b="1"/>
            </a:lvl6pPr>
            <a:lvl7pPr marL="1037204" indent="0">
              <a:buNone/>
              <a:defRPr sz="605" b="1"/>
            </a:lvl7pPr>
            <a:lvl8pPr marL="1210071" indent="0">
              <a:buNone/>
              <a:defRPr sz="605" b="1"/>
            </a:lvl8pPr>
            <a:lvl9pPr marL="1382939" indent="0">
              <a:buNone/>
              <a:defRPr sz="605" b="1"/>
            </a:lvl9pPr>
          </a:lstStyle>
          <a:p>
            <a:pPr lvl="0"/>
            <a:r>
              <a:rPr lang="en-US"/>
              <a:t>Click to edit Master text styles</a:t>
            </a:r>
          </a:p>
        </p:txBody>
      </p:sp>
      <p:sp>
        <p:nvSpPr>
          <p:cNvPr id="6" name="Content Placeholder 5"/>
          <p:cNvSpPr>
            <a:spLocks noGrp="1"/>
          </p:cNvSpPr>
          <p:nvPr>
            <p:ph sz="quarter" idx="4"/>
          </p:nvPr>
        </p:nvSpPr>
        <p:spPr>
          <a:xfrm>
            <a:off x="2341868" y="1097506"/>
            <a:ext cx="2037728" cy="639983"/>
          </a:xfrm>
        </p:spPr>
        <p:txBody>
          <a:bodyPr/>
          <a:lstStyle>
            <a:lvl1pPr>
              <a:defRPr sz="907"/>
            </a:lvl1pPr>
            <a:lvl2pPr>
              <a:defRPr sz="756"/>
            </a:lvl2pPr>
            <a:lvl3pPr>
              <a:defRPr sz="681"/>
            </a:lvl3pPr>
            <a:lvl4pPr>
              <a:defRPr sz="605"/>
            </a:lvl4pPr>
            <a:lvl5pPr>
              <a:defRPr sz="605"/>
            </a:lvl5pPr>
            <a:lvl6pPr>
              <a:defRPr sz="605"/>
            </a:lvl6pPr>
            <a:lvl7pPr>
              <a:defRPr sz="605"/>
            </a:lvl7pPr>
            <a:lvl8pPr>
              <a:defRPr sz="605"/>
            </a:lvl8pPr>
            <a:lvl9pPr>
              <a:defRPr sz="6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30505" y="3218497"/>
            <a:ext cx="1060323" cy="830997"/>
          </a:xfrm>
          <a:prstGeom prst="rect">
            <a:avLst/>
          </a:prstGeom>
        </p:spPr>
        <p:txBody>
          <a:bodyPr/>
          <a:lstStyle/>
          <a:p>
            <a:r>
              <a:rPr lang="en-US"/>
              <a:t>First Semester 2021-2022</a:t>
            </a:r>
          </a:p>
        </p:txBody>
      </p:sp>
      <p:sp>
        <p:nvSpPr>
          <p:cNvPr id="8" name="Footer Placeholder 7"/>
          <p:cNvSpPr>
            <a:spLocks noGrp="1"/>
          </p:cNvSpPr>
          <p:nvPr>
            <p:ph type="ftr" sz="quarter" idx="11"/>
          </p:nvPr>
        </p:nvSpPr>
        <p:spPr>
          <a:xfrm>
            <a:off x="1567434" y="3218497"/>
            <a:ext cx="1475232" cy="553998"/>
          </a:xfrm>
        </p:spPr>
        <p:txBody>
          <a:bodyPr/>
          <a:lstStyle/>
          <a:p>
            <a:r>
              <a:rPr lang="en-US"/>
              <a:t>Dr. Malak Abdullah</a:t>
            </a:r>
          </a:p>
        </p:txBody>
      </p:sp>
      <p:sp>
        <p:nvSpPr>
          <p:cNvPr id="9" name="Slide Number Placeholder 8"/>
          <p:cNvSpPr>
            <a:spLocks noGrp="1"/>
          </p:cNvSpPr>
          <p:nvPr>
            <p:ph type="sldNum" sz="quarter" idx="12"/>
          </p:nvPr>
        </p:nvSpPr>
        <p:spPr>
          <a:xfrm>
            <a:off x="4214228" y="3342078"/>
            <a:ext cx="351789" cy="92333"/>
          </a:xfrm>
        </p:spPr>
        <p:txBody>
          <a:bodyPr/>
          <a:lstStyle/>
          <a:p>
            <a:fld id="{5ADD6836-E50F-42BB-A4CC-6A6502CFA6A5}" type="slidenum">
              <a:rPr lang="en-US" smtClean="0"/>
              <a:t>‹#›</a:t>
            </a:fld>
            <a:endParaRPr lang="en-US"/>
          </a:p>
        </p:txBody>
      </p:sp>
    </p:spTree>
    <p:extLst>
      <p:ext uri="{BB962C8B-B14F-4D97-AF65-F5344CB8AC3E}">
        <p14:creationId xmlns:p14="http://schemas.microsoft.com/office/powerpoint/2010/main" val="27304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2"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0" r:id="rId6"/>
    <p:sldLayoutId id="2147483692" r:id="rId7"/>
    <p:sldLayoutId id="2147483693" r:id="rId8"/>
    <p:sldLayoutId id="2147483694" r:id="rId9"/>
    <p:sldLayoutId id="2147483695" r:id="rId10"/>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pl.it/@DrMalak/CentralTendenci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MXaJ7sa7q-8&amp;list=PL0KQuRyPJoe6KjlUM6iNYgt8d0DwI-IG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D4VlmL3G4_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02- Mathematics for Machine Learning</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5275F3A-520E-184D-9C9B-245928C81099}"/>
              </a:ext>
            </a:extLst>
          </p:cNvPr>
          <p:cNvSpPr>
            <a:spLocks noGrp="1" noChangeArrowheads="1"/>
          </p:cNvSpPr>
          <p:nvPr>
            <p:ph type="title"/>
          </p:nvPr>
        </p:nvSpPr>
        <p:spPr>
          <a:xfrm>
            <a:off x="1238251" y="211465"/>
            <a:ext cx="2308716" cy="430887"/>
          </a:xfrm>
          <a:noFill/>
          <a:ln/>
        </p:spPr>
        <p:txBody>
          <a:bodyPr/>
          <a:lstStyle/>
          <a:p>
            <a:pPr algn="l"/>
            <a:r>
              <a:rPr lang="en-US" altLang="en-US" dirty="0"/>
              <a:t>Introduction to Basic Terms</a:t>
            </a:r>
          </a:p>
        </p:txBody>
      </p:sp>
      <p:sp>
        <p:nvSpPr>
          <p:cNvPr id="7171" name="Rectangle 3">
            <a:extLst>
              <a:ext uri="{FF2B5EF4-FFF2-40B4-BE49-F238E27FC236}">
                <a16:creationId xmlns:a16="http://schemas.microsoft.com/office/drawing/2014/main" id="{6CB90D5A-CE39-E741-BF3A-A77153B140D6}"/>
              </a:ext>
            </a:extLst>
          </p:cNvPr>
          <p:cNvSpPr>
            <a:spLocks noGrp="1" noChangeArrowheads="1"/>
          </p:cNvSpPr>
          <p:nvPr>
            <p:ph type="body" idx="1"/>
          </p:nvPr>
        </p:nvSpPr>
        <p:spPr>
          <a:xfrm>
            <a:off x="139124" y="757610"/>
            <a:ext cx="1861126" cy="1354217"/>
          </a:xfrm>
          <a:noFill/>
          <a:ln/>
        </p:spPr>
        <p:txBody>
          <a:bodyPr/>
          <a:lstStyle/>
          <a:p>
            <a:r>
              <a:rPr lang="en-US" altLang="en-US" b="1" dirty="0">
                <a:solidFill>
                  <a:schemeClr val="hlink"/>
                </a:solidFill>
              </a:rPr>
              <a:t>Population</a:t>
            </a:r>
            <a:r>
              <a:rPr lang="en-US" altLang="en-US" dirty="0"/>
              <a:t>: A collection, or set, of individuals or objects or events whose properties are to be analyzed.</a:t>
            </a:r>
          </a:p>
          <a:p>
            <a:endParaRPr lang="en-US" altLang="en-US" dirty="0"/>
          </a:p>
          <a:p>
            <a:r>
              <a:rPr lang="en-US" altLang="en-US" b="1" dirty="0">
                <a:solidFill>
                  <a:schemeClr val="hlink"/>
                </a:solidFill>
              </a:rPr>
              <a:t>Sample</a:t>
            </a:r>
            <a:r>
              <a:rPr lang="en-US" altLang="en-US" dirty="0"/>
              <a:t>: A subset of the population.</a:t>
            </a:r>
          </a:p>
        </p:txBody>
      </p:sp>
      <p:pic>
        <p:nvPicPr>
          <p:cNvPr id="4" name="Picture 2">
            <a:extLst>
              <a:ext uri="{FF2B5EF4-FFF2-40B4-BE49-F238E27FC236}">
                <a16:creationId xmlns:a16="http://schemas.microsoft.com/office/drawing/2014/main" id="{35B9B5ED-5416-A441-8F3B-E93538B6A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85007" y="1300443"/>
            <a:ext cx="2525093" cy="1467205"/>
          </a:xfrm>
          <a:prstGeom prst="rect">
            <a:avLst/>
          </a:prstGeom>
          <a:noFill/>
        </p:spPr>
      </p:pic>
      <p:sp>
        <p:nvSpPr>
          <p:cNvPr id="2" name="Rectangle 1">
            <a:extLst>
              <a:ext uri="{FF2B5EF4-FFF2-40B4-BE49-F238E27FC236}">
                <a16:creationId xmlns:a16="http://schemas.microsoft.com/office/drawing/2014/main" id="{CD1C1092-4496-E247-B952-67995CABA210}"/>
              </a:ext>
            </a:extLst>
          </p:cNvPr>
          <p:cNvSpPr/>
          <p:nvPr/>
        </p:nvSpPr>
        <p:spPr>
          <a:xfrm>
            <a:off x="118854" y="2111715"/>
            <a:ext cx="1792817" cy="511422"/>
          </a:xfrm>
          <a:prstGeom prst="rect">
            <a:avLst/>
          </a:prstGeom>
        </p:spPr>
        <p:txBody>
          <a:bodyPr wrap="square">
            <a:spAutoFit/>
          </a:bodyPr>
          <a:lstStyle/>
          <a:p>
            <a:pPr>
              <a:defRPr/>
            </a:pPr>
            <a:r>
              <a:rPr lang="en-US" sz="681" dirty="0">
                <a:effectLst>
                  <a:outerShdw blurRad="38100" dist="38100" dir="2700000" algn="tl">
                    <a:srgbClr val="000000"/>
                  </a:outerShdw>
                </a:effectLst>
                <a:latin typeface="Book Antiqua" pitchFamily="18" charset="0"/>
              </a:rPr>
              <a:t>Statistical inference is the process of using data obtained from a sample to make estimates and test hypotheses about the characteristics of a population</a:t>
            </a:r>
            <a:endParaRPr lang="en-US" sz="681" dirty="0"/>
          </a:p>
        </p:txBody>
      </p:sp>
      <p:sp>
        <p:nvSpPr>
          <p:cNvPr id="5" name="Footer Placeholder 4">
            <a:extLst>
              <a:ext uri="{FF2B5EF4-FFF2-40B4-BE49-F238E27FC236}">
                <a16:creationId xmlns:a16="http://schemas.microsoft.com/office/drawing/2014/main" id="{78A04F41-0899-2EAC-A206-9637B9ADAE5C}"/>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BC048B4A-E86E-73DD-153E-E812101A0DA3}"/>
              </a:ext>
            </a:extLst>
          </p:cNvPr>
          <p:cNvSpPr>
            <a:spLocks noGrp="1"/>
          </p:cNvSpPr>
          <p:nvPr>
            <p:ph type="sldNum" sz="quarter" idx="7"/>
          </p:nvPr>
        </p:nvSpPr>
        <p:spPr/>
        <p:txBody>
          <a:bodyPr/>
          <a:lstStyle/>
          <a:p>
            <a:pPr marL="38100">
              <a:lnSpc>
                <a:spcPts val="670"/>
              </a:lnSpc>
            </a:pPr>
            <a:fld id="{81D60167-4931-47E6-BA6A-407CBD079E47}" type="slidenum">
              <a:rPr lang="en-JO" smtClean="0"/>
              <a:t>10</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342175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1050495D-14E1-6F46-A677-356DB5E105F0}"/>
              </a:ext>
            </a:extLst>
          </p:cNvPr>
          <p:cNvSpPr>
            <a:spLocks noGrp="1"/>
          </p:cNvSpPr>
          <p:nvPr>
            <p:ph type="title"/>
          </p:nvPr>
        </p:nvSpPr>
        <p:spPr>
          <a:xfrm>
            <a:off x="187049" y="547236"/>
            <a:ext cx="4237566" cy="215444"/>
          </a:xfrm>
        </p:spPr>
        <p:txBody>
          <a:bodyPr/>
          <a:lstStyle/>
          <a:p>
            <a:pPr eaLnBrk="1" hangingPunct="1"/>
            <a:r>
              <a:rPr lang="en-US" altLang="en-US" dirty="0"/>
              <a:t>Sampling methods</a:t>
            </a:r>
            <a:endParaRPr lang="sk-SK" altLang="en-US" dirty="0"/>
          </a:p>
        </p:txBody>
      </p:sp>
      <p:sp>
        <p:nvSpPr>
          <p:cNvPr id="21507" name="Content Placeholder 2">
            <a:extLst>
              <a:ext uri="{FF2B5EF4-FFF2-40B4-BE49-F238E27FC236}">
                <a16:creationId xmlns:a16="http://schemas.microsoft.com/office/drawing/2014/main" id="{1682A12F-4521-5045-AF3D-83A07D5851BA}"/>
              </a:ext>
            </a:extLst>
          </p:cNvPr>
          <p:cNvSpPr>
            <a:spLocks noGrp="1"/>
          </p:cNvSpPr>
          <p:nvPr>
            <p:ph idx="1"/>
          </p:nvPr>
        </p:nvSpPr>
        <p:spPr>
          <a:xfrm>
            <a:off x="187049" y="1125299"/>
            <a:ext cx="4319135" cy="1786414"/>
          </a:xfrm>
        </p:spPr>
        <p:txBody>
          <a:bodyPr>
            <a:normAutofit/>
          </a:bodyPr>
          <a:lstStyle/>
          <a:p>
            <a:pPr eaLnBrk="1" hangingPunct="1">
              <a:lnSpc>
                <a:spcPct val="90000"/>
              </a:lnSpc>
              <a:buFontTx/>
              <a:buNone/>
            </a:pPr>
            <a:r>
              <a:rPr lang="en-US" altLang="en-US" sz="907" dirty="0"/>
              <a:t>Sampling methods can be:</a:t>
            </a:r>
          </a:p>
          <a:p>
            <a:pPr marL="171450" indent="-171450" eaLnBrk="1" hangingPunct="1">
              <a:lnSpc>
                <a:spcPct val="90000"/>
              </a:lnSpc>
              <a:buFont typeface="Arial" panose="020B0604020202020204" pitchFamily="34" charset="0"/>
              <a:buChar char="•"/>
            </a:pPr>
            <a:r>
              <a:rPr lang="en-US" altLang="en-US" sz="907" b="1" dirty="0"/>
              <a:t>random           </a:t>
            </a:r>
            <a:r>
              <a:rPr lang="en-US" altLang="en-US" sz="907" dirty="0"/>
              <a:t>(each member of the population has an equal chance of being selected</a:t>
            </a:r>
            <a:r>
              <a:rPr lang="en-US" altLang="en-US" sz="907" b="1" dirty="0"/>
              <a:t>)	</a:t>
            </a:r>
          </a:p>
          <a:p>
            <a:pPr marL="171450" indent="-171450" eaLnBrk="1" hangingPunct="1">
              <a:lnSpc>
                <a:spcPct val="90000"/>
              </a:lnSpc>
              <a:buFont typeface="Arial" panose="020B0604020202020204" pitchFamily="34" charset="0"/>
              <a:buChar char="•"/>
            </a:pPr>
            <a:r>
              <a:rPr lang="en-US" altLang="en-US" sz="907" b="1" dirty="0"/>
              <a:t>nonrandom</a:t>
            </a:r>
          </a:p>
          <a:p>
            <a:pPr eaLnBrk="1" hangingPunct="1">
              <a:lnSpc>
                <a:spcPct val="90000"/>
              </a:lnSpc>
              <a:buFontTx/>
              <a:buNone/>
            </a:pPr>
            <a:endParaRPr lang="en-US" altLang="en-US" sz="907" dirty="0"/>
          </a:p>
          <a:p>
            <a:pPr eaLnBrk="1" hangingPunct="1">
              <a:lnSpc>
                <a:spcPct val="90000"/>
              </a:lnSpc>
              <a:buFontTx/>
              <a:buNone/>
            </a:pPr>
            <a:endParaRPr lang="en-US" altLang="en-US" sz="907" dirty="0"/>
          </a:p>
          <a:p>
            <a:pPr eaLnBrk="1" hangingPunct="1">
              <a:lnSpc>
                <a:spcPct val="90000"/>
              </a:lnSpc>
              <a:buFontTx/>
              <a:buNone/>
            </a:pPr>
            <a:endParaRPr lang="en-US" altLang="en-US" sz="907" dirty="0"/>
          </a:p>
          <a:p>
            <a:pPr eaLnBrk="1" hangingPunct="1">
              <a:lnSpc>
                <a:spcPct val="90000"/>
              </a:lnSpc>
              <a:buFontTx/>
              <a:buNone/>
            </a:pPr>
            <a:endParaRPr lang="en-US" altLang="en-US" sz="907" dirty="0"/>
          </a:p>
          <a:p>
            <a:pPr eaLnBrk="1" hangingPunct="1">
              <a:lnSpc>
                <a:spcPct val="90000"/>
              </a:lnSpc>
              <a:buFontTx/>
              <a:buNone/>
            </a:pPr>
            <a:r>
              <a:rPr lang="en-US" altLang="en-US" sz="907" dirty="0"/>
              <a:t>The actual process of sampling causes </a:t>
            </a:r>
            <a:r>
              <a:rPr lang="en-US" altLang="en-US" sz="907" b="1" dirty="0"/>
              <a:t>sampling</a:t>
            </a:r>
            <a:r>
              <a:rPr lang="en-US" altLang="en-US" sz="907" dirty="0"/>
              <a:t> </a:t>
            </a:r>
            <a:r>
              <a:rPr lang="en-US" altLang="en-US" sz="907" b="1" dirty="0"/>
              <a:t>errors</a:t>
            </a:r>
            <a:r>
              <a:rPr lang="en-US" altLang="en-US" sz="907" dirty="0"/>
              <a:t>. For example, the sample may not be large enough or representative of the population. </a:t>
            </a:r>
            <a:endParaRPr lang="sk-SK" altLang="en-US" dirty="0"/>
          </a:p>
        </p:txBody>
      </p:sp>
      <p:sp>
        <p:nvSpPr>
          <p:cNvPr id="3" name="Footer Placeholder 2">
            <a:extLst>
              <a:ext uri="{FF2B5EF4-FFF2-40B4-BE49-F238E27FC236}">
                <a16:creationId xmlns:a16="http://schemas.microsoft.com/office/drawing/2014/main" id="{6138B920-DF5F-D037-D97E-6CBBE81AFF55}"/>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D21BFE57-DE76-EFF4-71A4-EF2CDCA2E0E2}"/>
              </a:ext>
            </a:extLst>
          </p:cNvPr>
          <p:cNvSpPr>
            <a:spLocks noGrp="1"/>
          </p:cNvSpPr>
          <p:nvPr>
            <p:ph type="sldNum" sz="quarter" idx="7"/>
          </p:nvPr>
        </p:nvSpPr>
        <p:spPr/>
        <p:txBody>
          <a:bodyPr/>
          <a:lstStyle/>
          <a:p>
            <a:pPr marL="38100">
              <a:lnSpc>
                <a:spcPts val="670"/>
              </a:lnSpc>
            </a:pPr>
            <a:fld id="{81D60167-4931-47E6-BA6A-407CBD079E47}" type="slidenum">
              <a:rPr lang="en-JO" smtClean="0"/>
              <a:t>11</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866234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FBF7E0-B4BA-494F-A8BB-18B2A6B3C5E9}"/>
              </a:ext>
            </a:extLst>
          </p:cNvPr>
          <p:cNvSpPr>
            <a:spLocks noGrp="1" noChangeArrowheads="1"/>
          </p:cNvSpPr>
          <p:nvPr>
            <p:ph type="body" idx="1"/>
          </p:nvPr>
        </p:nvSpPr>
        <p:spPr>
          <a:xfrm>
            <a:off x="236574" y="408713"/>
            <a:ext cx="4069736" cy="1231106"/>
          </a:xfrm>
          <a:noFill/>
          <a:ln/>
        </p:spPr>
        <p:txBody>
          <a:bodyPr/>
          <a:lstStyle/>
          <a:p>
            <a:r>
              <a:rPr lang="en-US" altLang="en-US" sz="1000" b="1" dirty="0"/>
              <a:t>Variable</a:t>
            </a:r>
            <a:r>
              <a:rPr lang="en-US" altLang="en-US" sz="1000" dirty="0"/>
              <a:t>: A characteristic about each individual element of a population or sample.</a:t>
            </a:r>
          </a:p>
          <a:p>
            <a:r>
              <a:rPr lang="en-US" altLang="en-US" sz="1000" b="1" dirty="0"/>
              <a:t>Data (singular)</a:t>
            </a:r>
            <a:r>
              <a:rPr lang="en-US" altLang="en-US" sz="1000" dirty="0"/>
              <a:t>: The value of the variable associated with one element of a population or sample.  This value may be a number, a word, or a symbol.</a:t>
            </a:r>
          </a:p>
          <a:p>
            <a:r>
              <a:rPr lang="en-US" altLang="en-US" sz="1000" b="1" dirty="0"/>
              <a:t>Data (plural)</a:t>
            </a:r>
            <a:r>
              <a:rPr lang="en-US" altLang="en-US" sz="1000" dirty="0"/>
              <a:t>: The set of values collected for the variable from each of the elements belonging to the sample.</a:t>
            </a:r>
          </a:p>
          <a:p>
            <a:r>
              <a:rPr lang="en-US" altLang="en-US" sz="1000" b="1" dirty="0"/>
              <a:t>Statistic</a:t>
            </a:r>
            <a:r>
              <a:rPr lang="en-US" altLang="en-US" sz="1000" dirty="0"/>
              <a:t>: A numerical value summarizing the </a:t>
            </a:r>
            <a:r>
              <a:rPr lang="en-US" altLang="en-US" sz="1000" u="sng" dirty="0"/>
              <a:t>sample</a:t>
            </a:r>
            <a:r>
              <a:rPr lang="en-US" altLang="en-US" sz="1000" dirty="0"/>
              <a:t> data.</a:t>
            </a:r>
          </a:p>
          <a:p>
            <a:endParaRPr lang="en-US" altLang="en-US" sz="1000" dirty="0"/>
          </a:p>
        </p:txBody>
      </p:sp>
      <p:sp>
        <p:nvSpPr>
          <p:cNvPr id="2" name="Rectangle 1">
            <a:extLst>
              <a:ext uri="{FF2B5EF4-FFF2-40B4-BE49-F238E27FC236}">
                <a16:creationId xmlns:a16="http://schemas.microsoft.com/office/drawing/2014/main" id="{99D77340-A254-B245-9CEB-EFEB0E6291F0}"/>
              </a:ext>
            </a:extLst>
          </p:cNvPr>
          <p:cNvSpPr/>
          <p:nvPr/>
        </p:nvSpPr>
        <p:spPr>
          <a:xfrm>
            <a:off x="171450" y="130175"/>
            <a:ext cx="1445717" cy="278538"/>
          </a:xfrm>
          <a:prstGeom prst="rect">
            <a:avLst/>
          </a:prstGeom>
        </p:spPr>
        <p:txBody>
          <a:bodyPr wrap="none">
            <a:spAutoFit/>
          </a:bodyPr>
          <a:lstStyle/>
          <a:p>
            <a:r>
              <a:rPr lang="en-US" altLang="en-US" sz="1210" b="1" dirty="0"/>
              <a:t>Back to Basic Terms</a:t>
            </a:r>
            <a:endParaRPr lang="en-US" sz="1210" b="1" dirty="0"/>
          </a:p>
        </p:txBody>
      </p:sp>
      <p:sp>
        <p:nvSpPr>
          <p:cNvPr id="4" name="Rectangle 2">
            <a:extLst>
              <a:ext uri="{FF2B5EF4-FFF2-40B4-BE49-F238E27FC236}">
                <a16:creationId xmlns:a16="http://schemas.microsoft.com/office/drawing/2014/main" id="{FC0F08A3-0D5F-968F-095C-ED1B14D05B20}"/>
              </a:ext>
            </a:extLst>
          </p:cNvPr>
          <p:cNvSpPr txBox="1">
            <a:spLocks noChangeArrowheads="1"/>
          </p:cNvSpPr>
          <p:nvPr/>
        </p:nvSpPr>
        <p:spPr>
          <a:xfrm>
            <a:off x="185561" y="1639819"/>
            <a:ext cx="4120749" cy="1862048"/>
          </a:xfrm>
          <a:prstGeom prst="rect">
            <a:avLst/>
          </a:prstGeom>
          <a:noFill/>
          <a:ln/>
        </p:spPr>
        <p:txBody>
          <a:bodyPr wrap="square" lIns="0" tIns="0" rIns="0" bIns="0">
            <a:sp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en-US" i="1" kern="0" dirty="0">
                <a:solidFill>
                  <a:srgbClr val="0000CC"/>
                </a:solidFill>
              </a:rPr>
              <a:t>Example</a:t>
            </a:r>
            <a:r>
              <a:rPr lang="en-US" altLang="en-US" kern="0" dirty="0"/>
              <a:t>: A college dean is interested in learning about the average age of faculty.  Identify the basic terms in this situation.</a:t>
            </a:r>
          </a:p>
          <a:p>
            <a:endParaRPr lang="en-US" altLang="en-US" kern="0" dirty="0"/>
          </a:p>
          <a:p>
            <a:r>
              <a:rPr lang="en-US" altLang="en-US" kern="0" dirty="0"/>
              <a:t>The </a:t>
            </a:r>
            <a:r>
              <a:rPr lang="en-US" altLang="en-US" i="1" kern="0" dirty="0">
                <a:solidFill>
                  <a:srgbClr val="0000CC"/>
                </a:solidFill>
              </a:rPr>
              <a:t>population</a:t>
            </a:r>
            <a:r>
              <a:rPr lang="en-US" altLang="en-US" kern="0" dirty="0"/>
              <a:t> is the age of all faculty members at the college.</a:t>
            </a:r>
          </a:p>
          <a:p>
            <a:r>
              <a:rPr lang="en-US" altLang="en-US" kern="0" dirty="0"/>
              <a:t>A </a:t>
            </a:r>
            <a:r>
              <a:rPr lang="en-US" altLang="en-US" i="1" kern="0" dirty="0">
                <a:solidFill>
                  <a:srgbClr val="0000CC"/>
                </a:solidFill>
              </a:rPr>
              <a:t>sample</a:t>
            </a:r>
            <a:r>
              <a:rPr lang="en-US" altLang="en-US" kern="0" dirty="0"/>
              <a:t> is any subset of that population.  For example, we might select 10 faculty members and determine their age.</a:t>
            </a:r>
          </a:p>
          <a:p>
            <a:r>
              <a:rPr lang="en-US" altLang="en-US" kern="0" dirty="0"/>
              <a:t>The </a:t>
            </a:r>
            <a:r>
              <a:rPr lang="en-US" altLang="en-US" i="1" kern="0" dirty="0">
                <a:solidFill>
                  <a:srgbClr val="0000CC"/>
                </a:solidFill>
              </a:rPr>
              <a:t>variable</a:t>
            </a:r>
            <a:r>
              <a:rPr lang="en-US" altLang="en-US" kern="0" dirty="0"/>
              <a:t> is the “age” of each faculty member.</a:t>
            </a:r>
          </a:p>
          <a:p>
            <a:r>
              <a:rPr lang="en-US" altLang="en-US" kern="0" dirty="0"/>
              <a:t>One </a:t>
            </a:r>
            <a:r>
              <a:rPr lang="en-US" altLang="en-US" i="1" kern="0" dirty="0">
                <a:solidFill>
                  <a:srgbClr val="0000CC"/>
                </a:solidFill>
              </a:rPr>
              <a:t>data</a:t>
            </a:r>
            <a:r>
              <a:rPr lang="en-US" altLang="en-US" kern="0" dirty="0"/>
              <a:t> would be the age of a specific faculty member.</a:t>
            </a:r>
          </a:p>
          <a:p>
            <a:r>
              <a:rPr lang="en-US" altLang="en-US" kern="0" dirty="0"/>
              <a:t>The </a:t>
            </a:r>
            <a:r>
              <a:rPr lang="en-US" altLang="en-US" i="1" kern="0" dirty="0">
                <a:solidFill>
                  <a:srgbClr val="0000CC"/>
                </a:solidFill>
              </a:rPr>
              <a:t>data</a:t>
            </a:r>
            <a:r>
              <a:rPr lang="en-US" altLang="en-US" kern="0" dirty="0"/>
              <a:t> would be the set of values in the sample.</a:t>
            </a:r>
          </a:p>
          <a:p>
            <a:r>
              <a:rPr lang="en-US" altLang="en-US" kern="0" dirty="0"/>
              <a:t>The </a:t>
            </a:r>
            <a:r>
              <a:rPr lang="en-US" altLang="en-US" i="1" kern="0" dirty="0">
                <a:solidFill>
                  <a:srgbClr val="0000CC"/>
                </a:solidFill>
              </a:rPr>
              <a:t>statistic</a:t>
            </a:r>
            <a:r>
              <a:rPr lang="en-US" altLang="en-US" kern="0" dirty="0"/>
              <a:t> is the “average” age for all faculty in the sample.</a:t>
            </a:r>
          </a:p>
          <a:p>
            <a:endParaRPr lang="en-US" altLang="en-US" kern="0" dirty="0"/>
          </a:p>
        </p:txBody>
      </p:sp>
      <p:sp>
        <p:nvSpPr>
          <p:cNvPr id="5" name="Footer Placeholder 4">
            <a:extLst>
              <a:ext uri="{FF2B5EF4-FFF2-40B4-BE49-F238E27FC236}">
                <a16:creationId xmlns:a16="http://schemas.microsoft.com/office/drawing/2014/main" id="{7A4BC8F6-90BC-48C2-5A1F-4A8797A7AD91}"/>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7D098670-C858-BC34-E74C-BB6374472360}"/>
              </a:ext>
            </a:extLst>
          </p:cNvPr>
          <p:cNvSpPr>
            <a:spLocks noGrp="1"/>
          </p:cNvSpPr>
          <p:nvPr>
            <p:ph type="sldNum" sz="quarter" idx="7"/>
          </p:nvPr>
        </p:nvSpPr>
        <p:spPr/>
        <p:txBody>
          <a:bodyPr/>
          <a:lstStyle/>
          <a:p>
            <a:pPr marL="38100">
              <a:lnSpc>
                <a:spcPts val="670"/>
              </a:lnSpc>
            </a:pPr>
            <a:fld id="{81D60167-4931-47E6-BA6A-407CBD079E47}" type="slidenum">
              <a:rPr lang="en-JO" smtClean="0"/>
              <a:t>12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619883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C679BCC-EC27-6440-BB2A-075752A398B3}"/>
              </a:ext>
            </a:extLst>
          </p:cNvPr>
          <p:cNvSpPr>
            <a:spLocks noGrp="1" noChangeArrowheads="1"/>
          </p:cNvSpPr>
          <p:nvPr>
            <p:ph type="body" idx="1"/>
          </p:nvPr>
        </p:nvSpPr>
        <p:spPr>
          <a:xfrm>
            <a:off x="171450" y="282575"/>
            <a:ext cx="4343400" cy="3124200"/>
          </a:xfrm>
          <a:noFill/>
          <a:ln/>
        </p:spPr>
        <p:txBody>
          <a:bodyPr>
            <a:normAutofit fontScale="92500"/>
          </a:bodyPr>
          <a:lstStyle/>
          <a:p>
            <a:r>
              <a:rPr lang="en-US" altLang="en-US" b="1" dirty="0"/>
              <a:t>Two kinds of variables:</a:t>
            </a:r>
          </a:p>
          <a:p>
            <a:endParaRPr lang="en-US" altLang="en-US" b="1" dirty="0"/>
          </a:p>
          <a:p>
            <a:r>
              <a:rPr lang="en-US" altLang="en-US" b="1" dirty="0">
                <a:solidFill>
                  <a:srgbClr val="00B050"/>
                </a:solidFill>
              </a:rPr>
              <a:t>Qualitative, or Attribute, or Categorical, Variable</a:t>
            </a:r>
            <a:r>
              <a:rPr lang="en-US" altLang="en-US" dirty="0">
                <a:solidFill>
                  <a:srgbClr val="00B050"/>
                </a:solidFill>
              </a:rPr>
              <a:t>: A variable that categorizes or describes an element of a </a:t>
            </a:r>
            <a:r>
              <a:rPr lang="en-US" altLang="en-US" u="sng" dirty="0">
                <a:solidFill>
                  <a:srgbClr val="00B050"/>
                </a:solidFill>
              </a:rPr>
              <a:t>population</a:t>
            </a:r>
            <a:r>
              <a:rPr lang="en-US" altLang="en-US" dirty="0">
                <a:solidFill>
                  <a:srgbClr val="00B050"/>
                </a:solidFill>
              </a:rPr>
              <a:t> (hair color, Department).</a:t>
            </a:r>
            <a:br>
              <a:rPr lang="en-US" altLang="en-US" dirty="0">
                <a:solidFill>
                  <a:srgbClr val="00B050"/>
                </a:solidFill>
              </a:rPr>
            </a:br>
            <a:endParaRPr lang="en-US" altLang="en-US" dirty="0">
              <a:solidFill>
                <a:srgbClr val="00B050"/>
              </a:solidFill>
            </a:endParaRPr>
          </a:p>
          <a:p>
            <a:r>
              <a:rPr lang="en-US" sz="1100" dirty="0"/>
              <a:t>Qualitative data are generally described by words or letters. They are not as widely used as quantitative data because many numerical techniques do not apply to the  qualitative data. For example, it does not make sense to find an average hair color or blood type.</a:t>
            </a:r>
          </a:p>
          <a:p>
            <a:endParaRPr lang="en-US" altLang="en-US" dirty="0"/>
          </a:p>
          <a:p>
            <a:endParaRPr lang="en-US" altLang="en-US" dirty="0"/>
          </a:p>
          <a:p>
            <a:pPr>
              <a:buNone/>
            </a:pPr>
            <a:r>
              <a:rPr lang="en-US" altLang="en-US" b="1" dirty="0">
                <a:solidFill>
                  <a:srgbClr val="00B050"/>
                </a:solidFill>
              </a:rPr>
              <a:t>Quantitative, or Numerical, Variable</a:t>
            </a:r>
            <a:r>
              <a:rPr lang="en-US" altLang="en-US" dirty="0">
                <a:solidFill>
                  <a:srgbClr val="00B050"/>
                </a:solidFill>
              </a:rPr>
              <a:t>: A variable that quantifies an element of a </a:t>
            </a:r>
            <a:r>
              <a:rPr lang="en-US" altLang="en-US" u="sng" dirty="0">
                <a:solidFill>
                  <a:srgbClr val="00B050"/>
                </a:solidFill>
              </a:rPr>
              <a:t>population</a:t>
            </a:r>
            <a:r>
              <a:rPr lang="en-US" altLang="en-US" dirty="0">
                <a:solidFill>
                  <a:srgbClr val="00B050"/>
                </a:solidFill>
              </a:rPr>
              <a:t> (height and weight, number of children in a family).</a:t>
            </a:r>
            <a:br>
              <a:rPr lang="en-US" altLang="en-US" dirty="0">
                <a:solidFill>
                  <a:srgbClr val="00B050"/>
                </a:solidFill>
              </a:rPr>
            </a:br>
            <a:endParaRPr lang="en-US" altLang="en-US" dirty="0">
              <a:solidFill>
                <a:srgbClr val="00B050"/>
              </a:solidFill>
            </a:endParaRPr>
          </a:p>
          <a:p>
            <a:pPr>
              <a:buNone/>
            </a:pPr>
            <a:r>
              <a:rPr lang="en-US" altLang="en-US" sz="1100" dirty="0"/>
              <a:t>Quantitative data are always numbers and are the </a:t>
            </a:r>
            <a:r>
              <a:rPr lang="en-US" altLang="en-US" sz="1100" b="1" dirty="0"/>
              <a:t>result of counting or measuring</a:t>
            </a:r>
            <a:r>
              <a:rPr lang="en-US" altLang="en-US" sz="1100" dirty="0"/>
              <a:t> attributes of a population. Quantitative data can be separated into two subgroups: </a:t>
            </a:r>
          </a:p>
          <a:p>
            <a:r>
              <a:rPr lang="en-US" altLang="en-US" sz="1100" b="1" dirty="0"/>
              <a:t>discrete</a:t>
            </a:r>
            <a:r>
              <a:rPr lang="en-US" altLang="en-US" sz="1100" dirty="0"/>
              <a:t> (if it is the result of </a:t>
            </a:r>
            <a:r>
              <a:rPr lang="en-US" altLang="en-US" sz="1100" i="1" dirty="0"/>
              <a:t>counting</a:t>
            </a:r>
            <a:r>
              <a:rPr lang="en-US" altLang="en-US" sz="1100" dirty="0"/>
              <a:t> (the number of students of a given ethnic group in a class, the number of books on a shelf, ...)</a:t>
            </a:r>
          </a:p>
          <a:p>
            <a:r>
              <a:rPr lang="en-US" altLang="en-US" sz="1100" b="1" dirty="0"/>
              <a:t>continuous</a:t>
            </a:r>
            <a:r>
              <a:rPr lang="en-US" altLang="en-US" sz="1100" dirty="0"/>
              <a:t> (if it is the result of </a:t>
            </a:r>
            <a:r>
              <a:rPr lang="en-US" altLang="en-US" sz="1100" i="1" dirty="0"/>
              <a:t>measuring</a:t>
            </a:r>
            <a:r>
              <a:rPr lang="en-US" altLang="en-US" sz="1100" dirty="0"/>
              <a:t> (distance traveled, weight of luggage, …)</a:t>
            </a:r>
            <a:endParaRPr lang="sk-SK" altLang="en-US" sz="1100" dirty="0"/>
          </a:p>
          <a:p>
            <a:endParaRPr lang="en-US" altLang="en-US" dirty="0"/>
          </a:p>
        </p:txBody>
      </p:sp>
      <p:sp>
        <p:nvSpPr>
          <p:cNvPr id="3" name="Footer Placeholder 2">
            <a:extLst>
              <a:ext uri="{FF2B5EF4-FFF2-40B4-BE49-F238E27FC236}">
                <a16:creationId xmlns:a16="http://schemas.microsoft.com/office/drawing/2014/main" id="{42F7800A-7856-ADD4-AA3D-18FA2B0D7ED1}"/>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1FD6EA84-7633-0F62-FED0-5AED24AF74CA}"/>
              </a:ext>
            </a:extLst>
          </p:cNvPr>
          <p:cNvSpPr>
            <a:spLocks noGrp="1"/>
          </p:cNvSpPr>
          <p:nvPr>
            <p:ph type="sldNum" sz="quarter" idx="7"/>
          </p:nvPr>
        </p:nvSpPr>
        <p:spPr/>
        <p:txBody>
          <a:bodyPr/>
          <a:lstStyle/>
          <a:p>
            <a:pPr marL="38100">
              <a:lnSpc>
                <a:spcPts val="670"/>
              </a:lnSpc>
            </a:pPr>
            <a:fld id="{81D60167-4931-47E6-BA6A-407CBD079E47}" type="slidenum">
              <a:rPr lang="en-JO" smtClean="0"/>
              <a:t>13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5671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a:extLst>
              <a:ext uri="{FF2B5EF4-FFF2-40B4-BE49-F238E27FC236}">
                <a16:creationId xmlns:a16="http://schemas.microsoft.com/office/drawing/2014/main" id="{8FDFC050-312E-C947-A4C4-176CB11EA81F}"/>
              </a:ext>
            </a:extLst>
          </p:cNvPr>
          <p:cNvSpPr>
            <a:spLocks noGrp="1" noChangeArrowheads="1"/>
          </p:cNvSpPr>
          <p:nvPr>
            <p:ph type="title"/>
          </p:nvPr>
        </p:nvSpPr>
        <p:spPr>
          <a:xfrm>
            <a:off x="215390" y="509718"/>
            <a:ext cx="4610100" cy="215444"/>
          </a:xfrm>
        </p:spPr>
        <p:txBody>
          <a:bodyPr/>
          <a:lstStyle/>
          <a:p>
            <a:r>
              <a:rPr lang="en-US" altLang="en-US" dirty="0"/>
              <a:t>Qualitative and Quantitative Data</a:t>
            </a:r>
          </a:p>
        </p:txBody>
      </p:sp>
      <p:sp>
        <p:nvSpPr>
          <p:cNvPr id="637955" name="Rectangle 3">
            <a:extLst>
              <a:ext uri="{FF2B5EF4-FFF2-40B4-BE49-F238E27FC236}">
                <a16:creationId xmlns:a16="http://schemas.microsoft.com/office/drawing/2014/main" id="{E707D92E-2CB1-6449-99EB-811861EB1F60}"/>
              </a:ext>
            </a:extLst>
          </p:cNvPr>
          <p:cNvSpPr>
            <a:spLocks noGrp="1" noChangeArrowheads="1"/>
          </p:cNvSpPr>
          <p:nvPr>
            <p:ph type="body" sz="half" idx="1"/>
          </p:nvPr>
        </p:nvSpPr>
        <p:spPr>
          <a:xfrm>
            <a:off x="294744" y="952420"/>
            <a:ext cx="4109413" cy="472416"/>
          </a:xfrm>
        </p:spPr>
        <p:txBody>
          <a:bodyPr>
            <a:normAutofit/>
          </a:bodyPr>
          <a:lstStyle/>
          <a:p>
            <a:pPr>
              <a:lnSpc>
                <a:spcPct val="80000"/>
              </a:lnSpc>
            </a:pPr>
            <a:r>
              <a:rPr lang="en-US" altLang="en-US" b="1" dirty="0"/>
              <a:t>Example</a:t>
            </a:r>
            <a:r>
              <a:rPr lang="en-US" altLang="en-US" dirty="0"/>
              <a:t>:</a:t>
            </a:r>
          </a:p>
          <a:p>
            <a:pPr>
              <a:lnSpc>
                <a:spcPct val="80000"/>
              </a:lnSpc>
            </a:pPr>
            <a:r>
              <a:rPr lang="en-US" altLang="en-US" dirty="0"/>
              <a:t>The grade point averages of five students are listed in the table.  Which data are qualitative data and which are quantitative data?</a:t>
            </a:r>
          </a:p>
        </p:txBody>
      </p:sp>
      <p:graphicFrame>
        <p:nvGraphicFramePr>
          <p:cNvPr id="637985" name="Group 33">
            <a:extLst>
              <a:ext uri="{FF2B5EF4-FFF2-40B4-BE49-F238E27FC236}">
                <a16:creationId xmlns:a16="http://schemas.microsoft.com/office/drawing/2014/main" id="{5E1D3A15-0E90-7547-8560-39890F37132D}"/>
              </a:ext>
            </a:extLst>
          </p:cNvPr>
          <p:cNvGraphicFramePr>
            <a:graphicFrameLocks noGrp="1"/>
          </p:cNvGraphicFramePr>
          <p:nvPr>
            <p:ph sz="half" idx="2"/>
          </p:nvPr>
        </p:nvGraphicFramePr>
        <p:xfrm>
          <a:off x="1877656" y="1561098"/>
          <a:ext cx="1008460" cy="1037274"/>
        </p:xfrm>
        <a:graphic>
          <a:graphicData uri="http://schemas.openxmlformats.org/drawingml/2006/table">
            <a:tbl>
              <a:tblPr/>
              <a:tblGrid>
                <a:gridCol w="504230">
                  <a:extLst>
                    <a:ext uri="{9D8B030D-6E8A-4147-A177-3AD203B41FA5}">
                      <a16:colId xmlns:a16="http://schemas.microsoft.com/office/drawing/2014/main" val="2277237441"/>
                    </a:ext>
                  </a:extLst>
                </a:gridCol>
                <a:gridCol w="504230">
                  <a:extLst>
                    <a:ext uri="{9D8B030D-6E8A-4147-A177-3AD203B41FA5}">
                      <a16:colId xmlns:a16="http://schemas.microsoft.com/office/drawing/2014/main" val="1688991996"/>
                    </a:ext>
                  </a:extLst>
                </a:gridCol>
              </a:tblGrid>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Student</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GPA</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3042289705"/>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Sally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3.22</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0406988"/>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Bob</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3.98</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6357887"/>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Cindy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2.75</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7077234"/>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Mark</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2.24</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2731117"/>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Kathy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3.84</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4419645"/>
                  </a:ext>
                </a:extLst>
              </a:tr>
            </a:tbl>
          </a:graphicData>
        </a:graphic>
      </p:graphicFrame>
      <p:grpSp>
        <p:nvGrpSpPr>
          <p:cNvPr id="637991" name="Group 39">
            <a:extLst>
              <a:ext uri="{FF2B5EF4-FFF2-40B4-BE49-F238E27FC236}">
                <a16:creationId xmlns:a16="http://schemas.microsoft.com/office/drawing/2014/main" id="{B08CA72D-1277-2B42-9BF3-4E29E4168787}"/>
              </a:ext>
            </a:extLst>
          </p:cNvPr>
          <p:cNvGrpSpPr>
            <a:grpSpLocks/>
          </p:cNvGrpSpPr>
          <p:nvPr/>
        </p:nvGrpSpPr>
        <p:grpSpPr bwMode="auto">
          <a:xfrm>
            <a:off x="2621994" y="2599577"/>
            <a:ext cx="1325404" cy="431597"/>
            <a:chOff x="3408" y="3608"/>
            <a:chExt cx="2208" cy="719"/>
          </a:xfrm>
        </p:grpSpPr>
        <p:sp>
          <p:nvSpPr>
            <p:cNvPr id="637986" name="Freeform 34">
              <a:extLst>
                <a:ext uri="{FF2B5EF4-FFF2-40B4-BE49-F238E27FC236}">
                  <a16:creationId xmlns:a16="http://schemas.microsoft.com/office/drawing/2014/main" id="{606D240E-9267-EE48-9133-9FEEB9DAB77B}"/>
                </a:ext>
              </a:extLst>
            </p:cNvPr>
            <p:cNvSpPr>
              <a:spLocks/>
            </p:cNvSpPr>
            <p:nvPr/>
          </p:nvSpPr>
          <p:spPr bwMode="auto">
            <a:xfrm>
              <a:off x="3408" y="3608"/>
              <a:ext cx="432" cy="328"/>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681"/>
            </a:p>
          </p:txBody>
        </p:sp>
        <p:sp>
          <p:nvSpPr>
            <p:cNvPr id="637987" name="Text Box 35">
              <a:extLst>
                <a:ext uri="{FF2B5EF4-FFF2-40B4-BE49-F238E27FC236}">
                  <a16:creationId xmlns:a16="http://schemas.microsoft.com/office/drawing/2014/main" id="{4D20F59F-D55A-584E-B583-1B7D0B1F1B8C}"/>
                </a:ext>
              </a:extLst>
            </p:cNvPr>
            <p:cNvSpPr txBox="1">
              <a:spLocks noChangeArrowheads="1"/>
            </p:cNvSpPr>
            <p:nvPr/>
          </p:nvSpPr>
          <p:spPr bwMode="auto">
            <a:xfrm>
              <a:off x="3860" y="3630"/>
              <a:ext cx="1756" cy="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59">
                  <a:solidFill>
                    <a:schemeClr val="folHlink"/>
                  </a:solidFill>
                </a:rPr>
                <a:t>Quantitative data</a:t>
              </a:r>
            </a:p>
          </p:txBody>
        </p:sp>
      </p:grpSp>
      <p:grpSp>
        <p:nvGrpSpPr>
          <p:cNvPr id="637990" name="Group 38">
            <a:extLst>
              <a:ext uri="{FF2B5EF4-FFF2-40B4-BE49-F238E27FC236}">
                <a16:creationId xmlns:a16="http://schemas.microsoft.com/office/drawing/2014/main" id="{69D87B0A-04EF-6E4D-BD8C-BA41A805ECFA}"/>
              </a:ext>
            </a:extLst>
          </p:cNvPr>
          <p:cNvGrpSpPr>
            <a:grpSpLocks/>
          </p:cNvGrpSpPr>
          <p:nvPr/>
        </p:nvGrpSpPr>
        <p:grpSpPr bwMode="auto">
          <a:xfrm>
            <a:off x="846386" y="2594774"/>
            <a:ext cx="1199346" cy="431597"/>
            <a:chOff x="450" y="3600"/>
            <a:chExt cx="1998" cy="719"/>
          </a:xfrm>
        </p:grpSpPr>
        <p:sp>
          <p:nvSpPr>
            <p:cNvPr id="637988" name="Freeform 36">
              <a:extLst>
                <a:ext uri="{FF2B5EF4-FFF2-40B4-BE49-F238E27FC236}">
                  <a16:creationId xmlns:a16="http://schemas.microsoft.com/office/drawing/2014/main" id="{2DD97167-2803-6042-A826-CF7D964467A6}"/>
                </a:ext>
              </a:extLst>
            </p:cNvPr>
            <p:cNvSpPr>
              <a:spLocks/>
            </p:cNvSpPr>
            <p:nvPr/>
          </p:nvSpPr>
          <p:spPr bwMode="auto">
            <a:xfrm flipH="1">
              <a:off x="2016" y="3600"/>
              <a:ext cx="432" cy="328"/>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681"/>
            </a:p>
          </p:txBody>
        </p:sp>
        <p:sp>
          <p:nvSpPr>
            <p:cNvPr id="637989" name="Text Box 37">
              <a:extLst>
                <a:ext uri="{FF2B5EF4-FFF2-40B4-BE49-F238E27FC236}">
                  <a16:creationId xmlns:a16="http://schemas.microsoft.com/office/drawing/2014/main" id="{8D0BFD8D-6DBE-2045-9FB9-6DFF961E31ED}"/>
                </a:ext>
              </a:extLst>
            </p:cNvPr>
            <p:cNvSpPr txBox="1">
              <a:spLocks noChangeArrowheads="1"/>
            </p:cNvSpPr>
            <p:nvPr/>
          </p:nvSpPr>
          <p:spPr bwMode="auto">
            <a:xfrm>
              <a:off x="450" y="3622"/>
              <a:ext cx="1756" cy="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59" dirty="0">
                  <a:solidFill>
                    <a:schemeClr val="folHlink"/>
                  </a:solidFill>
                </a:rPr>
                <a:t>  Qualitative data</a:t>
              </a:r>
            </a:p>
          </p:txBody>
        </p:sp>
      </p:grpSp>
    </p:spTree>
    <p:extLst>
      <p:ext uri="{BB962C8B-B14F-4D97-AF65-F5344CB8AC3E}">
        <p14:creationId xmlns:p14="http://schemas.microsoft.com/office/powerpoint/2010/main" val="406840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7588E1A-3D21-D847-9CC1-5202C16A90C8}"/>
              </a:ext>
            </a:extLst>
          </p:cNvPr>
          <p:cNvSpPr>
            <a:spLocks noGrp="1" noChangeArrowheads="1"/>
          </p:cNvSpPr>
          <p:nvPr>
            <p:ph type="body" idx="1"/>
          </p:nvPr>
        </p:nvSpPr>
        <p:spPr>
          <a:xfrm>
            <a:off x="933450" y="361409"/>
            <a:ext cx="2938939" cy="1395895"/>
          </a:xfrm>
          <a:noFill/>
          <a:ln/>
        </p:spPr>
        <p:txBody>
          <a:bodyPr/>
          <a:lstStyle/>
          <a:p>
            <a:pPr defTabSz="347536"/>
            <a:endParaRPr lang="en-US" altLang="en-US" sz="907" dirty="0"/>
          </a:p>
          <a:p>
            <a:pPr defTabSz="347536"/>
            <a:r>
              <a:rPr lang="en-US" altLang="en-US" sz="907" dirty="0"/>
              <a:t>					Nominal</a:t>
            </a:r>
          </a:p>
          <a:p>
            <a:pPr defTabSz="347536"/>
            <a:r>
              <a:rPr lang="en-US" altLang="en-US" sz="907" dirty="0"/>
              <a:t>		Qualitative		</a:t>
            </a:r>
          </a:p>
          <a:p>
            <a:pPr defTabSz="347536"/>
            <a:r>
              <a:rPr lang="en-US" altLang="en-US" sz="907" dirty="0"/>
              <a:t>					Ordinal</a:t>
            </a:r>
          </a:p>
          <a:p>
            <a:pPr defTabSz="347536"/>
            <a:r>
              <a:rPr lang="en-US" altLang="en-US" sz="907" dirty="0"/>
              <a:t>Variable</a:t>
            </a:r>
          </a:p>
          <a:p>
            <a:pPr defTabSz="347536"/>
            <a:endParaRPr lang="en-US" altLang="en-US" sz="907" dirty="0"/>
          </a:p>
          <a:p>
            <a:pPr defTabSz="347536"/>
            <a:r>
              <a:rPr lang="en-US" altLang="en-US" sz="907" dirty="0"/>
              <a:t>					Discrete</a:t>
            </a:r>
          </a:p>
          <a:p>
            <a:pPr defTabSz="347536"/>
            <a:r>
              <a:rPr lang="en-US" altLang="en-US" sz="907" dirty="0"/>
              <a:t>		Quantitative</a:t>
            </a:r>
          </a:p>
          <a:p>
            <a:pPr defTabSz="347536"/>
            <a:r>
              <a:rPr lang="en-US" altLang="en-US" sz="907" dirty="0"/>
              <a:t>					Continuous</a:t>
            </a:r>
          </a:p>
          <a:p>
            <a:pPr defTabSz="347536"/>
            <a:endParaRPr lang="en-US" altLang="en-US" sz="907" dirty="0"/>
          </a:p>
        </p:txBody>
      </p:sp>
      <p:sp>
        <p:nvSpPr>
          <p:cNvPr id="12291" name="Line 3">
            <a:extLst>
              <a:ext uri="{FF2B5EF4-FFF2-40B4-BE49-F238E27FC236}">
                <a16:creationId xmlns:a16="http://schemas.microsoft.com/office/drawing/2014/main" id="{C4459414-3143-2343-92B8-85073B090FA2}"/>
              </a:ext>
            </a:extLst>
          </p:cNvPr>
          <p:cNvSpPr>
            <a:spLocks noChangeShapeType="1"/>
          </p:cNvSpPr>
          <p:nvPr/>
        </p:nvSpPr>
        <p:spPr bwMode="auto">
          <a:xfrm flipV="1">
            <a:off x="1394461" y="720025"/>
            <a:ext cx="230505" cy="345758"/>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2292" name="Line 4">
            <a:extLst>
              <a:ext uri="{FF2B5EF4-FFF2-40B4-BE49-F238E27FC236}">
                <a16:creationId xmlns:a16="http://schemas.microsoft.com/office/drawing/2014/main" id="{072D8851-CB45-F241-9890-17C93ABAD690}"/>
              </a:ext>
            </a:extLst>
          </p:cNvPr>
          <p:cNvSpPr>
            <a:spLocks noChangeShapeType="1"/>
          </p:cNvSpPr>
          <p:nvPr/>
        </p:nvSpPr>
        <p:spPr bwMode="auto">
          <a:xfrm>
            <a:off x="1394461" y="1065783"/>
            <a:ext cx="230505" cy="31694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2293" name="Line 5">
            <a:extLst>
              <a:ext uri="{FF2B5EF4-FFF2-40B4-BE49-F238E27FC236}">
                <a16:creationId xmlns:a16="http://schemas.microsoft.com/office/drawing/2014/main" id="{C0B9DD4E-8AC5-B74E-8649-751077CD66F8}"/>
              </a:ext>
            </a:extLst>
          </p:cNvPr>
          <p:cNvSpPr>
            <a:spLocks noChangeShapeType="1"/>
          </p:cNvSpPr>
          <p:nvPr/>
        </p:nvSpPr>
        <p:spPr bwMode="auto">
          <a:xfrm flipV="1">
            <a:off x="2201228" y="531695"/>
            <a:ext cx="461010" cy="172879"/>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2294" name="Line 6">
            <a:extLst>
              <a:ext uri="{FF2B5EF4-FFF2-40B4-BE49-F238E27FC236}">
                <a16:creationId xmlns:a16="http://schemas.microsoft.com/office/drawing/2014/main" id="{B8BF58F4-8EF3-724E-B4E7-A777C83CEE63}"/>
              </a:ext>
            </a:extLst>
          </p:cNvPr>
          <p:cNvSpPr>
            <a:spLocks noChangeShapeType="1"/>
          </p:cNvSpPr>
          <p:nvPr/>
        </p:nvSpPr>
        <p:spPr bwMode="auto">
          <a:xfrm>
            <a:off x="2201228" y="720025"/>
            <a:ext cx="461010" cy="14406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2295" name="Line 7">
            <a:extLst>
              <a:ext uri="{FF2B5EF4-FFF2-40B4-BE49-F238E27FC236}">
                <a16:creationId xmlns:a16="http://schemas.microsoft.com/office/drawing/2014/main" id="{92ECD7E1-4FF5-A54D-B91F-32B3E2EB15B9}"/>
              </a:ext>
            </a:extLst>
          </p:cNvPr>
          <p:cNvSpPr>
            <a:spLocks noChangeShapeType="1"/>
          </p:cNvSpPr>
          <p:nvPr/>
        </p:nvSpPr>
        <p:spPr bwMode="auto">
          <a:xfrm flipV="1">
            <a:off x="2258854" y="1209848"/>
            <a:ext cx="403384" cy="172879"/>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2296" name="Line 8">
            <a:extLst>
              <a:ext uri="{FF2B5EF4-FFF2-40B4-BE49-F238E27FC236}">
                <a16:creationId xmlns:a16="http://schemas.microsoft.com/office/drawing/2014/main" id="{733A6A2B-6CC4-F64F-9F8A-30FBE7AEAAC3}"/>
              </a:ext>
            </a:extLst>
          </p:cNvPr>
          <p:cNvSpPr>
            <a:spLocks noChangeShapeType="1"/>
          </p:cNvSpPr>
          <p:nvPr/>
        </p:nvSpPr>
        <p:spPr bwMode="auto">
          <a:xfrm>
            <a:off x="2258854" y="1382727"/>
            <a:ext cx="403384" cy="14406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 name="Rectangle 1">
            <a:extLst>
              <a:ext uri="{FF2B5EF4-FFF2-40B4-BE49-F238E27FC236}">
                <a16:creationId xmlns:a16="http://schemas.microsoft.com/office/drawing/2014/main" id="{915D0264-E73C-4749-9289-C816FD5812AA}"/>
              </a:ext>
            </a:extLst>
          </p:cNvPr>
          <p:cNvSpPr/>
          <p:nvPr/>
        </p:nvSpPr>
        <p:spPr>
          <a:xfrm>
            <a:off x="171450" y="129486"/>
            <a:ext cx="4069736" cy="231923"/>
          </a:xfrm>
          <a:prstGeom prst="rect">
            <a:avLst/>
          </a:prstGeom>
        </p:spPr>
        <p:txBody>
          <a:bodyPr wrap="square">
            <a:spAutoFit/>
          </a:bodyPr>
          <a:lstStyle/>
          <a:p>
            <a:pPr defTabSz="347536"/>
            <a:r>
              <a:rPr lang="en-US" altLang="en-US" sz="907" dirty="0"/>
              <a:t>Qualitative and quantitative variables may be further subdivided:</a:t>
            </a:r>
          </a:p>
        </p:txBody>
      </p:sp>
      <p:sp>
        <p:nvSpPr>
          <p:cNvPr id="4" name="Rectangle 2">
            <a:extLst>
              <a:ext uri="{FF2B5EF4-FFF2-40B4-BE49-F238E27FC236}">
                <a16:creationId xmlns:a16="http://schemas.microsoft.com/office/drawing/2014/main" id="{9E17F00C-E508-AD64-FF2C-CB8286EF9393}"/>
              </a:ext>
            </a:extLst>
          </p:cNvPr>
          <p:cNvSpPr txBox="1">
            <a:spLocks noChangeArrowheads="1"/>
          </p:cNvSpPr>
          <p:nvPr/>
        </p:nvSpPr>
        <p:spPr>
          <a:xfrm>
            <a:off x="171450" y="1654175"/>
            <a:ext cx="4343400" cy="2218611"/>
          </a:xfrm>
          <a:prstGeom prst="rect">
            <a:avLst/>
          </a:prstGeom>
          <a:noFill/>
          <a:ln/>
        </p:spPr>
        <p:txBody>
          <a:bodyPr wrap="square" lIns="0" tIns="0" rIns="0" bIns="0">
            <a:norm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en-US" sz="907" b="1" kern="0" dirty="0">
                <a:solidFill>
                  <a:schemeClr val="hlink"/>
                </a:solidFill>
              </a:rPr>
              <a:t>Nominal Variable</a:t>
            </a:r>
            <a:r>
              <a:rPr lang="en-US" altLang="en-US" sz="907" kern="0" dirty="0"/>
              <a:t>: A qualitative variable that categorizes (or describes, or names) an element of a population (hair color).</a:t>
            </a:r>
          </a:p>
          <a:p>
            <a:endParaRPr lang="en-US" altLang="en-US" sz="907" b="1" kern="0" dirty="0">
              <a:solidFill>
                <a:schemeClr val="hlink"/>
              </a:solidFill>
            </a:endParaRPr>
          </a:p>
          <a:p>
            <a:r>
              <a:rPr lang="en-US" altLang="en-US" sz="907" b="1" kern="0" dirty="0">
                <a:solidFill>
                  <a:schemeClr val="hlink"/>
                </a:solidFill>
              </a:rPr>
              <a:t>Ordinal Variable</a:t>
            </a:r>
            <a:r>
              <a:rPr lang="en-US" altLang="en-US" sz="907" kern="0" dirty="0"/>
              <a:t>: A qualitative variable that incorporates an ordered position, or ranking (level of happiness).</a:t>
            </a:r>
          </a:p>
          <a:p>
            <a:endParaRPr lang="en-US" altLang="en-US" sz="907" kern="0" dirty="0"/>
          </a:p>
          <a:p>
            <a:r>
              <a:rPr lang="en-US" altLang="en-US" sz="907" b="1" kern="0" dirty="0">
                <a:solidFill>
                  <a:schemeClr val="hlink"/>
                </a:solidFill>
              </a:rPr>
              <a:t>Discrete Variable</a:t>
            </a:r>
            <a:r>
              <a:rPr lang="en-US" altLang="en-US" sz="907" kern="0" dirty="0"/>
              <a:t>: A quantitative variable that can assume a countable number of values (number of students in each class).  </a:t>
            </a:r>
          </a:p>
          <a:p>
            <a:endParaRPr lang="en-US" altLang="en-US" sz="907" kern="0" dirty="0"/>
          </a:p>
          <a:p>
            <a:r>
              <a:rPr lang="en-US" altLang="en-US" sz="907" b="1" kern="0" dirty="0">
                <a:solidFill>
                  <a:schemeClr val="hlink"/>
                </a:solidFill>
              </a:rPr>
              <a:t>Continuous Variable</a:t>
            </a:r>
            <a:r>
              <a:rPr lang="en-US" altLang="en-US" sz="907" kern="0" dirty="0"/>
              <a:t>: A quantitative variable that can assume an uncountable number of values.  Intuitively, a continuous variable can assume any value along a line interval, including every possible value between any two values (salary of an employee).</a:t>
            </a:r>
          </a:p>
        </p:txBody>
      </p:sp>
      <p:sp>
        <p:nvSpPr>
          <p:cNvPr id="5" name="Footer Placeholder 4">
            <a:extLst>
              <a:ext uri="{FF2B5EF4-FFF2-40B4-BE49-F238E27FC236}">
                <a16:creationId xmlns:a16="http://schemas.microsoft.com/office/drawing/2014/main" id="{DC989CBE-38F2-CC02-B8FB-7171DBAD6F06}"/>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A5F389F0-648E-9DFA-AAEB-BDD070913B4E}"/>
              </a:ext>
            </a:extLst>
          </p:cNvPr>
          <p:cNvSpPr>
            <a:spLocks noGrp="1"/>
          </p:cNvSpPr>
          <p:nvPr>
            <p:ph type="sldNum" sz="quarter" idx="7"/>
          </p:nvPr>
        </p:nvSpPr>
        <p:spPr/>
        <p:txBody>
          <a:bodyPr/>
          <a:lstStyle/>
          <a:p>
            <a:pPr marL="38100">
              <a:lnSpc>
                <a:spcPts val="670"/>
              </a:lnSpc>
            </a:pPr>
            <a:fld id="{81D60167-4931-47E6-BA6A-407CBD079E47}" type="slidenum">
              <a:rPr lang="en-JO" smtClean="0"/>
              <a:t>15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28194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FE2A615-8162-9A4D-B800-EAE7021130CA}"/>
              </a:ext>
            </a:extLst>
          </p:cNvPr>
          <p:cNvSpPr>
            <a:spLocks noGrp="1" noChangeArrowheads="1"/>
          </p:cNvSpPr>
          <p:nvPr>
            <p:ph type="title"/>
          </p:nvPr>
        </p:nvSpPr>
        <p:spPr>
          <a:xfrm>
            <a:off x="1754149" y="211465"/>
            <a:ext cx="1922501" cy="430887"/>
          </a:xfrm>
        </p:spPr>
        <p:txBody>
          <a:bodyPr/>
          <a:lstStyle/>
          <a:p>
            <a:r>
              <a:rPr lang="en-US" altLang="en-US" dirty="0"/>
              <a:t>Descriptive Statistics	</a:t>
            </a:r>
          </a:p>
        </p:txBody>
      </p:sp>
      <p:sp>
        <p:nvSpPr>
          <p:cNvPr id="75779" name="Rectangle 3">
            <a:extLst>
              <a:ext uri="{FF2B5EF4-FFF2-40B4-BE49-F238E27FC236}">
                <a16:creationId xmlns:a16="http://schemas.microsoft.com/office/drawing/2014/main" id="{488CB5F2-1EBE-6D4C-A83D-6DD90654FEFE}"/>
              </a:ext>
            </a:extLst>
          </p:cNvPr>
          <p:cNvSpPr>
            <a:spLocks noGrp="1" noChangeArrowheads="1"/>
          </p:cNvSpPr>
          <p:nvPr>
            <p:ph type="body" idx="1"/>
          </p:nvPr>
        </p:nvSpPr>
        <p:spPr/>
        <p:txBody>
          <a:bodyPr>
            <a:normAutofit/>
          </a:bodyPr>
          <a:lstStyle/>
          <a:p>
            <a:pPr>
              <a:lnSpc>
                <a:spcPct val="90000"/>
              </a:lnSpc>
              <a:buFont typeface="Wingdings" pitchFamily="2" charset="2"/>
              <a:buNone/>
            </a:pPr>
            <a:r>
              <a:rPr lang="en-US" altLang="en-US" sz="907" dirty="0"/>
              <a:t>Types of descriptive statistics:</a:t>
            </a:r>
          </a:p>
          <a:p>
            <a:pPr>
              <a:lnSpc>
                <a:spcPct val="90000"/>
              </a:lnSpc>
            </a:pPr>
            <a:r>
              <a:rPr lang="en-US" altLang="en-US" sz="907" dirty="0"/>
              <a:t>Organize Data</a:t>
            </a:r>
          </a:p>
          <a:p>
            <a:pPr lvl="1">
              <a:lnSpc>
                <a:spcPct val="90000"/>
              </a:lnSpc>
            </a:pPr>
            <a:r>
              <a:rPr lang="en-US" altLang="en-US" sz="907" dirty="0"/>
              <a:t>Tables</a:t>
            </a:r>
          </a:p>
          <a:p>
            <a:pPr lvl="1">
              <a:lnSpc>
                <a:spcPct val="90000"/>
              </a:lnSpc>
            </a:pPr>
            <a:r>
              <a:rPr lang="en-US" altLang="en-US" sz="907" dirty="0"/>
              <a:t>Graphs</a:t>
            </a:r>
          </a:p>
          <a:p>
            <a:pPr lvl="1">
              <a:lnSpc>
                <a:spcPct val="90000"/>
              </a:lnSpc>
              <a:buFont typeface="Wingdings" pitchFamily="2" charset="2"/>
              <a:buNone/>
            </a:pPr>
            <a:endParaRPr lang="en-US" altLang="en-US" sz="907" dirty="0"/>
          </a:p>
          <a:p>
            <a:pPr>
              <a:lnSpc>
                <a:spcPct val="90000"/>
              </a:lnSpc>
            </a:pPr>
            <a:r>
              <a:rPr lang="en-US" altLang="en-US" sz="907" dirty="0"/>
              <a:t>Summarize Data</a:t>
            </a:r>
          </a:p>
          <a:p>
            <a:pPr lvl="1">
              <a:lnSpc>
                <a:spcPct val="90000"/>
              </a:lnSpc>
            </a:pPr>
            <a:r>
              <a:rPr lang="en-US" altLang="en-US" sz="907" dirty="0"/>
              <a:t>  Central Tendency</a:t>
            </a:r>
          </a:p>
          <a:p>
            <a:pPr lvl="1">
              <a:lnSpc>
                <a:spcPct val="90000"/>
              </a:lnSpc>
            </a:pPr>
            <a:r>
              <a:rPr lang="en-US" altLang="en-US" sz="907" dirty="0"/>
              <a:t>   Variation</a:t>
            </a:r>
          </a:p>
          <a:p>
            <a:pPr lvl="1">
              <a:lnSpc>
                <a:spcPct val="90000"/>
              </a:lnSpc>
            </a:pPr>
            <a:endParaRPr lang="en-US" altLang="en-US" sz="907" dirty="0"/>
          </a:p>
        </p:txBody>
      </p:sp>
      <p:sp>
        <p:nvSpPr>
          <p:cNvPr id="3" name="Footer Placeholder 2">
            <a:extLst>
              <a:ext uri="{FF2B5EF4-FFF2-40B4-BE49-F238E27FC236}">
                <a16:creationId xmlns:a16="http://schemas.microsoft.com/office/drawing/2014/main" id="{3FFE8A8C-6E11-05ED-7215-54CDE8A02A84}"/>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997EA731-917F-43E6-C3C2-516750F6FCA9}"/>
              </a:ext>
            </a:extLst>
          </p:cNvPr>
          <p:cNvSpPr>
            <a:spLocks noGrp="1"/>
          </p:cNvSpPr>
          <p:nvPr>
            <p:ph type="sldNum" sz="quarter" idx="7"/>
          </p:nvPr>
        </p:nvSpPr>
        <p:spPr/>
        <p:txBody>
          <a:bodyPr/>
          <a:lstStyle/>
          <a:p>
            <a:pPr marL="38100">
              <a:lnSpc>
                <a:spcPts val="670"/>
              </a:lnSpc>
            </a:pPr>
            <a:fld id="{81D60167-4931-47E6-BA6A-407CBD079E47}" type="slidenum">
              <a:rPr lang="en-JO" smtClean="0"/>
              <a:t>16</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66651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BA36064-7412-3241-B554-AD5595899BBB}"/>
              </a:ext>
            </a:extLst>
          </p:cNvPr>
          <p:cNvSpPr>
            <a:spLocks noGrp="1" noChangeArrowheads="1"/>
          </p:cNvSpPr>
          <p:nvPr>
            <p:ph type="title"/>
          </p:nvPr>
        </p:nvSpPr>
        <p:spPr>
          <a:xfrm>
            <a:off x="1390651" y="211465"/>
            <a:ext cx="2057400" cy="430887"/>
          </a:xfrm>
        </p:spPr>
        <p:txBody>
          <a:bodyPr/>
          <a:lstStyle/>
          <a:p>
            <a:r>
              <a:rPr lang="en-US" altLang="en-US" dirty="0"/>
              <a:t>Descriptive Statistics	</a:t>
            </a:r>
          </a:p>
        </p:txBody>
      </p:sp>
      <p:sp>
        <p:nvSpPr>
          <p:cNvPr id="76803" name="Rectangle 3">
            <a:extLst>
              <a:ext uri="{FF2B5EF4-FFF2-40B4-BE49-F238E27FC236}">
                <a16:creationId xmlns:a16="http://schemas.microsoft.com/office/drawing/2014/main" id="{2706DFC4-F459-BE40-A67B-F5A36B95C79F}"/>
              </a:ext>
            </a:extLst>
          </p:cNvPr>
          <p:cNvSpPr>
            <a:spLocks noGrp="1" noChangeArrowheads="1"/>
          </p:cNvSpPr>
          <p:nvPr>
            <p:ph type="body" idx="1"/>
          </p:nvPr>
        </p:nvSpPr>
        <p:spPr>
          <a:xfrm>
            <a:off x="139124" y="757610"/>
            <a:ext cx="3613726" cy="1763816"/>
          </a:xfrm>
        </p:spPr>
        <p:txBody>
          <a:bodyPr/>
          <a:lstStyle/>
          <a:p>
            <a:pPr>
              <a:lnSpc>
                <a:spcPct val="80000"/>
              </a:lnSpc>
              <a:buFont typeface="Wingdings" pitchFamily="2" charset="2"/>
              <a:buNone/>
            </a:pPr>
            <a:r>
              <a:rPr lang="en-US" altLang="en-US" dirty="0"/>
              <a:t>Summarizing Data:</a:t>
            </a:r>
          </a:p>
          <a:p>
            <a:pPr>
              <a:lnSpc>
                <a:spcPct val="80000"/>
              </a:lnSpc>
            </a:pPr>
            <a:endParaRPr lang="en-US" altLang="en-US" dirty="0"/>
          </a:p>
          <a:p>
            <a:pPr lvl="1">
              <a:lnSpc>
                <a:spcPct val="80000"/>
              </a:lnSpc>
            </a:pPr>
            <a:r>
              <a:rPr lang="en-US" altLang="en-US" sz="1100" dirty="0"/>
              <a:t>Central Tendency (or Groups’ “Middle Values”)</a:t>
            </a:r>
          </a:p>
          <a:p>
            <a:pPr lvl="2">
              <a:lnSpc>
                <a:spcPct val="80000"/>
              </a:lnSpc>
            </a:pPr>
            <a:r>
              <a:rPr lang="en-US" altLang="en-US" sz="1100" b="1" dirty="0"/>
              <a:t>Mean</a:t>
            </a:r>
          </a:p>
          <a:p>
            <a:pPr lvl="2">
              <a:lnSpc>
                <a:spcPct val="80000"/>
              </a:lnSpc>
            </a:pPr>
            <a:r>
              <a:rPr lang="en-US" altLang="en-US" sz="1100" b="1" dirty="0"/>
              <a:t>Median</a:t>
            </a:r>
          </a:p>
          <a:p>
            <a:pPr lvl="2">
              <a:lnSpc>
                <a:spcPct val="80000"/>
              </a:lnSpc>
            </a:pPr>
            <a:r>
              <a:rPr lang="en-US" altLang="en-US" sz="1100" b="1" dirty="0"/>
              <a:t>Mode</a:t>
            </a:r>
          </a:p>
          <a:p>
            <a:pPr lvl="2">
              <a:lnSpc>
                <a:spcPct val="80000"/>
              </a:lnSpc>
            </a:pPr>
            <a:endParaRPr lang="en-US" altLang="en-US" sz="1100" dirty="0"/>
          </a:p>
          <a:p>
            <a:pPr lvl="1">
              <a:lnSpc>
                <a:spcPct val="80000"/>
              </a:lnSpc>
            </a:pPr>
            <a:r>
              <a:rPr lang="en-US" altLang="en-US" sz="1100" dirty="0"/>
              <a:t>Variation (or Summary of Differences Within Groups) </a:t>
            </a:r>
          </a:p>
          <a:p>
            <a:pPr lvl="2">
              <a:lnSpc>
                <a:spcPct val="80000"/>
              </a:lnSpc>
            </a:pPr>
            <a:r>
              <a:rPr lang="en-US" altLang="en-US" sz="1100" b="1" dirty="0"/>
              <a:t>Range</a:t>
            </a:r>
          </a:p>
          <a:p>
            <a:pPr lvl="2">
              <a:lnSpc>
                <a:spcPct val="80000"/>
              </a:lnSpc>
            </a:pPr>
            <a:r>
              <a:rPr lang="en-US" altLang="en-US" sz="1100" b="1" dirty="0"/>
              <a:t>Interquartile Range</a:t>
            </a:r>
          </a:p>
          <a:p>
            <a:pPr lvl="2">
              <a:lnSpc>
                <a:spcPct val="80000"/>
              </a:lnSpc>
            </a:pPr>
            <a:r>
              <a:rPr lang="en-US" altLang="en-US" sz="1100" b="1" dirty="0"/>
              <a:t>Variance</a:t>
            </a:r>
          </a:p>
          <a:p>
            <a:pPr lvl="2">
              <a:lnSpc>
                <a:spcPct val="80000"/>
              </a:lnSpc>
            </a:pPr>
            <a:r>
              <a:rPr lang="en-US" altLang="en-US" sz="1100" b="1" dirty="0"/>
              <a:t>Standard Deviation</a:t>
            </a:r>
          </a:p>
          <a:p>
            <a:pPr lvl="1">
              <a:lnSpc>
                <a:spcPct val="80000"/>
              </a:lnSpc>
            </a:pPr>
            <a:endParaRPr lang="en-US" altLang="en-US" sz="1100" dirty="0"/>
          </a:p>
        </p:txBody>
      </p:sp>
      <p:sp>
        <p:nvSpPr>
          <p:cNvPr id="3" name="Footer Placeholder 2">
            <a:extLst>
              <a:ext uri="{FF2B5EF4-FFF2-40B4-BE49-F238E27FC236}">
                <a16:creationId xmlns:a16="http://schemas.microsoft.com/office/drawing/2014/main" id="{C6471041-5CAB-7B47-BD10-6C038E5B3FE6}"/>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D29F4B87-8333-3A0B-9B9F-F25E448575AC}"/>
              </a:ext>
            </a:extLst>
          </p:cNvPr>
          <p:cNvSpPr>
            <a:spLocks noGrp="1"/>
          </p:cNvSpPr>
          <p:nvPr>
            <p:ph type="sldNum" sz="quarter" idx="7"/>
          </p:nvPr>
        </p:nvSpPr>
        <p:spPr/>
        <p:txBody>
          <a:bodyPr/>
          <a:lstStyle/>
          <a:p>
            <a:pPr marL="38100">
              <a:lnSpc>
                <a:spcPts val="670"/>
              </a:lnSpc>
            </a:pPr>
            <a:fld id="{81D60167-4931-47E6-BA6A-407CBD079E47}" type="slidenum">
              <a:rPr lang="en-JO" smtClean="0"/>
              <a:t>17</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12206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3" name="Picture 2">
            <a:extLst>
              <a:ext uri="{FF2B5EF4-FFF2-40B4-BE49-F238E27FC236}">
                <a16:creationId xmlns:a16="http://schemas.microsoft.com/office/drawing/2014/main" id="{D83539EF-9C01-36A5-D01D-C32ADC4D28BE}"/>
              </a:ext>
            </a:extLst>
          </p:cNvPr>
          <p:cNvPicPr>
            <a:picLocks noChangeAspect="1"/>
          </p:cNvPicPr>
          <p:nvPr/>
        </p:nvPicPr>
        <p:blipFill>
          <a:blip r:embed="rId2"/>
          <a:stretch>
            <a:fillRect/>
          </a:stretch>
        </p:blipFill>
        <p:spPr>
          <a:xfrm>
            <a:off x="0" y="-22225"/>
            <a:ext cx="4610100" cy="3401777"/>
          </a:xfrm>
          <a:prstGeom prst="rect">
            <a:avLst/>
          </a:prstGeom>
        </p:spPr>
      </p:pic>
    </p:spTree>
    <p:extLst>
      <p:ext uri="{BB962C8B-B14F-4D97-AF65-F5344CB8AC3E}">
        <p14:creationId xmlns:p14="http://schemas.microsoft.com/office/powerpoint/2010/main" val="5885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6390"/>
            <a:ext cx="4610100" cy="3457575"/>
          </a:xfrm>
          <a:prstGeom prst="rect">
            <a:avLst/>
          </a:prstGeom>
        </p:spPr>
      </p:pic>
    </p:spTree>
    <p:extLst>
      <p:ext uri="{BB962C8B-B14F-4D97-AF65-F5344CB8AC3E}">
        <p14:creationId xmlns:p14="http://schemas.microsoft.com/office/powerpoint/2010/main" val="204934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23">
            <a:extLst>
              <a:ext uri="{FF2B5EF4-FFF2-40B4-BE49-F238E27FC236}">
                <a16:creationId xmlns:a16="http://schemas.microsoft.com/office/drawing/2014/main" id="{0E3DA419-E637-C41C-7279-4DEE9998EAF0}"/>
              </a:ext>
            </a:extLst>
          </p:cNvPr>
          <p:cNvSpPr txBox="1">
            <a:spLocks/>
          </p:cNvSpPr>
          <p:nvPr/>
        </p:nvSpPr>
        <p:spPr>
          <a:xfrm>
            <a:off x="85725" y="206375"/>
            <a:ext cx="4438650" cy="2814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US" sz="2800" b="1" dirty="0">
                <a:solidFill>
                  <a:srgbClr val="00B050"/>
                </a:solidFill>
              </a:rPr>
              <a:t>Basic Statistics</a:t>
            </a:r>
          </a:p>
        </p:txBody>
      </p:sp>
      <p:sp>
        <p:nvSpPr>
          <p:cNvPr id="2" name="Footer Placeholder 1">
            <a:extLst>
              <a:ext uri="{FF2B5EF4-FFF2-40B4-BE49-F238E27FC236}">
                <a16:creationId xmlns:a16="http://schemas.microsoft.com/office/drawing/2014/main" id="{1E230BCC-B624-83CA-66FF-FFCDC12D1DDF}"/>
              </a:ext>
            </a:extLst>
          </p:cNvPr>
          <p:cNvSpPr>
            <a:spLocks noGrp="1"/>
          </p:cNvSpPr>
          <p:nvPr>
            <p:ph type="ftr" sz="quarter" idx="5"/>
          </p:nvPr>
        </p:nvSpPr>
        <p:spPr/>
        <p:txBody>
          <a:bodyPr/>
          <a:lstStyle/>
          <a:p>
            <a:r>
              <a:rPr lang="en-US"/>
              <a:t>Dr. Malak Abdullah</a:t>
            </a:r>
          </a:p>
        </p:txBody>
      </p:sp>
      <p:sp>
        <p:nvSpPr>
          <p:cNvPr id="3" name="Slide Number Placeholder 2">
            <a:extLst>
              <a:ext uri="{FF2B5EF4-FFF2-40B4-BE49-F238E27FC236}">
                <a16:creationId xmlns:a16="http://schemas.microsoft.com/office/drawing/2014/main" id="{A3EAD8ED-FFAE-369D-4FD2-48F172D24093}"/>
              </a:ext>
            </a:extLst>
          </p:cNvPr>
          <p:cNvSpPr>
            <a:spLocks noGrp="1"/>
          </p:cNvSpPr>
          <p:nvPr>
            <p:ph type="sldNum" sz="quarter" idx="7"/>
          </p:nvPr>
        </p:nvSpPr>
        <p:spPr/>
        <p:txBody>
          <a:bodyPr/>
          <a:lstStyle/>
          <a:p>
            <a:pPr marL="38100">
              <a:lnSpc>
                <a:spcPts val="670"/>
              </a:lnSpc>
            </a:pPr>
            <a:fld id="{81D60167-4931-47E6-BA6A-407CBD079E47}" type="slidenum">
              <a:rPr lang="en-JO" smtClean="0"/>
              <a:t>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705433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92F5DAB-7CE5-9540-9C18-82CA0452F363}"/>
              </a:ext>
            </a:extLst>
          </p:cNvPr>
          <p:cNvSpPr>
            <a:spLocks noGrp="1" noChangeArrowheads="1"/>
          </p:cNvSpPr>
          <p:nvPr>
            <p:ph type="title"/>
          </p:nvPr>
        </p:nvSpPr>
        <p:spPr>
          <a:xfrm>
            <a:off x="1754149" y="211465"/>
            <a:ext cx="1101801" cy="215444"/>
          </a:xfrm>
        </p:spPr>
        <p:txBody>
          <a:bodyPr/>
          <a:lstStyle/>
          <a:p>
            <a:r>
              <a:rPr lang="en-US" altLang="en-US"/>
              <a:t>Mean	</a:t>
            </a:r>
          </a:p>
        </p:txBody>
      </p:sp>
      <p:sp>
        <p:nvSpPr>
          <p:cNvPr id="77827" name="Rectangle 3">
            <a:extLst>
              <a:ext uri="{FF2B5EF4-FFF2-40B4-BE49-F238E27FC236}">
                <a16:creationId xmlns:a16="http://schemas.microsoft.com/office/drawing/2014/main" id="{64D52536-7085-914B-9C9A-3EE1919AEA09}"/>
              </a:ext>
            </a:extLst>
          </p:cNvPr>
          <p:cNvSpPr>
            <a:spLocks noGrp="1" noChangeArrowheads="1"/>
          </p:cNvSpPr>
          <p:nvPr>
            <p:ph type="body" idx="1"/>
          </p:nvPr>
        </p:nvSpPr>
        <p:spPr>
          <a:xfrm>
            <a:off x="185485" y="1010047"/>
            <a:ext cx="4239131" cy="447174"/>
          </a:xfrm>
        </p:spPr>
        <p:txBody>
          <a:bodyPr/>
          <a:lstStyle/>
          <a:p>
            <a:pPr>
              <a:lnSpc>
                <a:spcPct val="80000"/>
              </a:lnSpc>
              <a:buFont typeface="Wingdings" pitchFamily="2" charset="2"/>
              <a:buNone/>
            </a:pPr>
            <a:endParaRPr lang="en-US" altLang="en-US" sz="907" dirty="0">
              <a:latin typeface="Arial Unicode MS" panose="020B0604020202020204" pitchFamily="34" charset="-128"/>
            </a:endParaRPr>
          </a:p>
          <a:p>
            <a:pPr>
              <a:lnSpc>
                <a:spcPct val="80000"/>
              </a:lnSpc>
              <a:buFont typeface="Wingdings" pitchFamily="2" charset="2"/>
              <a:buNone/>
            </a:pPr>
            <a:r>
              <a:rPr lang="en-US" altLang="en-US" sz="907" dirty="0">
                <a:latin typeface="Arial Unicode MS" panose="020B0604020202020204" pitchFamily="34" charset="-128"/>
              </a:rPr>
              <a:t>Most commonly called the “average.”</a:t>
            </a:r>
          </a:p>
          <a:p>
            <a:pPr>
              <a:lnSpc>
                <a:spcPct val="80000"/>
              </a:lnSpc>
              <a:buFont typeface="Wingdings" pitchFamily="2" charset="2"/>
              <a:buNone/>
            </a:pPr>
            <a:endParaRPr lang="en-US" altLang="en-US" sz="907" dirty="0">
              <a:latin typeface="Arial Unicode MS" panose="020B0604020202020204" pitchFamily="34" charset="-128"/>
            </a:endParaRPr>
          </a:p>
          <a:p>
            <a:pPr>
              <a:lnSpc>
                <a:spcPct val="80000"/>
              </a:lnSpc>
              <a:buFont typeface="Wingdings" pitchFamily="2" charset="2"/>
              <a:buNone/>
            </a:pPr>
            <a:endParaRPr lang="en-US" altLang="en-US" sz="907" i="1" dirty="0">
              <a:latin typeface="Arial Unicode MS" panose="020B0604020202020204" pitchFamily="34" charset="-128"/>
            </a:endParaRPr>
          </a:p>
        </p:txBody>
      </p:sp>
      <p:pic>
        <p:nvPicPr>
          <p:cNvPr id="3" name="Picture 2">
            <a:extLst>
              <a:ext uri="{FF2B5EF4-FFF2-40B4-BE49-F238E27FC236}">
                <a16:creationId xmlns:a16="http://schemas.microsoft.com/office/drawing/2014/main" id="{B596C203-D7DF-2B0E-254D-656E3329BB28}"/>
              </a:ext>
            </a:extLst>
          </p:cNvPr>
          <p:cNvPicPr>
            <a:picLocks noChangeAspect="1"/>
          </p:cNvPicPr>
          <p:nvPr/>
        </p:nvPicPr>
        <p:blipFill>
          <a:blip r:embed="rId3"/>
          <a:stretch>
            <a:fillRect/>
          </a:stretch>
        </p:blipFill>
        <p:spPr>
          <a:xfrm>
            <a:off x="95250" y="1393382"/>
            <a:ext cx="3025171" cy="1632394"/>
          </a:xfrm>
          <a:prstGeom prst="rect">
            <a:avLst/>
          </a:prstGeom>
        </p:spPr>
      </p:pic>
      <p:pic>
        <p:nvPicPr>
          <p:cNvPr id="4" name="Picture 3">
            <a:extLst>
              <a:ext uri="{FF2B5EF4-FFF2-40B4-BE49-F238E27FC236}">
                <a16:creationId xmlns:a16="http://schemas.microsoft.com/office/drawing/2014/main" id="{9105DFD8-BEAE-D60A-DAAC-09B91E17B751}"/>
              </a:ext>
            </a:extLst>
          </p:cNvPr>
          <p:cNvPicPr>
            <a:picLocks noChangeAspect="1"/>
          </p:cNvPicPr>
          <p:nvPr/>
        </p:nvPicPr>
        <p:blipFill>
          <a:blip r:embed="rId4"/>
          <a:stretch>
            <a:fillRect/>
          </a:stretch>
        </p:blipFill>
        <p:spPr>
          <a:xfrm>
            <a:off x="3210656" y="1289471"/>
            <a:ext cx="1002407" cy="1501775"/>
          </a:xfrm>
          <a:prstGeom prst="rect">
            <a:avLst/>
          </a:prstGeom>
        </p:spPr>
      </p:pic>
      <p:pic>
        <p:nvPicPr>
          <p:cNvPr id="5" name="Picture 4">
            <a:extLst>
              <a:ext uri="{FF2B5EF4-FFF2-40B4-BE49-F238E27FC236}">
                <a16:creationId xmlns:a16="http://schemas.microsoft.com/office/drawing/2014/main" id="{52EF36B3-6E79-D8E5-FA33-1867CF6F5329}"/>
              </a:ext>
            </a:extLst>
          </p:cNvPr>
          <p:cNvPicPr>
            <a:picLocks noChangeAspect="1"/>
          </p:cNvPicPr>
          <p:nvPr/>
        </p:nvPicPr>
        <p:blipFill>
          <a:blip r:embed="rId5"/>
          <a:stretch>
            <a:fillRect/>
          </a:stretch>
        </p:blipFill>
        <p:spPr>
          <a:xfrm>
            <a:off x="3157400" y="2791246"/>
            <a:ext cx="1117600" cy="424688"/>
          </a:xfrm>
          <a:prstGeom prst="rect">
            <a:avLst/>
          </a:prstGeom>
        </p:spPr>
      </p:pic>
      <p:sp>
        <p:nvSpPr>
          <p:cNvPr id="6" name="Footer Placeholder 5">
            <a:extLst>
              <a:ext uri="{FF2B5EF4-FFF2-40B4-BE49-F238E27FC236}">
                <a16:creationId xmlns:a16="http://schemas.microsoft.com/office/drawing/2014/main" id="{57B00C56-C8C7-4030-C846-621514709A35}"/>
              </a:ext>
            </a:extLst>
          </p:cNvPr>
          <p:cNvSpPr>
            <a:spLocks noGrp="1"/>
          </p:cNvSpPr>
          <p:nvPr>
            <p:ph type="ftr" sz="quarter" idx="5"/>
          </p:nvPr>
        </p:nvSpPr>
        <p:spPr/>
        <p:txBody>
          <a:bodyPr/>
          <a:lstStyle/>
          <a:p>
            <a:r>
              <a:rPr lang="en-US"/>
              <a:t>Dr. Malak Abdullah</a:t>
            </a:r>
          </a:p>
        </p:txBody>
      </p:sp>
      <p:sp>
        <p:nvSpPr>
          <p:cNvPr id="7" name="Slide Number Placeholder 6">
            <a:extLst>
              <a:ext uri="{FF2B5EF4-FFF2-40B4-BE49-F238E27FC236}">
                <a16:creationId xmlns:a16="http://schemas.microsoft.com/office/drawing/2014/main" id="{E92973AA-0F75-5C2A-735B-3641D74EAACD}"/>
              </a:ext>
            </a:extLst>
          </p:cNvPr>
          <p:cNvSpPr>
            <a:spLocks noGrp="1"/>
          </p:cNvSpPr>
          <p:nvPr>
            <p:ph type="sldNum" sz="quarter" idx="7"/>
          </p:nvPr>
        </p:nvSpPr>
        <p:spPr/>
        <p:txBody>
          <a:bodyPr/>
          <a:lstStyle/>
          <a:p>
            <a:pPr marL="38100">
              <a:lnSpc>
                <a:spcPts val="670"/>
              </a:lnSpc>
            </a:pPr>
            <a:fld id="{81D60167-4931-47E6-BA6A-407CBD079E47}" type="slidenum">
              <a:rPr lang="en-JO" smtClean="0"/>
              <a:t>20</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76760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E1330D9-DFE5-4247-A976-583244D59CFC}"/>
              </a:ext>
            </a:extLst>
          </p:cNvPr>
          <p:cNvSpPr>
            <a:spLocks noGrp="1" noChangeArrowheads="1"/>
          </p:cNvSpPr>
          <p:nvPr>
            <p:ph type="title"/>
          </p:nvPr>
        </p:nvSpPr>
        <p:spPr>
          <a:xfrm>
            <a:off x="1754149" y="211465"/>
            <a:ext cx="1101801" cy="215444"/>
          </a:xfrm>
        </p:spPr>
        <p:txBody>
          <a:bodyPr/>
          <a:lstStyle/>
          <a:p>
            <a:r>
              <a:rPr lang="en-US" altLang="en-US"/>
              <a:t>Mean</a:t>
            </a:r>
          </a:p>
        </p:txBody>
      </p:sp>
      <p:sp>
        <p:nvSpPr>
          <p:cNvPr id="81923" name="Rectangle 3">
            <a:extLst>
              <a:ext uri="{FF2B5EF4-FFF2-40B4-BE49-F238E27FC236}">
                <a16:creationId xmlns:a16="http://schemas.microsoft.com/office/drawing/2014/main" id="{17539FF2-D5AF-D946-9CAA-232ADF9EA4E4}"/>
              </a:ext>
            </a:extLst>
          </p:cNvPr>
          <p:cNvSpPr>
            <a:spLocks noGrp="1" noChangeArrowheads="1"/>
          </p:cNvSpPr>
          <p:nvPr>
            <p:ph type="body" idx="1"/>
          </p:nvPr>
        </p:nvSpPr>
        <p:spPr>
          <a:xfrm>
            <a:off x="139124" y="757609"/>
            <a:ext cx="3689926" cy="1862048"/>
          </a:xfrm>
        </p:spPr>
        <p:txBody>
          <a:bodyPr/>
          <a:lstStyle/>
          <a:p>
            <a:pPr marL="216084" indent="-216084">
              <a:buFont typeface="Wingdings" pitchFamily="2" charset="2"/>
              <a:buAutoNum type="arabicPeriod"/>
            </a:pPr>
            <a:r>
              <a:rPr lang="en-US" altLang="en-US" dirty="0"/>
              <a:t>Means can be badly affected by outliers (data points with extreme values unlike the rest) </a:t>
            </a:r>
          </a:p>
          <a:p>
            <a:pPr marL="216084" indent="-216084">
              <a:buFont typeface="Wingdings" pitchFamily="2" charset="2"/>
              <a:buAutoNum type="arabicPeriod"/>
            </a:pPr>
            <a:r>
              <a:rPr lang="en-US" altLang="en-US" dirty="0"/>
              <a:t>Outliers can make the mean a bad measure of central tendency or common experience</a:t>
            </a:r>
          </a:p>
          <a:p>
            <a:pPr marL="216084" indent="-216084">
              <a:buFont typeface="Wingdings" pitchFamily="2" charset="2"/>
              <a:buAutoNum type="arabicPeriod"/>
            </a:pPr>
            <a:endParaRPr lang="en-US" altLang="en-US" dirty="0"/>
          </a:p>
        </p:txBody>
      </p:sp>
      <p:sp>
        <p:nvSpPr>
          <p:cNvPr id="81924" name="Line 4">
            <a:extLst>
              <a:ext uri="{FF2B5EF4-FFF2-40B4-BE49-F238E27FC236}">
                <a16:creationId xmlns:a16="http://schemas.microsoft.com/office/drawing/2014/main" id="{80F0C200-1C8C-5F4E-B987-E8CFB3C6168D}"/>
              </a:ext>
            </a:extLst>
          </p:cNvPr>
          <p:cNvSpPr>
            <a:spLocks noChangeShapeType="1"/>
          </p:cNvSpPr>
          <p:nvPr/>
        </p:nvSpPr>
        <p:spPr bwMode="auto">
          <a:xfrm>
            <a:off x="171450" y="2127271"/>
            <a:ext cx="27660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algn="r" defTabSz="914400" rtl="1" eaLnBrk="1" latinLnBrk="0" hangingPunct="1"/>
            <a:endParaRPr lang="en-US" sz="681"/>
          </a:p>
        </p:txBody>
      </p:sp>
      <p:sp>
        <p:nvSpPr>
          <p:cNvPr id="81925" name="AutoShape 5">
            <a:extLst>
              <a:ext uri="{FF2B5EF4-FFF2-40B4-BE49-F238E27FC236}">
                <a16:creationId xmlns:a16="http://schemas.microsoft.com/office/drawing/2014/main" id="{07C18706-FE3F-3040-A656-F8F08D5F146A}"/>
              </a:ext>
            </a:extLst>
          </p:cNvPr>
          <p:cNvSpPr>
            <a:spLocks noChangeArrowheads="1"/>
          </p:cNvSpPr>
          <p:nvPr/>
        </p:nvSpPr>
        <p:spPr bwMode="auto">
          <a:xfrm>
            <a:off x="661273" y="2127271"/>
            <a:ext cx="201692" cy="14406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81926" name="Freeform 6">
            <a:extLst>
              <a:ext uri="{FF2B5EF4-FFF2-40B4-BE49-F238E27FC236}">
                <a16:creationId xmlns:a16="http://schemas.microsoft.com/office/drawing/2014/main" id="{82D90943-50E2-E748-8F7C-076EC6B210B3}"/>
              </a:ext>
            </a:extLst>
          </p:cNvPr>
          <p:cNvSpPr>
            <a:spLocks/>
          </p:cNvSpPr>
          <p:nvPr/>
        </p:nvSpPr>
        <p:spPr bwMode="auto">
          <a:xfrm>
            <a:off x="171450" y="1806575"/>
            <a:ext cx="2737247" cy="326549"/>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algn="r" defTabSz="914400" rtl="1" eaLnBrk="1" latinLnBrk="0" hangingPunct="1"/>
            <a:endParaRPr lang="en-US" sz="681"/>
          </a:p>
        </p:txBody>
      </p:sp>
      <p:sp>
        <p:nvSpPr>
          <p:cNvPr id="81927" name="Text Box 7">
            <a:extLst>
              <a:ext uri="{FF2B5EF4-FFF2-40B4-BE49-F238E27FC236}">
                <a16:creationId xmlns:a16="http://schemas.microsoft.com/office/drawing/2014/main" id="{EE304ECF-03BC-EC49-B79F-B8CD24DA6C7A}"/>
              </a:ext>
            </a:extLst>
          </p:cNvPr>
          <p:cNvSpPr txBox="1">
            <a:spLocks noChangeArrowheads="1"/>
          </p:cNvSpPr>
          <p:nvPr/>
        </p:nvSpPr>
        <p:spPr bwMode="auto">
          <a:xfrm>
            <a:off x="142637" y="2213711"/>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All of Us</a:t>
            </a:r>
          </a:p>
        </p:txBody>
      </p:sp>
      <p:sp>
        <p:nvSpPr>
          <p:cNvPr id="81928" name="Text Box 8">
            <a:extLst>
              <a:ext uri="{FF2B5EF4-FFF2-40B4-BE49-F238E27FC236}">
                <a16:creationId xmlns:a16="http://schemas.microsoft.com/office/drawing/2014/main" id="{FE25745D-7734-0147-B9E6-E65EC45743D4}"/>
              </a:ext>
            </a:extLst>
          </p:cNvPr>
          <p:cNvSpPr txBox="1">
            <a:spLocks noChangeArrowheads="1"/>
          </p:cNvSpPr>
          <p:nvPr/>
        </p:nvSpPr>
        <p:spPr bwMode="auto">
          <a:xfrm>
            <a:off x="2476500" y="2156085"/>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Bill Gates</a:t>
            </a:r>
          </a:p>
        </p:txBody>
      </p:sp>
      <p:sp>
        <p:nvSpPr>
          <p:cNvPr id="81929" name="Text Box 9">
            <a:extLst>
              <a:ext uri="{FF2B5EF4-FFF2-40B4-BE49-F238E27FC236}">
                <a16:creationId xmlns:a16="http://schemas.microsoft.com/office/drawing/2014/main" id="{629B8C9D-E621-7641-9FAA-CB5D6D1F0FAA}"/>
              </a:ext>
            </a:extLst>
          </p:cNvPr>
          <p:cNvSpPr txBox="1">
            <a:spLocks noChangeArrowheads="1"/>
          </p:cNvSpPr>
          <p:nvPr/>
        </p:nvSpPr>
        <p:spPr bwMode="auto">
          <a:xfrm>
            <a:off x="609188" y="2374884"/>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dirty="0"/>
              <a:t>Mean</a:t>
            </a:r>
          </a:p>
        </p:txBody>
      </p:sp>
      <p:sp>
        <p:nvSpPr>
          <p:cNvPr id="81930" name="Text Box 10">
            <a:extLst>
              <a:ext uri="{FF2B5EF4-FFF2-40B4-BE49-F238E27FC236}">
                <a16:creationId xmlns:a16="http://schemas.microsoft.com/office/drawing/2014/main" id="{0F20EE44-38E5-6C47-916E-F7AE735A525C}"/>
              </a:ext>
            </a:extLst>
          </p:cNvPr>
          <p:cNvSpPr txBox="1">
            <a:spLocks noChangeArrowheads="1"/>
          </p:cNvSpPr>
          <p:nvPr/>
        </p:nvSpPr>
        <p:spPr bwMode="auto">
          <a:xfrm>
            <a:off x="2433280" y="2333627"/>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dirty="0"/>
              <a:t>  Outlier</a:t>
            </a:r>
          </a:p>
        </p:txBody>
      </p:sp>
      <p:sp>
        <p:nvSpPr>
          <p:cNvPr id="81931" name="Text Box 11">
            <a:extLst>
              <a:ext uri="{FF2B5EF4-FFF2-40B4-BE49-F238E27FC236}">
                <a16:creationId xmlns:a16="http://schemas.microsoft.com/office/drawing/2014/main" id="{2F21FE83-9639-2845-BE51-FAE3684F1D2B}"/>
              </a:ext>
            </a:extLst>
          </p:cNvPr>
          <p:cNvSpPr txBox="1">
            <a:spLocks noChangeArrowheads="1"/>
          </p:cNvSpPr>
          <p:nvPr/>
        </p:nvSpPr>
        <p:spPr bwMode="auto">
          <a:xfrm>
            <a:off x="747712" y="1634447"/>
            <a:ext cx="1383030"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latin typeface="Times New Roman" panose="02020603050405020304" pitchFamily="18" charset="0"/>
              </a:rPr>
              <a:t>Income in the U.S.</a:t>
            </a:r>
          </a:p>
        </p:txBody>
      </p:sp>
      <p:sp>
        <p:nvSpPr>
          <p:cNvPr id="5" name="Footer Placeholder 4">
            <a:extLst>
              <a:ext uri="{FF2B5EF4-FFF2-40B4-BE49-F238E27FC236}">
                <a16:creationId xmlns:a16="http://schemas.microsoft.com/office/drawing/2014/main" id="{81732DB6-E15C-D1DB-BB24-DA669C6A6449}"/>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84B39EB8-FCC6-7B08-9FFC-6F43B8DC5F0F}"/>
              </a:ext>
            </a:extLst>
          </p:cNvPr>
          <p:cNvSpPr>
            <a:spLocks noGrp="1"/>
          </p:cNvSpPr>
          <p:nvPr>
            <p:ph type="sldNum" sz="quarter" idx="7"/>
          </p:nvPr>
        </p:nvSpPr>
        <p:spPr/>
        <p:txBody>
          <a:bodyPr/>
          <a:lstStyle/>
          <a:p>
            <a:pPr marL="38100">
              <a:lnSpc>
                <a:spcPts val="670"/>
              </a:lnSpc>
            </a:pPr>
            <a:fld id="{81D60167-4931-47E6-BA6A-407CBD079E47}" type="slidenum">
              <a:rPr lang="en-JO" smtClean="0"/>
              <a:t>21</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426777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6D7AC47-E579-E74B-8DC6-F536F0B56437}"/>
              </a:ext>
            </a:extLst>
          </p:cNvPr>
          <p:cNvSpPr>
            <a:spLocks noGrp="1" noChangeArrowheads="1"/>
          </p:cNvSpPr>
          <p:nvPr>
            <p:ph type="title"/>
          </p:nvPr>
        </p:nvSpPr>
        <p:spPr>
          <a:xfrm>
            <a:off x="1754149" y="211465"/>
            <a:ext cx="1101801" cy="215444"/>
          </a:xfrm>
        </p:spPr>
        <p:txBody>
          <a:bodyPr/>
          <a:lstStyle/>
          <a:p>
            <a:r>
              <a:rPr lang="en-US" altLang="en-US"/>
              <a:t>Median	</a:t>
            </a:r>
          </a:p>
        </p:txBody>
      </p:sp>
      <p:sp>
        <p:nvSpPr>
          <p:cNvPr id="82947" name="Rectangle 3">
            <a:extLst>
              <a:ext uri="{FF2B5EF4-FFF2-40B4-BE49-F238E27FC236}">
                <a16:creationId xmlns:a16="http://schemas.microsoft.com/office/drawing/2014/main" id="{7316C010-DF9A-934D-BBEC-B67A8E1D667D}"/>
              </a:ext>
            </a:extLst>
          </p:cNvPr>
          <p:cNvSpPr>
            <a:spLocks noGrp="1" noChangeArrowheads="1"/>
          </p:cNvSpPr>
          <p:nvPr>
            <p:ph type="body" idx="1"/>
          </p:nvPr>
        </p:nvSpPr>
        <p:spPr>
          <a:xfrm>
            <a:off x="139124" y="757609"/>
            <a:ext cx="3689926" cy="2041906"/>
          </a:xfrm>
        </p:spPr>
        <p:txBody>
          <a:bodyPr/>
          <a:lstStyle/>
          <a:p>
            <a:pPr>
              <a:lnSpc>
                <a:spcPct val="90000"/>
              </a:lnSpc>
              <a:buFont typeface="Wingdings" pitchFamily="2" charset="2"/>
              <a:buNone/>
            </a:pPr>
            <a:r>
              <a:rPr lang="en-US" altLang="en-US" sz="983" dirty="0"/>
              <a:t>The middle value when a variable’s values are ranked in order; the point that divides a distribution into two equal halves.</a:t>
            </a:r>
          </a:p>
          <a:p>
            <a:pPr>
              <a:lnSpc>
                <a:spcPct val="90000"/>
              </a:lnSpc>
              <a:buFont typeface="Wingdings" pitchFamily="2" charset="2"/>
              <a:buNone/>
            </a:pPr>
            <a:endParaRPr lang="en-US" altLang="en-US" sz="983" dirty="0"/>
          </a:p>
          <a:p>
            <a:pPr>
              <a:lnSpc>
                <a:spcPct val="90000"/>
              </a:lnSpc>
              <a:buFont typeface="Wingdings" pitchFamily="2" charset="2"/>
              <a:buNone/>
            </a:pPr>
            <a:r>
              <a:rPr lang="en-US" altLang="en-US" sz="983" dirty="0"/>
              <a:t>When data are listed in order, the median is the point at which 50% of the cases are above and 50% below it.</a:t>
            </a:r>
          </a:p>
          <a:p>
            <a:pPr>
              <a:lnSpc>
                <a:spcPct val="90000"/>
              </a:lnSpc>
              <a:buFont typeface="Wingdings" pitchFamily="2" charset="2"/>
              <a:buNone/>
            </a:pPr>
            <a:endParaRPr lang="en-US" altLang="en-US" sz="983" dirty="0"/>
          </a:p>
          <a:p>
            <a:pPr>
              <a:lnSpc>
                <a:spcPct val="90000"/>
              </a:lnSpc>
              <a:buFont typeface="Wingdings" pitchFamily="2" charset="2"/>
              <a:buNone/>
            </a:pPr>
            <a:r>
              <a:rPr lang="en-US" altLang="en-US" sz="983" dirty="0"/>
              <a:t>The 50</a:t>
            </a:r>
            <a:r>
              <a:rPr lang="en-US" altLang="en-US" sz="983" baseline="30000" dirty="0"/>
              <a:t>th</a:t>
            </a:r>
            <a:r>
              <a:rPr lang="en-US" altLang="en-US" sz="983" dirty="0"/>
              <a:t> percentile.</a:t>
            </a:r>
          </a:p>
          <a:p>
            <a:pPr>
              <a:lnSpc>
                <a:spcPct val="90000"/>
              </a:lnSpc>
              <a:buFont typeface="Wingdings" pitchFamily="2" charset="2"/>
              <a:buNone/>
            </a:pPr>
            <a:endParaRPr lang="en-US" altLang="en-US" sz="983" dirty="0"/>
          </a:p>
          <a:p>
            <a:pPr>
              <a:lnSpc>
                <a:spcPct val="90000"/>
              </a:lnSpc>
              <a:buFont typeface="Wingdings" pitchFamily="2" charset="2"/>
              <a:buNone/>
            </a:pPr>
            <a:r>
              <a:rPr lang="en-US" altLang="en-US" sz="983" dirty="0"/>
              <a:t> </a:t>
            </a:r>
          </a:p>
        </p:txBody>
      </p:sp>
      <p:pic>
        <p:nvPicPr>
          <p:cNvPr id="3" name="Picture 2">
            <a:extLst>
              <a:ext uri="{FF2B5EF4-FFF2-40B4-BE49-F238E27FC236}">
                <a16:creationId xmlns:a16="http://schemas.microsoft.com/office/drawing/2014/main" id="{F80CFFB4-B9A7-9DE4-9659-9F6126870C62}"/>
              </a:ext>
            </a:extLst>
          </p:cNvPr>
          <p:cNvPicPr>
            <a:picLocks noChangeAspect="1"/>
          </p:cNvPicPr>
          <p:nvPr/>
        </p:nvPicPr>
        <p:blipFill>
          <a:blip r:embed="rId3"/>
          <a:stretch>
            <a:fillRect/>
          </a:stretch>
        </p:blipFill>
        <p:spPr>
          <a:xfrm>
            <a:off x="2810241" y="2844761"/>
            <a:ext cx="1477101" cy="523140"/>
          </a:xfrm>
          <a:prstGeom prst="rect">
            <a:avLst/>
          </a:prstGeom>
        </p:spPr>
      </p:pic>
      <p:pic>
        <p:nvPicPr>
          <p:cNvPr id="4" name="Picture 3">
            <a:extLst>
              <a:ext uri="{FF2B5EF4-FFF2-40B4-BE49-F238E27FC236}">
                <a16:creationId xmlns:a16="http://schemas.microsoft.com/office/drawing/2014/main" id="{D5A8D748-4AB1-BD9F-0CAD-F9053D1176FE}"/>
              </a:ext>
            </a:extLst>
          </p:cNvPr>
          <p:cNvPicPr>
            <a:picLocks noChangeAspect="1"/>
          </p:cNvPicPr>
          <p:nvPr/>
        </p:nvPicPr>
        <p:blipFill>
          <a:blip r:embed="rId4"/>
          <a:stretch>
            <a:fillRect/>
          </a:stretch>
        </p:blipFill>
        <p:spPr>
          <a:xfrm>
            <a:off x="3219450" y="1425575"/>
            <a:ext cx="1002407" cy="1501775"/>
          </a:xfrm>
          <a:prstGeom prst="rect">
            <a:avLst/>
          </a:prstGeom>
        </p:spPr>
      </p:pic>
      <p:sp>
        <p:nvSpPr>
          <p:cNvPr id="5" name="Footer Placeholder 4">
            <a:extLst>
              <a:ext uri="{FF2B5EF4-FFF2-40B4-BE49-F238E27FC236}">
                <a16:creationId xmlns:a16="http://schemas.microsoft.com/office/drawing/2014/main" id="{E7FD26FB-C7EE-524C-FF14-B29231971A93}"/>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20EC8799-5C2A-5B31-FBD5-9A23354822EC}"/>
              </a:ext>
            </a:extLst>
          </p:cNvPr>
          <p:cNvSpPr>
            <a:spLocks noGrp="1"/>
          </p:cNvSpPr>
          <p:nvPr>
            <p:ph type="sldNum" sz="quarter" idx="7"/>
          </p:nvPr>
        </p:nvSpPr>
        <p:spPr/>
        <p:txBody>
          <a:bodyPr/>
          <a:lstStyle/>
          <a:p>
            <a:pPr marL="38100">
              <a:lnSpc>
                <a:spcPts val="670"/>
              </a:lnSpc>
            </a:pPr>
            <a:fld id="{81D60167-4931-47E6-BA6A-407CBD079E47}" type="slidenum">
              <a:rPr lang="en-JO" smtClean="0"/>
              <a:t>22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42469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C430DD6-165A-6F46-8ACA-6D00C1D0A803}"/>
              </a:ext>
            </a:extLst>
          </p:cNvPr>
          <p:cNvSpPr>
            <a:spLocks noGrp="1" noChangeArrowheads="1"/>
          </p:cNvSpPr>
          <p:nvPr>
            <p:ph type="title"/>
          </p:nvPr>
        </p:nvSpPr>
        <p:spPr>
          <a:xfrm>
            <a:off x="1754149" y="211465"/>
            <a:ext cx="1101801" cy="215444"/>
          </a:xfrm>
        </p:spPr>
        <p:txBody>
          <a:bodyPr/>
          <a:lstStyle/>
          <a:p>
            <a:r>
              <a:rPr lang="en-US" altLang="en-US"/>
              <a:t>Median	</a:t>
            </a:r>
          </a:p>
        </p:txBody>
      </p:sp>
      <p:sp>
        <p:nvSpPr>
          <p:cNvPr id="86019" name="Rectangle 3">
            <a:extLst>
              <a:ext uri="{FF2B5EF4-FFF2-40B4-BE49-F238E27FC236}">
                <a16:creationId xmlns:a16="http://schemas.microsoft.com/office/drawing/2014/main" id="{672B9847-8F2F-0F43-A9E2-0F4F945219FE}"/>
              </a:ext>
            </a:extLst>
          </p:cNvPr>
          <p:cNvSpPr>
            <a:spLocks noGrp="1" noChangeArrowheads="1"/>
          </p:cNvSpPr>
          <p:nvPr>
            <p:ph type="body" idx="1"/>
          </p:nvPr>
        </p:nvSpPr>
        <p:spPr>
          <a:xfrm>
            <a:off x="139124" y="757609"/>
            <a:ext cx="3994726" cy="1862048"/>
          </a:xfrm>
        </p:spPr>
        <p:txBody>
          <a:bodyPr/>
          <a:lstStyle/>
          <a:p>
            <a:pPr marL="216084" indent="-216084">
              <a:buFont typeface="Wingdings" pitchFamily="2" charset="2"/>
              <a:buAutoNum type="arabicPeriod"/>
            </a:pPr>
            <a:r>
              <a:rPr lang="en-US" altLang="en-US" dirty="0"/>
              <a:t>The median is unaffected by outliers, making it a better measure of central tendency, better describing the “typical person” than the mean when data are skewed.</a:t>
            </a:r>
          </a:p>
          <a:p>
            <a:pPr marL="216084" indent="-216084">
              <a:buFont typeface="Wingdings" pitchFamily="2" charset="2"/>
              <a:buAutoNum type="arabicPeriod"/>
            </a:pPr>
            <a:endParaRPr lang="en-US" altLang="en-US" dirty="0"/>
          </a:p>
          <a:p>
            <a:pPr marL="216084" indent="-216084"/>
            <a:endParaRPr lang="en-US" altLang="en-US" dirty="0"/>
          </a:p>
        </p:txBody>
      </p:sp>
      <p:sp>
        <p:nvSpPr>
          <p:cNvPr id="86020" name="Freeform 4">
            <a:extLst>
              <a:ext uri="{FF2B5EF4-FFF2-40B4-BE49-F238E27FC236}">
                <a16:creationId xmlns:a16="http://schemas.microsoft.com/office/drawing/2014/main" id="{EB08D306-C387-2240-ABD1-9A028B615A9B}"/>
              </a:ext>
            </a:extLst>
          </p:cNvPr>
          <p:cNvSpPr>
            <a:spLocks/>
          </p:cNvSpPr>
          <p:nvPr/>
        </p:nvSpPr>
        <p:spPr bwMode="auto">
          <a:xfrm>
            <a:off x="704850" y="1730375"/>
            <a:ext cx="2737247" cy="326549"/>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6021" name="Line 5">
            <a:extLst>
              <a:ext uri="{FF2B5EF4-FFF2-40B4-BE49-F238E27FC236}">
                <a16:creationId xmlns:a16="http://schemas.microsoft.com/office/drawing/2014/main" id="{6B77B2D9-01AC-084B-BC5A-C80439917A62}"/>
              </a:ext>
            </a:extLst>
          </p:cNvPr>
          <p:cNvSpPr>
            <a:spLocks noChangeShapeType="1"/>
          </p:cNvSpPr>
          <p:nvPr/>
        </p:nvSpPr>
        <p:spPr bwMode="auto">
          <a:xfrm>
            <a:off x="704850" y="2076132"/>
            <a:ext cx="27660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6022" name="AutoShape 6">
            <a:extLst>
              <a:ext uri="{FF2B5EF4-FFF2-40B4-BE49-F238E27FC236}">
                <a16:creationId xmlns:a16="http://schemas.microsoft.com/office/drawing/2014/main" id="{128CBA46-46EB-144D-B077-7BE4DC177774}"/>
              </a:ext>
            </a:extLst>
          </p:cNvPr>
          <p:cNvSpPr>
            <a:spLocks noChangeArrowheads="1"/>
          </p:cNvSpPr>
          <p:nvPr/>
        </p:nvSpPr>
        <p:spPr bwMode="auto">
          <a:xfrm>
            <a:off x="906541" y="2104945"/>
            <a:ext cx="201692" cy="14406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86023" name="Text Box 7">
            <a:extLst>
              <a:ext uri="{FF2B5EF4-FFF2-40B4-BE49-F238E27FC236}">
                <a16:creationId xmlns:a16="http://schemas.microsoft.com/office/drawing/2014/main" id="{FD087E82-CCD9-C74C-B107-214A8E8175D6}"/>
              </a:ext>
            </a:extLst>
          </p:cNvPr>
          <p:cNvSpPr txBox="1">
            <a:spLocks noChangeArrowheads="1"/>
          </p:cNvSpPr>
          <p:nvPr/>
        </p:nvSpPr>
        <p:spPr bwMode="auto">
          <a:xfrm>
            <a:off x="531971" y="2104946"/>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All of Us</a:t>
            </a:r>
          </a:p>
        </p:txBody>
      </p:sp>
      <p:sp>
        <p:nvSpPr>
          <p:cNvPr id="86024" name="Text Box 8">
            <a:extLst>
              <a:ext uri="{FF2B5EF4-FFF2-40B4-BE49-F238E27FC236}">
                <a16:creationId xmlns:a16="http://schemas.microsoft.com/office/drawing/2014/main" id="{EBC5B7A2-DE26-0546-9653-B63412D999E8}"/>
              </a:ext>
            </a:extLst>
          </p:cNvPr>
          <p:cNvSpPr txBox="1">
            <a:spLocks noChangeArrowheads="1"/>
          </p:cNvSpPr>
          <p:nvPr/>
        </p:nvSpPr>
        <p:spPr bwMode="auto">
          <a:xfrm>
            <a:off x="3067526" y="2098343"/>
            <a:ext cx="518636" cy="35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Bill Gates</a:t>
            </a:r>
          </a:p>
          <a:p>
            <a:pPr>
              <a:spcBef>
                <a:spcPct val="50000"/>
              </a:spcBef>
            </a:pPr>
            <a:r>
              <a:rPr lang="en-US" altLang="en-US" sz="681"/>
              <a:t>   outlier</a:t>
            </a:r>
          </a:p>
        </p:txBody>
      </p:sp>
      <p:sp>
        <p:nvSpPr>
          <p:cNvPr id="86025" name="Line 9">
            <a:extLst>
              <a:ext uri="{FF2B5EF4-FFF2-40B4-BE49-F238E27FC236}">
                <a16:creationId xmlns:a16="http://schemas.microsoft.com/office/drawing/2014/main" id="{ED4E2DD8-869D-1342-AF63-892810CDF8D0}"/>
              </a:ext>
            </a:extLst>
          </p:cNvPr>
          <p:cNvSpPr>
            <a:spLocks noChangeShapeType="1"/>
          </p:cNvSpPr>
          <p:nvPr/>
        </p:nvSpPr>
        <p:spPr bwMode="auto">
          <a:xfrm flipV="1">
            <a:off x="992981" y="1845627"/>
            <a:ext cx="0" cy="23050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3" name="Footer Placeholder 2">
            <a:extLst>
              <a:ext uri="{FF2B5EF4-FFF2-40B4-BE49-F238E27FC236}">
                <a16:creationId xmlns:a16="http://schemas.microsoft.com/office/drawing/2014/main" id="{3A5CF2C3-861B-A0B4-49B6-AF3E95BE8140}"/>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1867B5B2-F8BA-B396-D790-0C227AE9FF2E}"/>
              </a:ext>
            </a:extLst>
          </p:cNvPr>
          <p:cNvSpPr>
            <a:spLocks noGrp="1"/>
          </p:cNvSpPr>
          <p:nvPr>
            <p:ph type="sldNum" sz="quarter" idx="7"/>
          </p:nvPr>
        </p:nvSpPr>
        <p:spPr/>
        <p:txBody>
          <a:bodyPr/>
          <a:lstStyle/>
          <a:p>
            <a:pPr marL="38100">
              <a:lnSpc>
                <a:spcPts val="670"/>
              </a:lnSpc>
            </a:pPr>
            <a:fld id="{81D60167-4931-47E6-BA6A-407CBD079E47}" type="slidenum">
              <a:rPr lang="en-JO" smtClean="0"/>
              <a:t>23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59240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B42E5A8-A150-5741-B72F-B7F9AE21D82B}"/>
              </a:ext>
            </a:extLst>
          </p:cNvPr>
          <p:cNvSpPr>
            <a:spLocks noGrp="1" noChangeArrowheads="1"/>
          </p:cNvSpPr>
          <p:nvPr>
            <p:ph type="title"/>
          </p:nvPr>
        </p:nvSpPr>
        <p:spPr>
          <a:xfrm>
            <a:off x="1754149" y="211465"/>
            <a:ext cx="1101801" cy="215444"/>
          </a:xfrm>
        </p:spPr>
        <p:txBody>
          <a:bodyPr/>
          <a:lstStyle/>
          <a:p>
            <a:r>
              <a:rPr lang="en-US" altLang="en-US"/>
              <a:t>Median</a:t>
            </a:r>
          </a:p>
        </p:txBody>
      </p:sp>
      <p:sp>
        <p:nvSpPr>
          <p:cNvPr id="87043" name="Rectangle 3">
            <a:extLst>
              <a:ext uri="{FF2B5EF4-FFF2-40B4-BE49-F238E27FC236}">
                <a16:creationId xmlns:a16="http://schemas.microsoft.com/office/drawing/2014/main" id="{B96D3C5D-3254-0C48-AC8D-B6F2A5AA5772}"/>
              </a:ext>
            </a:extLst>
          </p:cNvPr>
          <p:cNvSpPr>
            <a:spLocks noGrp="1" noChangeArrowheads="1"/>
          </p:cNvSpPr>
          <p:nvPr>
            <p:ph type="body" idx="1"/>
          </p:nvPr>
        </p:nvSpPr>
        <p:spPr>
          <a:xfrm>
            <a:off x="139124" y="757610"/>
            <a:ext cx="4223320" cy="1692771"/>
          </a:xfrm>
        </p:spPr>
        <p:txBody>
          <a:bodyPr/>
          <a:lstStyle/>
          <a:p>
            <a:pPr marL="216084" indent="-216084">
              <a:buFont typeface="Wingdings" pitchFamily="2" charset="2"/>
              <a:buAutoNum type="arabicPeriod" startAt="2"/>
            </a:pPr>
            <a:r>
              <a:rPr lang="en-US" altLang="en-US" dirty="0"/>
              <a:t>If the recorded values for a variable form a symmetric distribution, the median and mean are identical.</a:t>
            </a:r>
          </a:p>
          <a:p>
            <a:pPr marL="216084" indent="-216084">
              <a:buFont typeface="Wingdings" pitchFamily="2" charset="2"/>
              <a:buAutoNum type="arabicPeriod" startAt="2"/>
            </a:pPr>
            <a:r>
              <a:rPr lang="en-US" altLang="en-US" dirty="0"/>
              <a:t>In skewed data, the mean lies further toward the skew than the median.</a:t>
            </a:r>
          </a:p>
        </p:txBody>
      </p:sp>
      <p:sp>
        <p:nvSpPr>
          <p:cNvPr id="87044" name="Freeform 4">
            <a:extLst>
              <a:ext uri="{FF2B5EF4-FFF2-40B4-BE49-F238E27FC236}">
                <a16:creationId xmlns:a16="http://schemas.microsoft.com/office/drawing/2014/main" id="{5D16585A-1A22-2240-BC98-275AEBBCD0D5}"/>
              </a:ext>
            </a:extLst>
          </p:cNvPr>
          <p:cNvSpPr>
            <a:spLocks/>
          </p:cNvSpPr>
          <p:nvPr/>
        </p:nvSpPr>
        <p:spPr bwMode="auto">
          <a:xfrm>
            <a:off x="720328" y="1805410"/>
            <a:ext cx="749141" cy="466412"/>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5" name="Freeform 5">
            <a:extLst>
              <a:ext uri="{FF2B5EF4-FFF2-40B4-BE49-F238E27FC236}">
                <a16:creationId xmlns:a16="http://schemas.microsoft.com/office/drawing/2014/main" id="{C7870C99-F205-A04A-9047-9AADA6EECAE7}"/>
              </a:ext>
            </a:extLst>
          </p:cNvPr>
          <p:cNvSpPr>
            <a:spLocks/>
          </p:cNvSpPr>
          <p:nvPr/>
        </p:nvSpPr>
        <p:spPr bwMode="auto">
          <a:xfrm>
            <a:off x="2074545" y="1730375"/>
            <a:ext cx="1584722" cy="541447"/>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6" name="Line 6">
            <a:extLst>
              <a:ext uri="{FF2B5EF4-FFF2-40B4-BE49-F238E27FC236}">
                <a16:creationId xmlns:a16="http://schemas.microsoft.com/office/drawing/2014/main" id="{A26A9B0E-99CE-684C-86D2-5523756B28AE}"/>
              </a:ext>
            </a:extLst>
          </p:cNvPr>
          <p:cNvSpPr>
            <a:spLocks noChangeShapeType="1"/>
          </p:cNvSpPr>
          <p:nvPr/>
        </p:nvSpPr>
        <p:spPr bwMode="auto">
          <a:xfrm>
            <a:off x="720328" y="2300634"/>
            <a:ext cx="74914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7" name="Line 7">
            <a:extLst>
              <a:ext uri="{FF2B5EF4-FFF2-40B4-BE49-F238E27FC236}">
                <a16:creationId xmlns:a16="http://schemas.microsoft.com/office/drawing/2014/main" id="{6148AD2D-49A5-A44A-9E92-3A4E3FE67CA0}"/>
              </a:ext>
            </a:extLst>
          </p:cNvPr>
          <p:cNvSpPr>
            <a:spLocks noChangeShapeType="1"/>
          </p:cNvSpPr>
          <p:nvPr/>
        </p:nvSpPr>
        <p:spPr bwMode="auto">
          <a:xfrm>
            <a:off x="2074545" y="2300634"/>
            <a:ext cx="158472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8" name="Line 8">
            <a:extLst>
              <a:ext uri="{FF2B5EF4-FFF2-40B4-BE49-F238E27FC236}">
                <a16:creationId xmlns:a16="http://schemas.microsoft.com/office/drawing/2014/main" id="{42D431DE-83F1-874E-8CDF-338917F5B4E2}"/>
              </a:ext>
            </a:extLst>
          </p:cNvPr>
          <p:cNvSpPr>
            <a:spLocks noChangeShapeType="1"/>
          </p:cNvSpPr>
          <p:nvPr/>
        </p:nvSpPr>
        <p:spPr bwMode="auto">
          <a:xfrm flipV="1">
            <a:off x="1066086" y="2300634"/>
            <a:ext cx="0" cy="1152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9" name="Line 9">
            <a:extLst>
              <a:ext uri="{FF2B5EF4-FFF2-40B4-BE49-F238E27FC236}">
                <a16:creationId xmlns:a16="http://schemas.microsoft.com/office/drawing/2014/main" id="{7E630C8B-2608-084F-88A0-82F79E5ED3D1}"/>
              </a:ext>
            </a:extLst>
          </p:cNvPr>
          <p:cNvSpPr>
            <a:spLocks noChangeShapeType="1"/>
          </p:cNvSpPr>
          <p:nvPr/>
        </p:nvSpPr>
        <p:spPr bwMode="auto">
          <a:xfrm flipV="1">
            <a:off x="1066086" y="2358261"/>
            <a:ext cx="0" cy="201692"/>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0" name="Text Box 10">
            <a:extLst>
              <a:ext uri="{FF2B5EF4-FFF2-40B4-BE49-F238E27FC236}">
                <a16:creationId xmlns:a16="http://schemas.microsoft.com/office/drawing/2014/main" id="{0ABC19BD-E040-BC4C-AA03-14B01AD0FA55}"/>
              </a:ext>
            </a:extLst>
          </p:cNvPr>
          <p:cNvSpPr txBox="1">
            <a:spLocks noChangeArrowheads="1"/>
          </p:cNvSpPr>
          <p:nvPr/>
        </p:nvSpPr>
        <p:spPr bwMode="auto">
          <a:xfrm>
            <a:off x="1123712" y="2300635"/>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7051" name="Text Box 11">
            <a:extLst>
              <a:ext uri="{FF2B5EF4-FFF2-40B4-BE49-F238E27FC236}">
                <a16:creationId xmlns:a16="http://schemas.microsoft.com/office/drawing/2014/main" id="{F7F25DE3-2C50-2148-BBA8-E361A897B95C}"/>
              </a:ext>
            </a:extLst>
          </p:cNvPr>
          <p:cNvSpPr txBox="1">
            <a:spLocks noChangeArrowheads="1"/>
          </p:cNvSpPr>
          <p:nvPr/>
        </p:nvSpPr>
        <p:spPr bwMode="auto">
          <a:xfrm>
            <a:off x="720328" y="2507729"/>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7052" name="Line 12">
            <a:extLst>
              <a:ext uri="{FF2B5EF4-FFF2-40B4-BE49-F238E27FC236}">
                <a16:creationId xmlns:a16="http://schemas.microsoft.com/office/drawing/2014/main" id="{2597E86B-76D9-9940-866E-2C44D2033618}"/>
              </a:ext>
            </a:extLst>
          </p:cNvPr>
          <p:cNvSpPr>
            <a:spLocks noChangeShapeType="1"/>
          </p:cNvSpPr>
          <p:nvPr/>
        </p:nvSpPr>
        <p:spPr bwMode="auto">
          <a:xfrm flipV="1">
            <a:off x="2708434" y="2300634"/>
            <a:ext cx="0"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3" name="Line 13">
            <a:extLst>
              <a:ext uri="{FF2B5EF4-FFF2-40B4-BE49-F238E27FC236}">
                <a16:creationId xmlns:a16="http://schemas.microsoft.com/office/drawing/2014/main" id="{5294F4DF-4745-1C4F-B5D8-3F5F0101F649}"/>
              </a:ext>
            </a:extLst>
          </p:cNvPr>
          <p:cNvSpPr>
            <a:spLocks noChangeShapeType="1"/>
          </p:cNvSpPr>
          <p:nvPr/>
        </p:nvSpPr>
        <p:spPr bwMode="auto">
          <a:xfrm flipV="1">
            <a:off x="2391489" y="2300634"/>
            <a:ext cx="0" cy="23050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4" name="Text Box 14">
            <a:extLst>
              <a:ext uri="{FF2B5EF4-FFF2-40B4-BE49-F238E27FC236}">
                <a16:creationId xmlns:a16="http://schemas.microsoft.com/office/drawing/2014/main" id="{86B4B14B-250E-BE47-9C08-A6411A60A2CC}"/>
              </a:ext>
            </a:extLst>
          </p:cNvPr>
          <p:cNvSpPr txBox="1">
            <a:spLocks noChangeArrowheads="1"/>
          </p:cNvSpPr>
          <p:nvPr/>
        </p:nvSpPr>
        <p:spPr bwMode="auto">
          <a:xfrm>
            <a:off x="2823686" y="2300635"/>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7055" name="Text Box 15">
            <a:extLst>
              <a:ext uri="{FF2B5EF4-FFF2-40B4-BE49-F238E27FC236}">
                <a16:creationId xmlns:a16="http://schemas.microsoft.com/office/drawing/2014/main" id="{EDD2576C-AED5-224F-B612-B1E0E93419E0}"/>
              </a:ext>
            </a:extLst>
          </p:cNvPr>
          <p:cNvSpPr txBox="1">
            <a:spLocks noChangeArrowheads="1"/>
          </p:cNvSpPr>
          <p:nvPr/>
        </p:nvSpPr>
        <p:spPr bwMode="auto">
          <a:xfrm>
            <a:off x="2045732" y="2507729"/>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7056" name="Text Box 16">
            <a:extLst>
              <a:ext uri="{FF2B5EF4-FFF2-40B4-BE49-F238E27FC236}">
                <a16:creationId xmlns:a16="http://schemas.microsoft.com/office/drawing/2014/main" id="{B6A366F1-32A4-E74C-B091-31EA04F58954}"/>
              </a:ext>
            </a:extLst>
          </p:cNvPr>
          <p:cNvSpPr txBox="1">
            <a:spLocks noChangeArrowheads="1"/>
          </p:cNvSpPr>
          <p:nvPr/>
        </p:nvSpPr>
        <p:spPr bwMode="auto">
          <a:xfrm>
            <a:off x="835581" y="1637933"/>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Symmetric</a:t>
            </a:r>
          </a:p>
        </p:txBody>
      </p:sp>
      <p:sp>
        <p:nvSpPr>
          <p:cNvPr id="87057" name="Text Box 17">
            <a:extLst>
              <a:ext uri="{FF2B5EF4-FFF2-40B4-BE49-F238E27FC236}">
                <a16:creationId xmlns:a16="http://schemas.microsoft.com/office/drawing/2014/main" id="{3146392E-D4F6-B14B-BA5C-7A3702F0275C}"/>
              </a:ext>
            </a:extLst>
          </p:cNvPr>
          <p:cNvSpPr txBox="1">
            <a:spLocks noChangeArrowheads="1"/>
          </p:cNvSpPr>
          <p:nvPr/>
        </p:nvSpPr>
        <p:spPr bwMode="auto">
          <a:xfrm>
            <a:off x="2650808" y="1666746"/>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Skewed</a:t>
            </a:r>
          </a:p>
        </p:txBody>
      </p:sp>
      <p:sp>
        <p:nvSpPr>
          <p:cNvPr id="3" name="Footer Placeholder 2">
            <a:extLst>
              <a:ext uri="{FF2B5EF4-FFF2-40B4-BE49-F238E27FC236}">
                <a16:creationId xmlns:a16="http://schemas.microsoft.com/office/drawing/2014/main" id="{3E3019F3-2C94-E6D2-E676-F28568EBDC96}"/>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524D02C8-B763-98CF-0540-3D5174F9E6BF}"/>
              </a:ext>
            </a:extLst>
          </p:cNvPr>
          <p:cNvSpPr>
            <a:spLocks noGrp="1"/>
          </p:cNvSpPr>
          <p:nvPr>
            <p:ph type="sldNum" sz="quarter" idx="7"/>
          </p:nvPr>
        </p:nvSpPr>
        <p:spPr/>
        <p:txBody>
          <a:bodyPr/>
          <a:lstStyle/>
          <a:p>
            <a:pPr marL="38100">
              <a:lnSpc>
                <a:spcPts val="670"/>
              </a:lnSpc>
            </a:pPr>
            <a:fld id="{81D60167-4931-47E6-BA6A-407CBD079E47}" type="slidenum">
              <a:rPr lang="en-JO" smtClean="0"/>
              <a:t>24</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64036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5F2D013-0060-0C41-A6F1-66E43F7B91AD}"/>
              </a:ext>
            </a:extLst>
          </p:cNvPr>
          <p:cNvSpPr>
            <a:spLocks noGrp="1" noChangeArrowheads="1"/>
          </p:cNvSpPr>
          <p:nvPr>
            <p:ph type="title"/>
          </p:nvPr>
        </p:nvSpPr>
        <p:spPr>
          <a:xfrm>
            <a:off x="1754149" y="211465"/>
            <a:ext cx="1101801" cy="215444"/>
          </a:xfrm>
        </p:spPr>
        <p:txBody>
          <a:bodyPr/>
          <a:lstStyle/>
          <a:p>
            <a:r>
              <a:rPr lang="en-US" altLang="en-US"/>
              <a:t>Mode	</a:t>
            </a:r>
          </a:p>
        </p:txBody>
      </p:sp>
      <p:sp>
        <p:nvSpPr>
          <p:cNvPr id="88067" name="Rectangle 3">
            <a:extLst>
              <a:ext uri="{FF2B5EF4-FFF2-40B4-BE49-F238E27FC236}">
                <a16:creationId xmlns:a16="http://schemas.microsoft.com/office/drawing/2014/main" id="{41931509-5022-924F-B7E5-478B1EB682C6}"/>
              </a:ext>
            </a:extLst>
          </p:cNvPr>
          <p:cNvSpPr>
            <a:spLocks noGrp="1" noChangeArrowheads="1"/>
          </p:cNvSpPr>
          <p:nvPr>
            <p:ph type="body" idx="1"/>
          </p:nvPr>
        </p:nvSpPr>
        <p:spPr>
          <a:xfrm>
            <a:off x="231486" y="2720975"/>
            <a:ext cx="4147126" cy="338554"/>
          </a:xfrm>
        </p:spPr>
        <p:txBody>
          <a:bodyPr/>
          <a:lstStyle/>
          <a:p>
            <a:pPr>
              <a:buFont typeface="Wingdings" pitchFamily="2" charset="2"/>
              <a:buNone/>
            </a:pPr>
            <a:endParaRPr lang="en-US" altLang="en-US" i="1" dirty="0"/>
          </a:p>
          <a:p>
            <a:pPr>
              <a:buFont typeface="Wingdings" pitchFamily="2" charset="2"/>
              <a:buNone/>
            </a:pPr>
            <a:r>
              <a:rPr lang="en-US" altLang="en-US" i="1" dirty="0"/>
              <a:t>BTW, It is possible to have more than one mode!</a:t>
            </a:r>
            <a:endParaRPr lang="en-US" altLang="en-US" dirty="0"/>
          </a:p>
        </p:txBody>
      </p:sp>
      <p:pic>
        <p:nvPicPr>
          <p:cNvPr id="3" name="Picture 2">
            <a:extLst>
              <a:ext uri="{FF2B5EF4-FFF2-40B4-BE49-F238E27FC236}">
                <a16:creationId xmlns:a16="http://schemas.microsoft.com/office/drawing/2014/main" id="{673D1D5B-11FE-C4B4-17AC-2055E5E2406E}"/>
              </a:ext>
            </a:extLst>
          </p:cNvPr>
          <p:cNvPicPr>
            <a:picLocks noChangeAspect="1"/>
          </p:cNvPicPr>
          <p:nvPr/>
        </p:nvPicPr>
        <p:blipFill>
          <a:blip r:embed="rId3"/>
          <a:stretch>
            <a:fillRect/>
          </a:stretch>
        </p:blipFill>
        <p:spPr>
          <a:xfrm>
            <a:off x="0" y="663575"/>
            <a:ext cx="3294243" cy="1945530"/>
          </a:xfrm>
          <a:prstGeom prst="rect">
            <a:avLst/>
          </a:prstGeom>
        </p:spPr>
      </p:pic>
      <p:pic>
        <p:nvPicPr>
          <p:cNvPr id="4" name="Picture 3">
            <a:extLst>
              <a:ext uri="{FF2B5EF4-FFF2-40B4-BE49-F238E27FC236}">
                <a16:creationId xmlns:a16="http://schemas.microsoft.com/office/drawing/2014/main" id="{F1DCED14-F786-1BFD-B0CE-661D3EE31684}"/>
              </a:ext>
            </a:extLst>
          </p:cNvPr>
          <p:cNvPicPr>
            <a:picLocks noChangeAspect="1"/>
          </p:cNvPicPr>
          <p:nvPr/>
        </p:nvPicPr>
        <p:blipFill>
          <a:blip r:embed="rId4"/>
          <a:stretch>
            <a:fillRect/>
          </a:stretch>
        </p:blipFill>
        <p:spPr>
          <a:xfrm>
            <a:off x="2762251" y="1195207"/>
            <a:ext cx="1701334" cy="932404"/>
          </a:xfrm>
          <a:prstGeom prst="rect">
            <a:avLst/>
          </a:prstGeom>
        </p:spPr>
      </p:pic>
      <p:sp>
        <p:nvSpPr>
          <p:cNvPr id="5" name="Footer Placeholder 4">
            <a:extLst>
              <a:ext uri="{FF2B5EF4-FFF2-40B4-BE49-F238E27FC236}">
                <a16:creationId xmlns:a16="http://schemas.microsoft.com/office/drawing/2014/main" id="{DE6606AE-AFC0-F42C-AB78-F58162AFE361}"/>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1D65EFE3-CED9-D0D9-EABC-20F5118B55F6}"/>
              </a:ext>
            </a:extLst>
          </p:cNvPr>
          <p:cNvSpPr>
            <a:spLocks noGrp="1"/>
          </p:cNvSpPr>
          <p:nvPr>
            <p:ph type="sldNum" sz="quarter" idx="7"/>
          </p:nvPr>
        </p:nvSpPr>
        <p:spPr/>
        <p:txBody>
          <a:bodyPr/>
          <a:lstStyle/>
          <a:p>
            <a:pPr marL="38100">
              <a:lnSpc>
                <a:spcPts val="670"/>
              </a:lnSpc>
            </a:pPr>
            <a:fld id="{81D60167-4931-47E6-BA6A-407CBD079E47}" type="slidenum">
              <a:rPr lang="en-JO" smtClean="0"/>
              <a:t>25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228412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F1BE053-96CA-9548-874C-9AB5DF4D5D7C}"/>
              </a:ext>
            </a:extLst>
          </p:cNvPr>
          <p:cNvSpPr>
            <a:spLocks noGrp="1" noChangeArrowheads="1"/>
          </p:cNvSpPr>
          <p:nvPr>
            <p:ph type="title"/>
          </p:nvPr>
        </p:nvSpPr>
        <p:spPr>
          <a:xfrm>
            <a:off x="1754149" y="211465"/>
            <a:ext cx="1101801" cy="215444"/>
          </a:xfrm>
        </p:spPr>
        <p:txBody>
          <a:bodyPr/>
          <a:lstStyle/>
          <a:p>
            <a:r>
              <a:rPr lang="en-US" altLang="en-US"/>
              <a:t>Mode</a:t>
            </a:r>
          </a:p>
        </p:txBody>
      </p:sp>
      <p:sp>
        <p:nvSpPr>
          <p:cNvPr id="89091" name="Rectangle 3">
            <a:extLst>
              <a:ext uri="{FF2B5EF4-FFF2-40B4-BE49-F238E27FC236}">
                <a16:creationId xmlns:a16="http://schemas.microsoft.com/office/drawing/2014/main" id="{4575B157-116F-D545-ABEE-B0317F7E6556}"/>
              </a:ext>
            </a:extLst>
          </p:cNvPr>
          <p:cNvSpPr>
            <a:spLocks noGrp="1" noChangeArrowheads="1"/>
          </p:cNvSpPr>
          <p:nvPr>
            <p:ph type="body" idx="1"/>
          </p:nvPr>
        </p:nvSpPr>
        <p:spPr>
          <a:xfrm>
            <a:off x="139124" y="757610"/>
            <a:ext cx="4070926" cy="1704762"/>
          </a:xfrm>
        </p:spPr>
        <p:txBody>
          <a:bodyPr/>
          <a:lstStyle/>
          <a:p>
            <a:pPr marL="216084" indent="-216084">
              <a:buFont typeface="Wingdings" pitchFamily="2" charset="2"/>
              <a:buAutoNum type="arabicPeriod"/>
            </a:pPr>
            <a:r>
              <a:rPr lang="en-US" altLang="en-US" sz="907" dirty="0"/>
              <a:t>It may give you the most likely experience rather than the “typical” or “central” experience.</a:t>
            </a:r>
          </a:p>
          <a:p>
            <a:pPr marL="216084" indent="-216084">
              <a:buFont typeface="Wingdings" pitchFamily="2" charset="2"/>
              <a:buAutoNum type="arabicPeriod"/>
            </a:pPr>
            <a:r>
              <a:rPr lang="en-US" altLang="en-US" sz="907" dirty="0"/>
              <a:t>In symmetric distributions, the mean, median, and mode are the same.</a:t>
            </a:r>
          </a:p>
          <a:p>
            <a:pPr marL="216084" indent="-216084">
              <a:buFont typeface="Wingdings" pitchFamily="2" charset="2"/>
              <a:buAutoNum type="arabicPeriod"/>
            </a:pPr>
            <a:r>
              <a:rPr lang="en-US" altLang="en-US" sz="907" dirty="0"/>
              <a:t>In skewed data, the mean and median lie further toward the skew than the mode.</a:t>
            </a:r>
          </a:p>
          <a:p>
            <a:pPr marL="216084" indent="-216084">
              <a:buFont typeface="Wingdings" pitchFamily="2" charset="2"/>
              <a:buAutoNum type="arabicPeriod"/>
            </a:pPr>
            <a:endParaRPr lang="en-US" altLang="en-US" dirty="0"/>
          </a:p>
        </p:txBody>
      </p:sp>
      <p:sp>
        <p:nvSpPr>
          <p:cNvPr id="89092" name="Line 4">
            <a:extLst>
              <a:ext uri="{FF2B5EF4-FFF2-40B4-BE49-F238E27FC236}">
                <a16:creationId xmlns:a16="http://schemas.microsoft.com/office/drawing/2014/main" id="{63B5768A-527C-4144-9D55-22CAFFFDBC89}"/>
              </a:ext>
            </a:extLst>
          </p:cNvPr>
          <p:cNvSpPr>
            <a:spLocks noChangeShapeType="1"/>
          </p:cNvSpPr>
          <p:nvPr/>
        </p:nvSpPr>
        <p:spPr bwMode="auto">
          <a:xfrm flipV="1">
            <a:off x="1066086" y="2681208"/>
            <a:ext cx="0" cy="1152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3" name="Line 5">
            <a:extLst>
              <a:ext uri="{FF2B5EF4-FFF2-40B4-BE49-F238E27FC236}">
                <a16:creationId xmlns:a16="http://schemas.microsoft.com/office/drawing/2014/main" id="{B4613291-F393-2C40-B1E9-A0BAE45BECA6}"/>
              </a:ext>
            </a:extLst>
          </p:cNvPr>
          <p:cNvSpPr>
            <a:spLocks noChangeShapeType="1"/>
          </p:cNvSpPr>
          <p:nvPr/>
        </p:nvSpPr>
        <p:spPr bwMode="auto">
          <a:xfrm flipV="1">
            <a:off x="1066086" y="2738834"/>
            <a:ext cx="0" cy="201692"/>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4" name="Text Box 6">
            <a:extLst>
              <a:ext uri="{FF2B5EF4-FFF2-40B4-BE49-F238E27FC236}">
                <a16:creationId xmlns:a16="http://schemas.microsoft.com/office/drawing/2014/main" id="{1371D006-BBBC-2D43-BCCD-2F09A67C39E1}"/>
              </a:ext>
            </a:extLst>
          </p:cNvPr>
          <p:cNvSpPr txBox="1">
            <a:spLocks noChangeArrowheads="1"/>
          </p:cNvSpPr>
          <p:nvPr/>
        </p:nvSpPr>
        <p:spPr bwMode="auto">
          <a:xfrm>
            <a:off x="662702" y="2767648"/>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9095" name="Text Box 7">
            <a:extLst>
              <a:ext uri="{FF2B5EF4-FFF2-40B4-BE49-F238E27FC236}">
                <a16:creationId xmlns:a16="http://schemas.microsoft.com/office/drawing/2014/main" id="{17E9EAD6-8268-4F4A-9EA0-04E9E8880204}"/>
              </a:ext>
            </a:extLst>
          </p:cNvPr>
          <p:cNvSpPr txBox="1">
            <a:spLocks noChangeArrowheads="1"/>
          </p:cNvSpPr>
          <p:nvPr/>
        </p:nvSpPr>
        <p:spPr bwMode="auto">
          <a:xfrm>
            <a:off x="1123712" y="2681209"/>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9096" name="Line 8">
            <a:extLst>
              <a:ext uri="{FF2B5EF4-FFF2-40B4-BE49-F238E27FC236}">
                <a16:creationId xmlns:a16="http://schemas.microsoft.com/office/drawing/2014/main" id="{D6FF964A-BD1B-854F-A5C4-C05728C90BF2}"/>
              </a:ext>
            </a:extLst>
          </p:cNvPr>
          <p:cNvSpPr>
            <a:spLocks noChangeShapeType="1"/>
          </p:cNvSpPr>
          <p:nvPr/>
        </p:nvSpPr>
        <p:spPr bwMode="auto">
          <a:xfrm>
            <a:off x="720328" y="2681208"/>
            <a:ext cx="74914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7" name="Line 9">
            <a:extLst>
              <a:ext uri="{FF2B5EF4-FFF2-40B4-BE49-F238E27FC236}">
                <a16:creationId xmlns:a16="http://schemas.microsoft.com/office/drawing/2014/main" id="{D0490443-CDF4-E849-823E-516DE83D2E27}"/>
              </a:ext>
            </a:extLst>
          </p:cNvPr>
          <p:cNvSpPr>
            <a:spLocks noChangeShapeType="1"/>
          </p:cNvSpPr>
          <p:nvPr/>
        </p:nvSpPr>
        <p:spPr bwMode="auto">
          <a:xfrm>
            <a:off x="2074545" y="2681208"/>
            <a:ext cx="158472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8" name="Text Box 10">
            <a:extLst>
              <a:ext uri="{FF2B5EF4-FFF2-40B4-BE49-F238E27FC236}">
                <a16:creationId xmlns:a16="http://schemas.microsoft.com/office/drawing/2014/main" id="{AFEE17AE-7236-FA42-9FA0-A53F16EE0562}"/>
              </a:ext>
            </a:extLst>
          </p:cNvPr>
          <p:cNvSpPr txBox="1">
            <a:spLocks noChangeArrowheads="1"/>
          </p:cNvSpPr>
          <p:nvPr/>
        </p:nvSpPr>
        <p:spPr bwMode="auto">
          <a:xfrm>
            <a:off x="2333863" y="2888303"/>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9099" name="Text Box 11">
            <a:extLst>
              <a:ext uri="{FF2B5EF4-FFF2-40B4-BE49-F238E27FC236}">
                <a16:creationId xmlns:a16="http://schemas.microsoft.com/office/drawing/2014/main" id="{9715B7C8-3D94-5C4D-81D4-26E6EE1F1F54}"/>
              </a:ext>
            </a:extLst>
          </p:cNvPr>
          <p:cNvSpPr txBox="1">
            <a:spLocks noChangeArrowheads="1"/>
          </p:cNvSpPr>
          <p:nvPr/>
        </p:nvSpPr>
        <p:spPr bwMode="auto">
          <a:xfrm>
            <a:off x="2679621" y="2888303"/>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9100" name="Line 12">
            <a:extLst>
              <a:ext uri="{FF2B5EF4-FFF2-40B4-BE49-F238E27FC236}">
                <a16:creationId xmlns:a16="http://schemas.microsoft.com/office/drawing/2014/main" id="{AEB10916-CD0C-F84E-A61C-616284664B33}"/>
              </a:ext>
            </a:extLst>
          </p:cNvPr>
          <p:cNvSpPr>
            <a:spLocks noChangeShapeType="1"/>
          </p:cNvSpPr>
          <p:nvPr/>
        </p:nvSpPr>
        <p:spPr bwMode="auto">
          <a:xfrm flipV="1">
            <a:off x="2420303" y="2681208"/>
            <a:ext cx="0" cy="23050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1" name="Line 13">
            <a:extLst>
              <a:ext uri="{FF2B5EF4-FFF2-40B4-BE49-F238E27FC236}">
                <a16:creationId xmlns:a16="http://schemas.microsoft.com/office/drawing/2014/main" id="{BDC650BE-C0CC-EA49-88ED-3C275B75E270}"/>
              </a:ext>
            </a:extLst>
          </p:cNvPr>
          <p:cNvSpPr>
            <a:spLocks noChangeShapeType="1"/>
          </p:cNvSpPr>
          <p:nvPr/>
        </p:nvSpPr>
        <p:spPr bwMode="auto">
          <a:xfrm flipV="1">
            <a:off x="2708434" y="2681208"/>
            <a:ext cx="0"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2" name="Line 14">
            <a:extLst>
              <a:ext uri="{FF2B5EF4-FFF2-40B4-BE49-F238E27FC236}">
                <a16:creationId xmlns:a16="http://schemas.microsoft.com/office/drawing/2014/main" id="{0B0550B2-093D-0D49-9625-17FE5709CAE9}"/>
              </a:ext>
            </a:extLst>
          </p:cNvPr>
          <p:cNvSpPr>
            <a:spLocks noChangeShapeType="1"/>
          </p:cNvSpPr>
          <p:nvPr/>
        </p:nvSpPr>
        <p:spPr bwMode="auto">
          <a:xfrm flipV="1">
            <a:off x="1066086" y="2825274"/>
            <a:ext cx="0" cy="201692"/>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3" name="Text Box 15">
            <a:extLst>
              <a:ext uri="{FF2B5EF4-FFF2-40B4-BE49-F238E27FC236}">
                <a16:creationId xmlns:a16="http://schemas.microsoft.com/office/drawing/2014/main" id="{13F4EA86-8864-C141-B61E-A8CFE4873BE2}"/>
              </a:ext>
            </a:extLst>
          </p:cNvPr>
          <p:cNvSpPr txBox="1">
            <a:spLocks noChangeArrowheads="1"/>
          </p:cNvSpPr>
          <p:nvPr/>
        </p:nvSpPr>
        <p:spPr bwMode="auto">
          <a:xfrm>
            <a:off x="1094899" y="2888303"/>
            <a:ext cx="374571"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Mode</a:t>
            </a:r>
          </a:p>
        </p:txBody>
      </p:sp>
      <p:sp>
        <p:nvSpPr>
          <p:cNvPr id="89104" name="Line 16">
            <a:extLst>
              <a:ext uri="{FF2B5EF4-FFF2-40B4-BE49-F238E27FC236}">
                <a16:creationId xmlns:a16="http://schemas.microsoft.com/office/drawing/2014/main" id="{685249C6-5472-1F4C-BA3B-EF5B51802305}"/>
              </a:ext>
            </a:extLst>
          </p:cNvPr>
          <p:cNvSpPr>
            <a:spLocks noChangeShapeType="1"/>
          </p:cNvSpPr>
          <p:nvPr/>
        </p:nvSpPr>
        <p:spPr bwMode="auto">
          <a:xfrm flipV="1">
            <a:off x="2276237" y="2681208"/>
            <a:ext cx="0" cy="259318"/>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5" name="Text Box 17">
            <a:extLst>
              <a:ext uri="{FF2B5EF4-FFF2-40B4-BE49-F238E27FC236}">
                <a16:creationId xmlns:a16="http://schemas.microsoft.com/office/drawing/2014/main" id="{3E7E7169-231D-D24B-B878-46C9A8359EBD}"/>
              </a:ext>
            </a:extLst>
          </p:cNvPr>
          <p:cNvSpPr txBox="1">
            <a:spLocks noChangeArrowheads="1"/>
          </p:cNvSpPr>
          <p:nvPr/>
        </p:nvSpPr>
        <p:spPr bwMode="auto">
          <a:xfrm>
            <a:off x="2045732" y="2888303"/>
            <a:ext cx="374571"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Mode</a:t>
            </a:r>
          </a:p>
        </p:txBody>
      </p:sp>
      <p:sp>
        <p:nvSpPr>
          <p:cNvPr id="89106" name="Freeform 18">
            <a:extLst>
              <a:ext uri="{FF2B5EF4-FFF2-40B4-BE49-F238E27FC236}">
                <a16:creationId xmlns:a16="http://schemas.microsoft.com/office/drawing/2014/main" id="{450C156C-564B-5047-BE65-7DFBB2BB5DC7}"/>
              </a:ext>
            </a:extLst>
          </p:cNvPr>
          <p:cNvSpPr>
            <a:spLocks/>
          </p:cNvSpPr>
          <p:nvPr/>
        </p:nvSpPr>
        <p:spPr bwMode="auto">
          <a:xfrm>
            <a:off x="2074545" y="2110949"/>
            <a:ext cx="1584722" cy="541447"/>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7" name="Freeform 19">
            <a:extLst>
              <a:ext uri="{FF2B5EF4-FFF2-40B4-BE49-F238E27FC236}">
                <a16:creationId xmlns:a16="http://schemas.microsoft.com/office/drawing/2014/main" id="{6F906A34-3A5C-0B40-B1A6-2D69FDD41655}"/>
              </a:ext>
            </a:extLst>
          </p:cNvPr>
          <p:cNvSpPr>
            <a:spLocks/>
          </p:cNvSpPr>
          <p:nvPr/>
        </p:nvSpPr>
        <p:spPr bwMode="auto">
          <a:xfrm>
            <a:off x="720328" y="2185983"/>
            <a:ext cx="749141" cy="466412"/>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8" name="Text Box 20">
            <a:extLst>
              <a:ext uri="{FF2B5EF4-FFF2-40B4-BE49-F238E27FC236}">
                <a16:creationId xmlns:a16="http://schemas.microsoft.com/office/drawing/2014/main" id="{BF1A4335-0208-2A43-82ED-C35E787C9405}"/>
              </a:ext>
            </a:extLst>
          </p:cNvPr>
          <p:cNvSpPr txBox="1">
            <a:spLocks noChangeArrowheads="1"/>
          </p:cNvSpPr>
          <p:nvPr/>
        </p:nvSpPr>
        <p:spPr bwMode="auto">
          <a:xfrm>
            <a:off x="835581" y="2018506"/>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Symmetric</a:t>
            </a:r>
          </a:p>
        </p:txBody>
      </p:sp>
      <p:sp>
        <p:nvSpPr>
          <p:cNvPr id="89109" name="Text Box 21">
            <a:extLst>
              <a:ext uri="{FF2B5EF4-FFF2-40B4-BE49-F238E27FC236}">
                <a16:creationId xmlns:a16="http://schemas.microsoft.com/office/drawing/2014/main" id="{81464215-2571-8741-81BC-0070832F90A4}"/>
              </a:ext>
            </a:extLst>
          </p:cNvPr>
          <p:cNvSpPr txBox="1">
            <a:spLocks noChangeArrowheads="1"/>
          </p:cNvSpPr>
          <p:nvPr/>
        </p:nvSpPr>
        <p:spPr bwMode="auto">
          <a:xfrm>
            <a:off x="2650808" y="2047320"/>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Skewed</a:t>
            </a:r>
          </a:p>
        </p:txBody>
      </p:sp>
      <p:sp>
        <p:nvSpPr>
          <p:cNvPr id="3" name="Footer Placeholder 2">
            <a:extLst>
              <a:ext uri="{FF2B5EF4-FFF2-40B4-BE49-F238E27FC236}">
                <a16:creationId xmlns:a16="http://schemas.microsoft.com/office/drawing/2014/main" id="{EE84C0FC-4B2D-F743-A476-7E7E492AA8EA}"/>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95ADB930-A446-2E86-B30B-8C70FA9C2778}"/>
              </a:ext>
            </a:extLst>
          </p:cNvPr>
          <p:cNvSpPr>
            <a:spLocks noGrp="1"/>
          </p:cNvSpPr>
          <p:nvPr>
            <p:ph type="sldNum" sz="quarter" idx="7"/>
          </p:nvPr>
        </p:nvSpPr>
        <p:spPr/>
        <p:txBody>
          <a:bodyPr/>
          <a:lstStyle/>
          <a:p>
            <a:pPr marL="38100">
              <a:lnSpc>
                <a:spcPts val="670"/>
              </a:lnSpc>
            </a:pPr>
            <a:fld id="{81D60167-4931-47E6-BA6A-407CBD079E47}" type="slidenum">
              <a:rPr lang="en-JO" smtClean="0"/>
              <a:t>26</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49619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22256B8-EF10-F948-93E3-0E5BA2B33F2E}"/>
              </a:ext>
            </a:extLst>
          </p:cNvPr>
          <p:cNvSpPr>
            <a:spLocks noGrp="1" noChangeArrowheads="1"/>
          </p:cNvSpPr>
          <p:nvPr>
            <p:ph type="title"/>
          </p:nvPr>
        </p:nvSpPr>
        <p:spPr>
          <a:xfrm>
            <a:off x="1754149" y="211465"/>
            <a:ext cx="1101801" cy="430887"/>
          </a:xfrm>
        </p:spPr>
        <p:txBody>
          <a:bodyPr/>
          <a:lstStyle/>
          <a:p>
            <a:r>
              <a:rPr lang="en-US" altLang="en-US"/>
              <a:t>Descriptive Statistics	</a:t>
            </a:r>
          </a:p>
        </p:txBody>
      </p:sp>
      <p:sp>
        <p:nvSpPr>
          <p:cNvPr id="90115" name="Rectangle 3">
            <a:extLst>
              <a:ext uri="{FF2B5EF4-FFF2-40B4-BE49-F238E27FC236}">
                <a16:creationId xmlns:a16="http://schemas.microsoft.com/office/drawing/2014/main" id="{C86FB40B-90E8-554A-881B-EFEC4635C4EA}"/>
              </a:ext>
            </a:extLst>
          </p:cNvPr>
          <p:cNvSpPr>
            <a:spLocks noGrp="1" noChangeArrowheads="1"/>
          </p:cNvSpPr>
          <p:nvPr>
            <p:ph type="body" idx="1"/>
          </p:nvPr>
        </p:nvSpPr>
        <p:spPr/>
        <p:txBody>
          <a:bodyPr>
            <a:normAutofit/>
          </a:bodyPr>
          <a:lstStyle/>
          <a:p>
            <a:pPr>
              <a:lnSpc>
                <a:spcPct val="80000"/>
              </a:lnSpc>
              <a:buFont typeface="Wingdings" pitchFamily="2" charset="2"/>
              <a:buNone/>
            </a:pPr>
            <a:r>
              <a:rPr lang="en-US" altLang="en-US" sz="1000" dirty="0">
                <a:latin typeface="+mj-lt"/>
              </a:rPr>
              <a:t>Summarizing Data:</a:t>
            </a:r>
          </a:p>
          <a:p>
            <a:pPr>
              <a:lnSpc>
                <a:spcPct val="80000"/>
              </a:lnSpc>
            </a:pPr>
            <a:endParaRPr lang="en-US" altLang="en-US" sz="1000" dirty="0">
              <a:latin typeface="+mj-lt"/>
            </a:endParaRPr>
          </a:p>
          <a:p>
            <a:pPr lvl="1">
              <a:lnSpc>
                <a:spcPct val="80000"/>
              </a:lnSpc>
              <a:buFont typeface="Wingdings" pitchFamily="2" charset="2"/>
              <a:buChar char="ü"/>
            </a:pPr>
            <a:r>
              <a:rPr lang="en-US" altLang="en-US" sz="1000" dirty="0">
                <a:latin typeface="+mj-lt"/>
              </a:rPr>
              <a:t>Central Tendency (or Groups’ “Middle Values”)</a:t>
            </a:r>
          </a:p>
          <a:p>
            <a:pPr lvl="2">
              <a:lnSpc>
                <a:spcPct val="80000"/>
              </a:lnSpc>
              <a:buFont typeface="Wingdings" pitchFamily="2" charset="2"/>
              <a:buChar char="ü"/>
            </a:pPr>
            <a:r>
              <a:rPr lang="en-US" altLang="en-US" sz="1000" dirty="0">
                <a:latin typeface="+mj-lt"/>
              </a:rPr>
              <a:t>Mean</a:t>
            </a:r>
          </a:p>
          <a:p>
            <a:pPr lvl="2">
              <a:lnSpc>
                <a:spcPct val="80000"/>
              </a:lnSpc>
              <a:buFont typeface="Wingdings" pitchFamily="2" charset="2"/>
              <a:buChar char="ü"/>
            </a:pPr>
            <a:r>
              <a:rPr lang="en-US" altLang="en-US" sz="1000" dirty="0">
                <a:latin typeface="+mj-lt"/>
              </a:rPr>
              <a:t>Median</a:t>
            </a:r>
          </a:p>
          <a:p>
            <a:pPr lvl="2">
              <a:lnSpc>
                <a:spcPct val="80000"/>
              </a:lnSpc>
              <a:buFont typeface="Wingdings" pitchFamily="2" charset="2"/>
              <a:buChar char="ü"/>
            </a:pPr>
            <a:r>
              <a:rPr lang="en-US" altLang="en-US" sz="1000" dirty="0">
                <a:latin typeface="+mj-lt"/>
              </a:rPr>
              <a:t>Mode</a:t>
            </a:r>
          </a:p>
          <a:p>
            <a:pPr marL="207441" lvl="2">
              <a:lnSpc>
                <a:spcPct val="80000"/>
              </a:lnSpc>
            </a:pPr>
            <a:r>
              <a:rPr lang="en-US" altLang="en-US" sz="1000" dirty="0">
                <a:latin typeface="+mj-lt"/>
                <a:hlinkClick r:id="rId3"/>
              </a:rPr>
              <a:t>https://repl.it/@DrMalak/CentralTendencies</a:t>
            </a:r>
            <a:endParaRPr lang="en-US" altLang="en-US" sz="1000" dirty="0">
              <a:latin typeface="+mj-lt"/>
            </a:endParaRPr>
          </a:p>
          <a:p>
            <a:pPr marL="207441" lvl="2">
              <a:lnSpc>
                <a:spcPct val="80000"/>
              </a:lnSpc>
            </a:pPr>
            <a:endParaRPr lang="en-US" altLang="en-US" sz="1000" dirty="0">
              <a:latin typeface="+mj-lt"/>
            </a:endParaRPr>
          </a:p>
          <a:p>
            <a:pPr marL="207441" lvl="2">
              <a:lnSpc>
                <a:spcPct val="80000"/>
              </a:lnSpc>
            </a:pPr>
            <a:endParaRPr lang="en-US" altLang="en-US" sz="1000" dirty="0">
              <a:latin typeface="+mj-lt"/>
            </a:endParaRPr>
          </a:p>
          <a:p>
            <a:pPr lvl="2">
              <a:lnSpc>
                <a:spcPct val="80000"/>
              </a:lnSpc>
            </a:pPr>
            <a:endParaRPr lang="en-US" altLang="en-US" sz="1000" dirty="0">
              <a:latin typeface="+mj-lt"/>
            </a:endParaRPr>
          </a:p>
          <a:p>
            <a:pPr lvl="1">
              <a:lnSpc>
                <a:spcPct val="80000"/>
              </a:lnSpc>
            </a:pPr>
            <a:r>
              <a:rPr lang="en-US" altLang="en-US" sz="1000" dirty="0">
                <a:latin typeface="+mj-lt"/>
              </a:rPr>
              <a:t>Variation (or Summary of Differences Within Groups) </a:t>
            </a:r>
          </a:p>
          <a:p>
            <a:pPr lvl="2">
              <a:lnSpc>
                <a:spcPct val="80000"/>
              </a:lnSpc>
            </a:pPr>
            <a:r>
              <a:rPr lang="en-US" altLang="en-US" sz="1000" dirty="0">
                <a:latin typeface="+mj-lt"/>
              </a:rPr>
              <a:t>Range</a:t>
            </a:r>
          </a:p>
          <a:p>
            <a:pPr lvl="2">
              <a:lnSpc>
                <a:spcPct val="80000"/>
              </a:lnSpc>
            </a:pPr>
            <a:r>
              <a:rPr lang="en-US" altLang="en-US" sz="1000" dirty="0">
                <a:latin typeface="+mj-lt"/>
              </a:rPr>
              <a:t>Interquartile Range</a:t>
            </a:r>
          </a:p>
          <a:p>
            <a:pPr lvl="2">
              <a:lnSpc>
                <a:spcPct val="80000"/>
              </a:lnSpc>
            </a:pPr>
            <a:r>
              <a:rPr lang="en-US" altLang="en-US" sz="1000" dirty="0">
                <a:latin typeface="+mj-lt"/>
              </a:rPr>
              <a:t>Variance</a:t>
            </a:r>
          </a:p>
          <a:p>
            <a:pPr lvl="2">
              <a:lnSpc>
                <a:spcPct val="80000"/>
              </a:lnSpc>
            </a:pPr>
            <a:r>
              <a:rPr lang="en-US" altLang="en-US" sz="1000" dirty="0">
                <a:latin typeface="+mj-lt"/>
              </a:rPr>
              <a:t>Standard Deviation</a:t>
            </a:r>
          </a:p>
          <a:p>
            <a:pPr lvl="1">
              <a:lnSpc>
                <a:spcPct val="80000"/>
              </a:lnSpc>
            </a:pPr>
            <a:endParaRPr lang="en-US" altLang="en-US" sz="1000" dirty="0">
              <a:latin typeface="+mj-lt"/>
            </a:endParaRPr>
          </a:p>
        </p:txBody>
      </p:sp>
      <p:sp>
        <p:nvSpPr>
          <p:cNvPr id="3" name="Footer Placeholder 2">
            <a:extLst>
              <a:ext uri="{FF2B5EF4-FFF2-40B4-BE49-F238E27FC236}">
                <a16:creationId xmlns:a16="http://schemas.microsoft.com/office/drawing/2014/main" id="{DF47E893-37C3-BCD8-E934-CFBBCFA936C7}"/>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E47255C6-B4B3-A167-254B-9CA873D1411D}"/>
              </a:ext>
            </a:extLst>
          </p:cNvPr>
          <p:cNvSpPr>
            <a:spLocks noGrp="1"/>
          </p:cNvSpPr>
          <p:nvPr>
            <p:ph type="sldNum" sz="quarter" idx="7"/>
          </p:nvPr>
        </p:nvSpPr>
        <p:spPr/>
        <p:txBody>
          <a:bodyPr/>
          <a:lstStyle/>
          <a:p>
            <a:pPr marL="38100">
              <a:lnSpc>
                <a:spcPts val="670"/>
              </a:lnSpc>
            </a:pPr>
            <a:fld id="{81D60167-4931-47E6-BA6A-407CBD079E47}" type="slidenum">
              <a:rPr lang="en-JO" smtClean="0"/>
              <a:t>27</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058175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3187" name="Rectangle 3">
            <a:extLst>
              <a:ext uri="{FF2B5EF4-FFF2-40B4-BE49-F238E27FC236}">
                <a16:creationId xmlns:a16="http://schemas.microsoft.com/office/drawing/2014/main" id="{4F0B0F08-EE1E-4A4B-BFC1-FB71D6B703C4}"/>
              </a:ext>
            </a:extLst>
          </p:cNvPr>
          <p:cNvSpPr>
            <a:spLocks noGrp="1" noChangeArrowheads="1"/>
          </p:cNvSpPr>
          <p:nvPr>
            <p:ph type="body" idx="1"/>
          </p:nvPr>
        </p:nvSpPr>
        <p:spPr>
          <a:xfrm>
            <a:off x="367931" y="856397"/>
            <a:ext cx="3874236" cy="1523494"/>
          </a:xfrm>
        </p:spPr>
        <p:txBody>
          <a:bodyPr/>
          <a:lstStyle/>
          <a:p>
            <a:pPr>
              <a:lnSpc>
                <a:spcPct val="90000"/>
              </a:lnSpc>
              <a:buFont typeface="Wingdings" pitchFamily="2" charset="2"/>
              <a:buNone/>
            </a:pPr>
            <a:r>
              <a:rPr lang="en-US" altLang="en-US"/>
              <a:t>A measure of the spread of the recorded values on a variable.  A measure of dispersion.</a:t>
            </a:r>
          </a:p>
          <a:p>
            <a:pPr>
              <a:lnSpc>
                <a:spcPct val="90000"/>
              </a:lnSpc>
              <a:buFont typeface="Wingdings" pitchFamily="2" charset="2"/>
              <a:buNone/>
            </a:pPr>
            <a:endParaRPr lang="en-US" altLang="en-US"/>
          </a:p>
          <a:p>
            <a:pPr>
              <a:lnSpc>
                <a:spcPct val="90000"/>
              </a:lnSpc>
              <a:buFont typeface="Wingdings" pitchFamily="2" charset="2"/>
              <a:buNone/>
            </a:pPr>
            <a:r>
              <a:rPr lang="en-US" altLang="en-US"/>
              <a:t>The larger the variance, the further the individual cases are from the mean.</a:t>
            </a:r>
          </a:p>
          <a:p>
            <a:pPr>
              <a:lnSpc>
                <a:spcPct val="90000"/>
              </a:lnSpc>
              <a:buFont typeface="Wingdings" pitchFamily="2" charset="2"/>
              <a:buNone/>
            </a:pPr>
            <a:endParaRPr lang="en-US" altLang="en-US"/>
          </a:p>
          <a:p>
            <a:pPr>
              <a:lnSpc>
                <a:spcPct val="90000"/>
              </a:lnSpc>
              <a:buFont typeface="Wingdings" pitchFamily="2" charset="2"/>
              <a:buNone/>
            </a:pPr>
            <a:endParaRPr lang="en-US" altLang="en-US"/>
          </a:p>
          <a:p>
            <a:pPr>
              <a:lnSpc>
                <a:spcPct val="90000"/>
              </a:lnSpc>
              <a:buFont typeface="Wingdings" pitchFamily="2" charset="2"/>
              <a:buNone/>
            </a:pPr>
            <a:endParaRPr lang="en-US" altLang="en-US"/>
          </a:p>
          <a:p>
            <a:pPr>
              <a:lnSpc>
                <a:spcPct val="90000"/>
              </a:lnSpc>
              <a:buFont typeface="Wingdings" pitchFamily="2" charset="2"/>
              <a:buNone/>
            </a:pPr>
            <a:r>
              <a:rPr lang="en-US" altLang="en-US"/>
              <a:t>The smaller the variance, the closer the individual scores are to the mean.</a:t>
            </a:r>
          </a:p>
        </p:txBody>
      </p:sp>
      <p:sp>
        <p:nvSpPr>
          <p:cNvPr id="93188" name="Freeform 4">
            <a:extLst>
              <a:ext uri="{FF2B5EF4-FFF2-40B4-BE49-F238E27FC236}">
                <a16:creationId xmlns:a16="http://schemas.microsoft.com/office/drawing/2014/main" id="{CCB3F485-239D-4144-9255-5FBA6EC25B6F}"/>
              </a:ext>
            </a:extLst>
          </p:cNvPr>
          <p:cNvSpPr>
            <a:spLocks/>
          </p:cNvSpPr>
          <p:nvPr/>
        </p:nvSpPr>
        <p:spPr bwMode="auto">
          <a:xfrm>
            <a:off x="1192144" y="1614523"/>
            <a:ext cx="1545104" cy="299536"/>
          </a:xfrm>
          <a:custGeom>
            <a:avLst/>
            <a:gdLst>
              <a:gd name="T0" fmla="*/ 50 w 2574"/>
              <a:gd name="T1" fmla="*/ 474 h 499"/>
              <a:gd name="T2" fmla="*/ 60 w 2574"/>
              <a:gd name="T3" fmla="*/ 484 h 499"/>
              <a:gd name="T4" fmla="*/ 412 w 2574"/>
              <a:gd name="T5" fmla="*/ 381 h 499"/>
              <a:gd name="T6" fmla="*/ 1230 w 2574"/>
              <a:gd name="T7" fmla="*/ 1 h 499"/>
              <a:gd name="T8" fmla="*/ 2094 w 2574"/>
              <a:gd name="T9" fmla="*/ 385 h 499"/>
              <a:gd name="T10" fmla="*/ 2574 w 2574"/>
              <a:gd name="T11" fmla="*/ 481 h 499"/>
            </a:gdLst>
            <a:ahLst/>
            <a:cxnLst>
              <a:cxn ang="0">
                <a:pos x="T0" y="T1"/>
              </a:cxn>
              <a:cxn ang="0">
                <a:pos x="T2" y="T3"/>
              </a:cxn>
              <a:cxn ang="0">
                <a:pos x="T4" y="T5"/>
              </a:cxn>
              <a:cxn ang="0">
                <a:pos x="T6" y="T7"/>
              </a:cxn>
              <a:cxn ang="0">
                <a:pos x="T8" y="T9"/>
              </a:cxn>
              <a:cxn ang="0">
                <a:pos x="T10" y="T11"/>
              </a:cxn>
            </a:cxnLst>
            <a:rect l="0" t="0" r="r" b="b"/>
            <a:pathLst>
              <a:path w="2574" h="499">
                <a:moveTo>
                  <a:pt x="50" y="474"/>
                </a:moveTo>
                <a:cubicBezTo>
                  <a:pt x="53" y="476"/>
                  <a:pt x="0" y="499"/>
                  <a:pt x="60" y="484"/>
                </a:cubicBezTo>
                <a:cubicBezTo>
                  <a:pt x="120" y="469"/>
                  <a:pt x="217" y="461"/>
                  <a:pt x="412" y="381"/>
                </a:cubicBezTo>
                <a:cubicBezTo>
                  <a:pt x="607" y="301"/>
                  <a:pt x="950" y="0"/>
                  <a:pt x="1230" y="1"/>
                </a:cubicBezTo>
                <a:cubicBezTo>
                  <a:pt x="1510" y="2"/>
                  <a:pt x="1870" y="305"/>
                  <a:pt x="2094" y="385"/>
                </a:cubicBezTo>
                <a:cubicBezTo>
                  <a:pt x="2318" y="465"/>
                  <a:pt x="2494" y="465"/>
                  <a:pt x="2574" y="48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89" name="Freeform 5">
            <a:extLst>
              <a:ext uri="{FF2B5EF4-FFF2-40B4-BE49-F238E27FC236}">
                <a16:creationId xmlns:a16="http://schemas.microsoft.com/office/drawing/2014/main" id="{A8B52234-9F84-864B-8BDC-ED5DF4021A7C}"/>
              </a:ext>
            </a:extLst>
          </p:cNvPr>
          <p:cNvSpPr>
            <a:spLocks/>
          </p:cNvSpPr>
          <p:nvPr/>
        </p:nvSpPr>
        <p:spPr bwMode="auto">
          <a:xfrm>
            <a:off x="1712580" y="2305437"/>
            <a:ext cx="540246" cy="319946"/>
          </a:xfrm>
          <a:custGeom>
            <a:avLst/>
            <a:gdLst>
              <a:gd name="T0" fmla="*/ 0 w 900"/>
              <a:gd name="T1" fmla="*/ 533 h 533"/>
              <a:gd name="T2" fmla="*/ 165 w 900"/>
              <a:gd name="T3" fmla="*/ 419 h 533"/>
              <a:gd name="T4" fmla="*/ 447 w 900"/>
              <a:gd name="T5" fmla="*/ 2 h 533"/>
              <a:gd name="T6" fmla="*/ 714 w 900"/>
              <a:gd name="T7" fmla="*/ 430 h 533"/>
              <a:gd name="T8" fmla="*/ 900 w 900"/>
              <a:gd name="T9" fmla="*/ 523 h 533"/>
            </a:gdLst>
            <a:ahLst/>
            <a:cxnLst>
              <a:cxn ang="0">
                <a:pos x="T0" y="T1"/>
              </a:cxn>
              <a:cxn ang="0">
                <a:pos x="T2" y="T3"/>
              </a:cxn>
              <a:cxn ang="0">
                <a:pos x="T4" y="T5"/>
              </a:cxn>
              <a:cxn ang="0">
                <a:pos x="T6" y="T7"/>
              </a:cxn>
              <a:cxn ang="0">
                <a:pos x="T8" y="T9"/>
              </a:cxn>
            </a:cxnLst>
            <a:rect l="0" t="0" r="r" b="b"/>
            <a:pathLst>
              <a:path w="900" h="533">
                <a:moveTo>
                  <a:pt x="0" y="533"/>
                </a:moveTo>
                <a:cubicBezTo>
                  <a:pt x="26" y="514"/>
                  <a:pt x="91" y="507"/>
                  <a:pt x="165" y="419"/>
                </a:cubicBezTo>
                <a:cubicBezTo>
                  <a:pt x="239" y="331"/>
                  <a:pt x="356" y="0"/>
                  <a:pt x="447" y="2"/>
                </a:cubicBezTo>
                <a:cubicBezTo>
                  <a:pt x="538" y="4"/>
                  <a:pt x="639" y="343"/>
                  <a:pt x="714" y="430"/>
                </a:cubicBezTo>
                <a:cubicBezTo>
                  <a:pt x="789" y="517"/>
                  <a:pt x="861" y="504"/>
                  <a:pt x="900" y="5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0" name="Line 6">
            <a:extLst>
              <a:ext uri="{FF2B5EF4-FFF2-40B4-BE49-F238E27FC236}">
                <a16:creationId xmlns:a16="http://schemas.microsoft.com/office/drawing/2014/main" id="{C697A284-81FF-4E45-9B1F-E136410B32C7}"/>
              </a:ext>
            </a:extLst>
          </p:cNvPr>
          <p:cNvSpPr>
            <a:spLocks noChangeShapeType="1"/>
          </p:cNvSpPr>
          <p:nvPr/>
        </p:nvSpPr>
        <p:spPr bwMode="auto">
          <a:xfrm>
            <a:off x="1152525" y="1932067"/>
            <a:ext cx="15847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1" name="Line 7">
            <a:extLst>
              <a:ext uri="{FF2B5EF4-FFF2-40B4-BE49-F238E27FC236}">
                <a16:creationId xmlns:a16="http://schemas.microsoft.com/office/drawing/2014/main" id="{0D2B359C-935C-444D-9F1B-7D0B35ACCF23}"/>
              </a:ext>
            </a:extLst>
          </p:cNvPr>
          <p:cNvSpPr>
            <a:spLocks noChangeShapeType="1"/>
          </p:cNvSpPr>
          <p:nvPr/>
        </p:nvSpPr>
        <p:spPr bwMode="auto">
          <a:xfrm>
            <a:off x="1152525" y="2623582"/>
            <a:ext cx="15847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2" name="Line 8">
            <a:extLst>
              <a:ext uri="{FF2B5EF4-FFF2-40B4-BE49-F238E27FC236}">
                <a16:creationId xmlns:a16="http://schemas.microsoft.com/office/drawing/2014/main" id="{0947A7FC-53B5-A04B-9F83-68CC7F2BFA49}"/>
              </a:ext>
            </a:extLst>
          </p:cNvPr>
          <p:cNvSpPr>
            <a:spLocks noChangeShapeType="1"/>
          </p:cNvSpPr>
          <p:nvPr/>
        </p:nvSpPr>
        <p:spPr bwMode="auto">
          <a:xfrm flipV="1">
            <a:off x="1959293" y="1932067"/>
            <a:ext cx="0" cy="864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3" name="Line 9">
            <a:extLst>
              <a:ext uri="{FF2B5EF4-FFF2-40B4-BE49-F238E27FC236}">
                <a16:creationId xmlns:a16="http://schemas.microsoft.com/office/drawing/2014/main" id="{D2F2E412-C513-AD46-BEA5-60DFE505B107}"/>
              </a:ext>
            </a:extLst>
          </p:cNvPr>
          <p:cNvSpPr>
            <a:spLocks noChangeShapeType="1"/>
          </p:cNvSpPr>
          <p:nvPr/>
        </p:nvSpPr>
        <p:spPr bwMode="auto">
          <a:xfrm flipV="1">
            <a:off x="1988106" y="2623582"/>
            <a:ext cx="0" cy="864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4" name="Text Box 10">
            <a:extLst>
              <a:ext uri="{FF2B5EF4-FFF2-40B4-BE49-F238E27FC236}">
                <a16:creationId xmlns:a16="http://schemas.microsoft.com/office/drawing/2014/main" id="{804C55BE-57C1-1449-ACFA-AAE3EA07BFBD}"/>
              </a:ext>
            </a:extLst>
          </p:cNvPr>
          <p:cNvSpPr txBox="1">
            <a:spLocks noChangeArrowheads="1"/>
          </p:cNvSpPr>
          <p:nvPr/>
        </p:nvSpPr>
        <p:spPr bwMode="auto">
          <a:xfrm>
            <a:off x="1988106" y="1932068"/>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93195" name="Text Box 11">
            <a:extLst>
              <a:ext uri="{FF2B5EF4-FFF2-40B4-BE49-F238E27FC236}">
                <a16:creationId xmlns:a16="http://schemas.microsoft.com/office/drawing/2014/main" id="{1B323FA6-1FE5-A74E-A15E-DED8AD29B9DF}"/>
              </a:ext>
            </a:extLst>
          </p:cNvPr>
          <p:cNvSpPr txBox="1">
            <a:spLocks noChangeArrowheads="1"/>
          </p:cNvSpPr>
          <p:nvPr/>
        </p:nvSpPr>
        <p:spPr bwMode="auto">
          <a:xfrm>
            <a:off x="2016919" y="2681209"/>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3" name="Footer Placeholder 2">
            <a:extLst>
              <a:ext uri="{FF2B5EF4-FFF2-40B4-BE49-F238E27FC236}">
                <a16:creationId xmlns:a16="http://schemas.microsoft.com/office/drawing/2014/main" id="{4F64CC88-47FA-624D-89BF-47547374925D}"/>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C86AB963-2CF8-764F-05D5-887719F524FB}"/>
              </a:ext>
            </a:extLst>
          </p:cNvPr>
          <p:cNvSpPr>
            <a:spLocks noGrp="1"/>
          </p:cNvSpPr>
          <p:nvPr>
            <p:ph type="sldNum" sz="quarter" idx="7"/>
          </p:nvPr>
        </p:nvSpPr>
        <p:spPr/>
        <p:txBody>
          <a:bodyPr/>
          <a:lstStyle/>
          <a:p>
            <a:pPr marL="38100">
              <a:lnSpc>
                <a:spcPts val="670"/>
              </a:lnSpc>
            </a:pPr>
            <a:fld id="{81D60167-4931-47E6-BA6A-407CBD079E47}" type="slidenum">
              <a:rPr lang="en-JO" smtClean="0"/>
              <a:t>28</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084245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pic>
        <p:nvPicPr>
          <p:cNvPr id="5" name="Picture 4">
            <a:extLst>
              <a:ext uri="{FF2B5EF4-FFF2-40B4-BE49-F238E27FC236}">
                <a16:creationId xmlns:a16="http://schemas.microsoft.com/office/drawing/2014/main" id="{AF349EE7-5EE4-61D4-401A-A24819E3CF19}"/>
              </a:ext>
            </a:extLst>
          </p:cNvPr>
          <p:cNvPicPr>
            <a:picLocks noChangeAspect="1"/>
          </p:cNvPicPr>
          <p:nvPr/>
        </p:nvPicPr>
        <p:blipFill>
          <a:blip r:embed="rId3"/>
          <a:stretch>
            <a:fillRect/>
          </a:stretch>
        </p:blipFill>
        <p:spPr>
          <a:xfrm>
            <a:off x="95250" y="663575"/>
            <a:ext cx="2314929" cy="2339975"/>
          </a:xfrm>
          <a:prstGeom prst="rect">
            <a:avLst/>
          </a:prstGeom>
        </p:spPr>
      </p:pic>
      <p:pic>
        <p:nvPicPr>
          <p:cNvPr id="6" name="Picture 5">
            <a:extLst>
              <a:ext uri="{FF2B5EF4-FFF2-40B4-BE49-F238E27FC236}">
                <a16:creationId xmlns:a16="http://schemas.microsoft.com/office/drawing/2014/main" id="{661A65C0-9A19-F562-ADD4-94B5CFED468F}"/>
              </a:ext>
            </a:extLst>
          </p:cNvPr>
          <p:cNvPicPr>
            <a:picLocks noChangeAspect="1"/>
          </p:cNvPicPr>
          <p:nvPr/>
        </p:nvPicPr>
        <p:blipFill>
          <a:blip r:embed="rId4"/>
          <a:stretch>
            <a:fillRect/>
          </a:stretch>
        </p:blipFill>
        <p:spPr>
          <a:xfrm>
            <a:off x="2667000" y="1425576"/>
            <a:ext cx="1771202" cy="457200"/>
          </a:xfrm>
          <a:prstGeom prst="rect">
            <a:avLst/>
          </a:prstGeom>
        </p:spPr>
      </p:pic>
      <p:sp>
        <p:nvSpPr>
          <p:cNvPr id="7" name="Footer Placeholder 6">
            <a:extLst>
              <a:ext uri="{FF2B5EF4-FFF2-40B4-BE49-F238E27FC236}">
                <a16:creationId xmlns:a16="http://schemas.microsoft.com/office/drawing/2014/main" id="{49A522B0-05F6-F0F1-A15F-2BDC5013C1F7}"/>
              </a:ext>
            </a:extLst>
          </p:cNvPr>
          <p:cNvSpPr>
            <a:spLocks noGrp="1"/>
          </p:cNvSpPr>
          <p:nvPr>
            <p:ph type="ftr" sz="quarter" idx="5"/>
          </p:nvPr>
        </p:nvSpPr>
        <p:spPr/>
        <p:txBody>
          <a:bodyPr/>
          <a:lstStyle/>
          <a:p>
            <a:r>
              <a:rPr lang="en-US"/>
              <a:t>Dr. Malak Abdullah</a:t>
            </a:r>
          </a:p>
        </p:txBody>
      </p:sp>
      <p:sp>
        <p:nvSpPr>
          <p:cNvPr id="8" name="Slide Number Placeholder 7">
            <a:extLst>
              <a:ext uri="{FF2B5EF4-FFF2-40B4-BE49-F238E27FC236}">
                <a16:creationId xmlns:a16="http://schemas.microsoft.com/office/drawing/2014/main" id="{5A6E34B0-6E80-7036-857F-CBD01E845D9E}"/>
              </a:ext>
            </a:extLst>
          </p:cNvPr>
          <p:cNvSpPr>
            <a:spLocks noGrp="1"/>
          </p:cNvSpPr>
          <p:nvPr>
            <p:ph type="sldNum" sz="quarter" idx="7"/>
          </p:nvPr>
        </p:nvSpPr>
        <p:spPr/>
        <p:txBody>
          <a:bodyPr/>
          <a:lstStyle/>
          <a:p>
            <a:pPr marL="38100">
              <a:lnSpc>
                <a:spcPts val="670"/>
              </a:lnSpc>
            </a:pPr>
            <a:fld id="{81D60167-4931-47E6-BA6A-407CBD079E47}" type="slidenum">
              <a:rPr lang="en-JO" smtClean="0"/>
              <a:t>29</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172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5BBF9B6-851F-854A-B8E7-697E3E30FE3E}"/>
              </a:ext>
            </a:extLst>
          </p:cNvPr>
          <p:cNvSpPr>
            <a:spLocks noGrp="1"/>
          </p:cNvSpPr>
          <p:nvPr>
            <p:ph type="title"/>
          </p:nvPr>
        </p:nvSpPr>
        <p:spPr>
          <a:xfrm>
            <a:off x="1754149" y="211465"/>
            <a:ext cx="1101801" cy="430887"/>
          </a:xfrm>
        </p:spPr>
        <p:txBody>
          <a:bodyPr/>
          <a:lstStyle/>
          <a:p>
            <a:pPr eaLnBrk="1" hangingPunct="1"/>
            <a:r>
              <a:rPr lang="sk-SK" altLang="en-US"/>
              <a:t>Why study statistics?</a:t>
            </a:r>
          </a:p>
        </p:txBody>
      </p:sp>
      <p:sp>
        <p:nvSpPr>
          <p:cNvPr id="13315" name="Content Placeholder 2">
            <a:extLst>
              <a:ext uri="{FF2B5EF4-FFF2-40B4-BE49-F238E27FC236}">
                <a16:creationId xmlns:a16="http://schemas.microsoft.com/office/drawing/2014/main" id="{C0B1A8A0-ECCE-8441-84EB-36528CA5AEFC}"/>
              </a:ext>
            </a:extLst>
          </p:cNvPr>
          <p:cNvSpPr>
            <a:spLocks noGrp="1"/>
          </p:cNvSpPr>
          <p:nvPr>
            <p:ph sz="quarter" idx="1"/>
          </p:nvPr>
        </p:nvSpPr>
        <p:spPr>
          <a:xfrm>
            <a:off x="266404" y="1158315"/>
            <a:ext cx="4013054" cy="1015663"/>
          </a:xfrm>
        </p:spPr>
        <p:txBody>
          <a:bodyPr/>
          <a:lstStyle/>
          <a:p>
            <a:pPr marL="194476" indent="-194476">
              <a:buFont typeface="Franklin Gothic Book" panose="020B0503020102020204" pitchFamily="34" charset="0"/>
              <a:buAutoNum type="arabicPeriod"/>
            </a:pPr>
            <a:r>
              <a:rPr lang="sk-SK" altLang="en-US" dirty="0" err="1"/>
              <a:t>Data</a:t>
            </a:r>
            <a:r>
              <a:rPr lang="sk-SK" altLang="en-US" dirty="0"/>
              <a:t> are </a:t>
            </a:r>
            <a:r>
              <a:rPr lang="sk-SK" altLang="en-US" dirty="0" err="1"/>
              <a:t>everywhere</a:t>
            </a:r>
            <a:endParaRPr lang="sk-SK" altLang="en-US" dirty="0"/>
          </a:p>
          <a:p>
            <a:pPr marL="194476" indent="-194476">
              <a:buFont typeface="Franklin Gothic Book" panose="020B0503020102020204" pitchFamily="34" charset="0"/>
              <a:buAutoNum type="arabicPeriod"/>
            </a:pPr>
            <a:r>
              <a:rPr lang="sk-SK" altLang="en-US" dirty="0" err="1"/>
              <a:t>Statistical</a:t>
            </a:r>
            <a:r>
              <a:rPr lang="sk-SK" altLang="en-US" dirty="0"/>
              <a:t> </a:t>
            </a:r>
            <a:r>
              <a:rPr lang="sk-SK" altLang="en-US" dirty="0" err="1"/>
              <a:t>techniques</a:t>
            </a:r>
            <a:r>
              <a:rPr lang="sk-SK" altLang="en-US" dirty="0"/>
              <a:t> are </a:t>
            </a:r>
            <a:r>
              <a:rPr lang="sk-SK" altLang="en-US" dirty="0" err="1"/>
              <a:t>used</a:t>
            </a:r>
            <a:r>
              <a:rPr lang="sk-SK" altLang="en-US" dirty="0"/>
              <a:t> to </a:t>
            </a:r>
            <a:r>
              <a:rPr lang="sk-SK" altLang="en-US" dirty="0" err="1"/>
              <a:t>make</a:t>
            </a:r>
            <a:r>
              <a:rPr lang="sk-SK" altLang="en-US" dirty="0"/>
              <a:t> </a:t>
            </a:r>
            <a:r>
              <a:rPr lang="sk-SK" altLang="en-US" dirty="0" err="1"/>
              <a:t>many</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affect</a:t>
            </a:r>
            <a:r>
              <a:rPr lang="sk-SK" altLang="en-US" dirty="0"/>
              <a:t> </a:t>
            </a:r>
            <a:r>
              <a:rPr lang="sk-SK" altLang="en-US" dirty="0" err="1"/>
              <a:t>our</a:t>
            </a:r>
            <a:r>
              <a:rPr lang="sk-SK" altLang="en-US" dirty="0"/>
              <a:t> </a:t>
            </a:r>
            <a:r>
              <a:rPr lang="sk-SK" altLang="en-US" dirty="0" err="1"/>
              <a:t>lives</a:t>
            </a:r>
            <a:endParaRPr lang="sk-SK" altLang="en-US" dirty="0"/>
          </a:p>
          <a:p>
            <a:pPr marL="194476" indent="-194476">
              <a:buFont typeface="Franklin Gothic Book" panose="020B0503020102020204" pitchFamily="34" charset="0"/>
              <a:buAutoNum type="arabicPeriod"/>
            </a:pPr>
            <a:r>
              <a:rPr lang="sk-SK" altLang="en-US" dirty="0"/>
              <a:t>No </a:t>
            </a:r>
            <a:r>
              <a:rPr lang="sk-SK" altLang="en-US" dirty="0" err="1"/>
              <a:t>matter</a:t>
            </a:r>
            <a:r>
              <a:rPr lang="sk-SK" altLang="en-US" dirty="0"/>
              <a:t> </a:t>
            </a:r>
            <a:r>
              <a:rPr lang="sk-SK" altLang="en-US" dirty="0" err="1"/>
              <a:t>what</a:t>
            </a:r>
            <a:r>
              <a:rPr lang="sk-SK" altLang="en-US" dirty="0"/>
              <a:t> </a:t>
            </a:r>
            <a:r>
              <a:rPr lang="sk-SK" altLang="en-US" dirty="0" err="1"/>
              <a:t>your</a:t>
            </a:r>
            <a:r>
              <a:rPr lang="sk-SK" altLang="en-US" dirty="0"/>
              <a:t> </a:t>
            </a:r>
            <a:r>
              <a:rPr lang="sk-SK" altLang="en-US" dirty="0" err="1"/>
              <a:t>career</a:t>
            </a:r>
            <a:r>
              <a:rPr lang="sk-SK" altLang="en-US" dirty="0"/>
              <a:t>,  </a:t>
            </a:r>
            <a:r>
              <a:rPr lang="sk-SK" altLang="en-US" dirty="0" err="1"/>
              <a:t>you</a:t>
            </a:r>
            <a:r>
              <a:rPr lang="sk-SK" altLang="en-US" dirty="0"/>
              <a:t> </a:t>
            </a:r>
            <a:r>
              <a:rPr lang="sk-SK" altLang="en-US" dirty="0" err="1"/>
              <a:t>will</a:t>
            </a:r>
            <a:r>
              <a:rPr lang="sk-SK" altLang="en-US" dirty="0"/>
              <a:t> </a:t>
            </a:r>
            <a:r>
              <a:rPr lang="sk-SK" altLang="en-US" dirty="0" err="1"/>
              <a:t>make</a:t>
            </a:r>
            <a:r>
              <a:rPr lang="sk-SK" altLang="en-US" dirty="0"/>
              <a:t> </a:t>
            </a:r>
            <a:r>
              <a:rPr lang="sk-SK" altLang="en-US" dirty="0" err="1"/>
              <a:t>professional</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involve</a:t>
            </a:r>
            <a:r>
              <a:rPr lang="sk-SK" altLang="en-US" dirty="0"/>
              <a:t> </a:t>
            </a:r>
            <a:r>
              <a:rPr lang="sk-SK" altLang="en-US" dirty="0" err="1"/>
              <a:t>data</a:t>
            </a:r>
            <a:r>
              <a:rPr lang="sk-SK" altLang="en-US" dirty="0"/>
              <a:t>. </a:t>
            </a:r>
            <a:r>
              <a:rPr lang="sk-SK" altLang="en-US" dirty="0" err="1"/>
              <a:t>An</a:t>
            </a:r>
            <a:r>
              <a:rPr lang="sk-SK" altLang="en-US" dirty="0"/>
              <a:t> </a:t>
            </a:r>
            <a:r>
              <a:rPr lang="sk-SK" altLang="en-US" dirty="0" err="1"/>
              <a:t>understanding</a:t>
            </a:r>
            <a:r>
              <a:rPr lang="sk-SK" altLang="en-US" dirty="0"/>
              <a:t> of </a:t>
            </a:r>
            <a:r>
              <a:rPr lang="sk-SK" altLang="en-US" dirty="0" err="1"/>
              <a:t>statistical</a:t>
            </a:r>
            <a:r>
              <a:rPr lang="sk-SK" altLang="en-US" dirty="0"/>
              <a:t> </a:t>
            </a:r>
            <a:r>
              <a:rPr lang="sk-SK" altLang="en-US" dirty="0" err="1"/>
              <a:t>methods</a:t>
            </a:r>
            <a:r>
              <a:rPr lang="sk-SK" altLang="en-US" dirty="0"/>
              <a:t> </a:t>
            </a:r>
            <a:r>
              <a:rPr lang="sk-SK" altLang="en-US" dirty="0" err="1"/>
              <a:t>will</a:t>
            </a:r>
            <a:r>
              <a:rPr lang="sk-SK" altLang="en-US" dirty="0"/>
              <a:t> </a:t>
            </a:r>
            <a:r>
              <a:rPr lang="sk-SK" altLang="en-US" dirty="0" err="1"/>
              <a:t>help</a:t>
            </a:r>
            <a:r>
              <a:rPr lang="sk-SK" altLang="en-US" dirty="0"/>
              <a:t> </a:t>
            </a:r>
            <a:r>
              <a:rPr lang="sk-SK" altLang="en-US" dirty="0" err="1"/>
              <a:t>you</a:t>
            </a:r>
            <a:r>
              <a:rPr lang="sk-SK" altLang="en-US" dirty="0"/>
              <a:t> </a:t>
            </a:r>
            <a:r>
              <a:rPr lang="sk-SK" altLang="en-US" dirty="0" err="1"/>
              <a:t>make</a:t>
            </a:r>
            <a:r>
              <a:rPr lang="sk-SK" altLang="en-US" dirty="0"/>
              <a:t> </a:t>
            </a:r>
            <a:r>
              <a:rPr lang="sk-SK" altLang="en-US" dirty="0" err="1"/>
              <a:t>these</a:t>
            </a:r>
            <a:r>
              <a:rPr lang="sk-SK" altLang="en-US" dirty="0"/>
              <a:t> </a:t>
            </a:r>
            <a:r>
              <a:rPr lang="sk-SK" altLang="en-US" dirty="0" err="1"/>
              <a:t>decisions</a:t>
            </a:r>
            <a:r>
              <a:rPr lang="sk-SK" altLang="en-US" dirty="0"/>
              <a:t> </a:t>
            </a:r>
            <a:r>
              <a:rPr lang="sk-SK" altLang="en-US" dirty="0" err="1"/>
              <a:t>efectively</a:t>
            </a:r>
            <a:endParaRPr lang="sk-SK" altLang="en-US" dirty="0"/>
          </a:p>
        </p:txBody>
      </p:sp>
      <p:sp>
        <p:nvSpPr>
          <p:cNvPr id="6" name="Rectangle 5">
            <a:extLst>
              <a:ext uri="{FF2B5EF4-FFF2-40B4-BE49-F238E27FC236}">
                <a16:creationId xmlns:a16="http://schemas.microsoft.com/office/drawing/2014/main" id="{64423D9F-ECA0-D748-B9A8-96B84B52BBEC}"/>
              </a:ext>
            </a:extLst>
          </p:cNvPr>
          <p:cNvSpPr/>
          <p:nvPr/>
        </p:nvSpPr>
        <p:spPr>
          <a:xfrm>
            <a:off x="933450" y="2568575"/>
            <a:ext cx="2175302" cy="406650"/>
          </a:xfrm>
          <a:prstGeom prst="rect">
            <a:avLst/>
          </a:prstGeom>
        </p:spPr>
        <p:txBody>
          <a:bodyPr wrap="square">
            <a:spAutoFit/>
          </a:bodyPr>
          <a:lstStyle/>
          <a:p>
            <a:r>
              <a:rPr lang="en-US" sz="681" dirty="0">
                <a:hlinkClick r:id="rId2"/>
              </a:rPr>
              <a:t>https://www.youtube.com/watch?v=MXaJ7sa7q-8&amp;list=PL0KQuRyPJoe6KjlUM6iNYgt8d0DwI-IGR</a:t>
            </a:r>
            <a:endParaRPr lang="en-US" sz="681" dirty="0"/>
          </a:p>
          <a:p>
            <a:endParaRPr lang="en-US" sz="681" dirty="0"/>
          </a:p>
        </p:txBody>
      </p:sp>
      <p:sp>
        <p:nvSpPr>
          <p:cNvPr id="3" name="Footer Placeholder 2">
            <a:extLst>
              <a:ext uri="{FF2B5EF4-FFF2-40B4-BE49-F238E27FC236}">
                <a16:creationId xmlns:a16="http://schemas.microsoft.com/office/drawing/2014/main" id="{7CC1549E-DB78-A896-7674-BF66DDD4708A}"/>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DFAA3525-4BD6-270F-4AD7-F7F2AFC06C68}"/>
              </a:ext>
            </a:extLst>
          </p:cNvPr>
          <p:cNvSpPr>
            <a:spLocks noGrp="1"/>
          </p:cNvSpPr>
          <p:nvPr>
            <p:ph type="sldNum" sz="quarter" idx="7"/>
          </p:nvPr>
        </p:nvSpPr>
        <p:spPr/>
        <p:txBody>
          <a:bodyPr/>
          <a:lstStyle/>
          <a:p>
            <a:pPr marL="38100">
              <a:lnSpc>
                <a:spcPts val="670"/>
              </a:lnSpc>
            </a:pPr>
            <a:fld id="{81D60167-4931-47E6-BA6A-407CBD079E47}" type="slidenum">
              <a:rPr lang="en-JO" smtClean="0"/>
              <a:t>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74761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pic>
        <p:nvPicPr>
          <p:cNvPr id="5" name="Picture 4">
            <a:extLst>
              <a:ext uri="{FF2B5EF4-FFF2-40B4-BE49-F238E27FC236}">
                <a16:creationId xmlns:a16="http://schemas.microsoft.com/office/drawing/2014/main" id="{AF349EE7-5EE4-61D4-401A-A24819E3CF19}"/>
              </a:ext>
            </a:extLst>
          </p:cNvPr>
          <p:cNvPicPr>
            <a:picLocks noChangeAspect="1"/>
          </p:cNvPicPr>
          <p:nvPr/>
        </p:nvPicPr>
        <p:blipFill>
          <a:blip r:embed="rId3"/>
          <a:stretch>
            <a:fillRect/>
          </a:stretch>
        </p:blipFill>
        <p:spPr>
          <a:xfrm>
            <a:off x="95250" y="448131"/>
            <a:ext cx="2314929" cy="2339975"/>
          </a:xfrm>
          <a:prstGeom prst="rect">
            <a:avLst/>
          </a:prstGeom>
        </p:spPr>
      </p:pic>
      <p:pic>
        <p:nvPicPr>
          <p:cNvPr id="6" name="Picture 5">
            <a:extLst>
              <a:ext uri="{FF2B5EF4-FFF2-40B4-BE49-F238E27FC236}">
                <a16:creationId xmlns:a16="http://schemas.microsoft.com/office/drawing/2014/main" id="{661A65C0-9A19-F562-ADD4-94B5CFED468F}"/>
              </a:ext>
            </a:extLst>
          </p:cNvPr>
          <p:cNvPicPr>
            <a:picLocks noChangeAspect="1"/>
          </p:cNvPicPr>
          <p:nvPr/>
        </p:nvPicPr>
        <p:blipFill>
          <a:blip r:embed="rId4"/>
          <a:stretch>
            <a:fillRect/>
          </a:stretch>
        </p:blipFill>
        <p:spPr>
          <a:xfrm>
            <a:off x="533398" y="2831558"/>
            <a:ext cx="2228851" cy="575333"/>
          </a:xfrm>
          <a:prstGeom prst="rect">
            <a:avLst/>
          </a:prstGeom>
        </p:spPr>
      </p:pic>
      <p:sp>
        <p:nvSpPr>
          <p:cNvPr id="3" name="Footer Placeholder 2">
            <a:extLst>
              <a:ext uri="{FF2B5EF4-FFF2-40B4-BE49-F238E27FC236}">
                <a16:creationId xmlns:a16="http://schemas.microsoft.com/office/drawing/2014/main" id="{17F1F95D-80EF-7EAC-BF7A-86C57FC721CA}"/>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8EAFBA5B-162D-4AEC-8F3D-A5C6556F3A3F}"/>
              </a:ext>
            </a:extLst>
          </p:cNvPr>
          <p:cNvSpPr>
            <a:spLocks noGrp="1"/>
          </p:cNvSpPr>
          <p:nvPr>
            <p:ph type="sldNum" sz="quarter" idx="7"/>
          </p:nvPr>
        </p:nvSpPr>
        <p:spPr/>
        <p:txBody>
          <a:bodyPr/>
          <a:lstStyle/>
          <a:p>
            <a:pPr marL="38100">
              <a:lnSpc>
                <a:spcPts val="670"/>
              </a:lnSpc>
            </a:pPr>
            <a:fld id="{81D60167-4931-47E6-BA6A-407CBD079E47}" type="slidenum">
              <a:rPr lang="en-JO" smtClean="0"/>
              <a:t>30</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26296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FB3283D-AF24-BB44-81B2-E8320CF7E779}"/>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4211" name="Rectangle 3">
            <a:extLst>
              <a:ext uri="{FF2B5EF4-FFF2-40B4-BE49-F238E27FC236}">
                <a16:creationId xmlns:a16="http://schemas.microsoft.com/office/drawing/2014/main" id="{5E4F01E2-3ABF-7F44-A190-D53737E51AFA}"/>
              </a:ext>
            </a:extLst>
          </p:cNvPr>
          <p:cNvSpPr>
            <a:spLocks noGrp="1" noChangeArrowheads="1"/>
          </p:cNvSpPr>
          <p:nvPr>
            <p:ph type="body" idx="1"/>
          </p:nvPr>
        </p:nvSpPr>
        <p:spPr>
          <a:xfrm>
            <a:off x="367931" y="856397"/>
            <a:ext cx="3874236" cy="1371145"/>
          </a:xfrm>
        </p:spPr>
        <p:txBody>
          <a:bodyPr/>
          <a:lstStyle/>
          <a:p>
            <a:pPr>
              <a:lnSpc>
                <a:spcPct val="90000"/>
              </a:lnSpc>
              <a:buFont typeface="Wingdings" pitchFamily="2" charset="2"/>
              <a:buNone/>
            </a:pPr>
            <a:r>
              <a:rPr lang="en-US" altLang="en-US" dirty="0"/>
              <a:t>Variance is a number that at first seems complex to calculate.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Calculating variance starts with a “deviation.”  </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A deviation is the distance away from the mean of a case’s score.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Y</a:t>
            </a:r>
            <a:r>
              <a:rPr lang="en-US" altLang="en-US" i="1" dirty="0"/>
              <a:t>i</a:t>
            </a:r>
            <a:r>
              <a:rPr lang="en-US" altLang="en-US" dirty="0"/>
              <a:t> – Y-bar</a:t>
            </a:r>
          </a:p>
          <a:p>
            <a:pPr>
              <a:lnSpc>
                <a:spcPct val="90000"/>
              </a:lnSpc>
              <a:buFont typeface="Wingdings" pitchFamily="2" charset="2"/>
              <a:buNone/>
            </a:pPr>
            <a:endParaRPr lang="en-US" altLang="en-US" dirty="0"/>
          </a:p>
          <a:p>
            <a:pPr>
              <a:lnSpc>
                <a:spcPct val="90000"/>
              </a:lnSpc>
              <a:buFont typeface="Wingdings" pitchFamily="2" charset="2"/>
              <a:buNone/>
            </a:pPr>
            <a:endParaRPr lang="en-US" altLang="en-US" dirty="0"/>
          </a:p>
        </p:txBody>
      </p:sp>
      <p:sp>
        <p:nvSpPr>
          <p:cNvPr id="94212" name="Text Box 4">
            <a:extLst>
              <a:ext uri="{FF2B5EF4-FFF2-40B4-BE49-F238E27FC236}">
                <a16:creationId xmlns:a16="http://schemas.microsoft.com/office/drawing/2014/main" id="{D648A570-468F-DB49-B5D6-839D5144FA06}"/>
              </a:ext>
            </a:extLst>
          </p:cNvPr>
          <p:cNvSpPr txBox="1">
            <a:spLocks noChangeArrowheads="1"/>
          </p:cNvSpPr>
          <p:nvPr/>
        </p:nvSpPr>
        <p:spPr bwMode="auto">
          <a:xfrm>
            <a:off x="1642348" y="2133759"/>
            <a:ext cx="2016919" cy="720518"/>
          </a:xfrm>
          <a:prstGeom prst="rect">
            <a:avLst/>
          </a:prstGeom>
          <a:solidFill>
            <a:schemeClr val="accent1">
              <a:alpha val="50000"/>
            </a:schemeClr>
          </a:solidFill>
          <a:ln w="9525">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dirty="0">
                <a:latin typeface="Times New Roman" panose="02020603050405020304" pitchFamily="18" charset="0"/>
              </a:rPr>
              <a:t>If the average person’s car costs $20,000, my deviation from the mean is - $14,000!</a:t>
            </a:r>
          </a:p>
          <a:p>
            <a:pPr>
              <a:spcBef>
                <a:spcPct val="50000"/>
              </a:spcBef>
            </a:pPr>
            <a:r>
              <a:rPr lang="en-US" altLang="en-US" sz="907" dirty="0">
                <a:latin typeface="Times New Roman" panose="02020603050405020304" pitchFamily="18" charset="0"/>
              </a:rPr>
              <a:t>6K - 20K = -14K</a:t>
            </a:r>
          </a:p>
        </p:txBody>
      </p:sp>
      <p:sp>
        <p:nvSpPr>
          <p:cNvPr id="3" name="Footer Placeholder 2">
            <a:extLst>
              <a:ext uri="{FF2B5EF4-FFF2-40B4-BE49-F238E27FC236}">
                <a16:creationId xmlns:a16="http://schemas.microsoft.com/office/drawing/2014/main" id="{77709844-D931-7466-1384-A14D2A2F3493}"/>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7CBDD83D-B9E7-894C-3A87-45BFCCDBDA14}"/>
              </a:ext>
            </a:extLst>
          </p:cNvPr>
          <p:cNvSpPr>
            <a:spLocks noGrp="1"/>
          </p:cNvSpPr>
          <p:nvPr>
            <p:ph type="sldNum" sz="quarter" idx="7"/>
          </p:nvPr>
        </p:nvSpPr>
        <p:spPr/>
        <p:txBody>
          <a:bodyPr/>
          <a:lstStyle/>
          <a:p>
            <a:pPr marL="38100">
              <a:lnSpc>
                <a:spcPts val="670"/>
              </a:lnSpc>
            </a:pPr>
            <a:fld id="{81D60167-4931-47E6-BA6A-407CBD079E47}" type="slidenum">
              <a:rPr lang="en-JO" smtClean="0"/>
              <a:t>31</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39653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00CF0DB-5851-4448-A2CC-CBDA3A169B0F}"/>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6259" name="Rectangle 3">
            <a:extLst>
              <a:ext uri="{FF2B5EF4-FFF2-40B4-BE49-F238E27FC236}">
                <a16:creationId xmlns:a16="http://schemas.microsoft.com/office/drawing/2014/main" id="{DBB1D83F-DAD1-D344-A532-36480AB6E778}"/>
              </a:ext>
            </a:extLst>
          </p:cNvPr>
          <p:cNvSpPr>
            <a:spLocks noGrp="1" noChangeArrowheads="1"/>
          </p:cNvSpPr>
          <p:nvPr>
            <p:ph type="body" idx="1"/>
          </p:nvPr>
        </p:nvSpPr>
        <p:spPr>
          <a:xfrm>
            <a:off x="628650" y="677058"/>
            <a:ext cx="3657600" cy="367517"/>
          </a:xfrm>
        </p:spPr>
        <p:txBody>
          <a:bodyPr>
            <a:normAutofit/>
          </a:bodyPr>
          <a:lstStyle/>
          <a:p>
            <a:pPr>
              <a:lnSpc>
                <a:spcPct val="80000"/>
              </a:lnSpc>
              <a:buFont typeface="Wingdings" pitchFamily="2" charset="2"/>
              <a:buNone/>
            </a:pPr>
            <a:r>
              <a:rPr lang="en-US" altLang="en-US" sz="907" dirty="0"/>
              <a:t>The deviation of 102 from 110.54 is?	Deviation of 115?</a:t>
            </a:r>
          </a:p>
          <a:p>
            <a:pPr>
              <a:lnSpc>
                <a:spcPct val="80000"/>
              </a:lnSpc>
              <a:buFont typeface="Wingdings" pitchFamily="2" charset="2"/>
              <a:buNone/>
            </a:pPr>
            <a:r>
              <a:rPr lang="en-US" altLang="en-US" sz="907" dirty="0"/>
              <a:t>			</a:t>
            </a:r>
          </a:p>
          <a:p>
            <a:pPr>
              <a:lnSpc>
                <a:spcPct val="80000"/>
              </a:lnSpc>
              <a:buFont typeface="Wingdings" pitchFamily="2" charset="2"/>
              <a:buNone/>
            </a:pPr>
            <a:r>
              <a:rPr lang="en-US" altLang="en-US" sz="907" dirty="0">
                <a:solidFill>
                  <a:schemeClr val="tx2"/>
                </a:solidFill>
              </a:rPr>
              <a:t>102 - 110.54 = -8.54</a:t>
            </a:r>
            <a:r>
              <a:rPr lang="en-US" altLang="en-US" sz="907" dirty="0"/>
              <a:t>                      </a:t>
            </a:r>
            <a:r>
              <a:rPr lang="en-US" altLang="en-US" sz="907" dirty="0">
                <a:solidFill>
                  <a:srgbClr val="993300"/>
                </a:solidFill>
              </a:rPr>
              <a:t>115 - 110.54 = 4.46</a:t>
            </a:r>
            <a:endParaRPr lang="en-US" altLang="en-US" sz="907" dirty="0">
              <a:solidFill>
                <a:srgbClr val="99FF33"/>
              </a:solidFill>
            </a:endParaRPr>
          </a:p>
        </p:txBody>
      </p:sp>
      <p:sp>
        <p:nvSpPr>
          <p:cNvPr id="96260" name="Rectangle 4">
            <a:extLst>
              <a:ext uri="{FF2B5EF4-FFF2-40B4-BE49-F238E27FC236}">
                <a16:creationId xmlns:a16="http://schemas.microsoft.com/office/drawing/2014/main" id="{9DB922CB-4C6B-AF4F-9083-5571ED22D979}"/>
              </a:ext>
            </a:extLst>
          </p:cNvPr>
          <p:cNvSpPr>
            <a:spLocks noChangeArrowheads="1"/>
          </p:cNvSpPr>
          <p:nvPr/>
        </p:nvSpPr>
        <p:spPr bwMode="auto">
          <a:xfrm>
            <a:off x="1085850" y="1089433"/>
            <a:ext cx="3276600" cy="277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832" dirty="0"/>
              <a:t>Class A--IQs of 13 Students	</a:t>
            </a:r>
          </a:p>
          <a:p>
            <a:pPr>
              <a:buFont typeface="Wingdings" pitchFamily="2" charset="2"/>
              <a:buNone/>
            </a:pPr>
            <a:r>
              <a:rPr lang="en-US" altLang="en-US" sz="832" dirty="0"/>
              <a:t>102		115		</a:t>
            </a:r>
          </a:p>
          <a:p>
            <a:pPr>
              <a:buFont typeface="Wingdings" pitchFamily="2" charset="2"/>
              <a:buNone/>
            </a:pPr>
            <a:r>
              <a:rPr lang="en-US" altLang="en-US" sz="832" dirty="0"/>
              <a:t>128		109	</a:t>
            </a:r>
          </a:p>
          <a:p>
            <a:pPr>
              <a:buFont typeface="Wingdings" pitchFamily="2" charset="2"/>
              <a:buNone/>
            </a:pPr>
            <a:r>
              <a:rPr lang="en-US" altLang="en-US" sz="832" dirty="0"/>
              <a:t>131		89	</a:t>
            </a:r>
          </a:p>
          <a:p>
            <a:pPr>
              <a:buFont typeface="Wingdings" pitchFamily="2" charset="2"/>
              <a:buNone/>
            </a:pPr>
            <a:r>
              <a:rPr lang="en-US" altLang="en-US" sz="832" dirty="0"/>
              <a:t>98		106		</a:t>
            </a:r>
          </a:p>
          <a:p>
            <a:pPr>
              <a:buFont typeface="Wingdings" pitchFamily="2" charset="2"/>
              <a:buNone/>
            </a:pPr>
            <a:r>
              <a:rPr lang="en-US" altLang="en-US" sz="832" dirty="0"/>
              <a:t>140		119		</a:t>
            </a:r>
          </a:p>
          <a:p>
            <a:pPr>
              <a:buFont typeface="Wingdings" pitchFamily="2" charset="2"/>
              <a:buNone/>
            </a:pPr>
            <a:r>
              <a:rPr lang="en-US" altLang="en-US" sz="832" dirty="0"/>
              <a:t>93		97</a:t>
            </a:r>
          </a:p>
          <a:p>
            <a:pPr>
              <a:buFont typeface="Wingdings" pitchFamily="2" charset="2"/>
              <a:buNone/>
            </a:pPr>
            <a:r>
              <a:rPr lang="en-US" altLang="en-US" sz="832" dirty="0"/>
              <a:t>110 </a:t>
            </a:r>
          </a:p>
          <a:p>
            <a:pPr>
              <a:buFont typeface="Wingdings" pitchFamily="2" charset="2"/>
              <a:buNone/>
            </a:pPr>
            <a:r>
              <a:rPr lang="en-US" altLang="en-US" sz="907" b="1" dirty="0">
                <a:latin typeface="Arial Unicode MS" panose="020B0604020202020204" pitchFamily="34" charset="-128"/>
              </a:rPr>
              <a:t>Y-</a:t>
            </a:r>
            <a:r>
              <a:rPr lang="en-US" altLang="en-US" sz="907" b="1" dirty="0" err="1">
                <a:latin typeface="Arial Unicode MS" panose="020B0604020202020204" pitchFamily="34" charset="-128"/>
              </a:rPr>
              <a:t>bar</a:t>
            </a:r>
            <a:r>
              <a:rPr lang="en-US" altLang="en-US" sz="907" b="1" baseline="-25000" dirty="0" err="1">
                <a:latin typeface="Arial Unicode MS" panose="020B0604020202020204" pitchFamily="34" charset="-128"/>
              </a:rPr>
              <a:t>A</a:t>
            </a:r>
            <a:r>
              <a:rPr lang="en-US" altLang="en-US" sz="907" b="1" dirty="0">
                <a:latin typeface="Arial Unicode MS" panose="020B0604020202020204" pitchFamily="34" charset="-128"/>
              </a:rPr>
              <a:t>  </a:t>
            </a:r>
            <a:r>
              <a:rPr lang="en-US" altLang="en-US" sz="907" b="1" i="1" dirty="0">
                <a:latin typeface="Arial Unicode MS" panose="020B0604020202020204" pitchFamily="34" charset="-128"/>
                <a:cs typeface="Times New Roman" panose="02020603050405020304" pitchFamily="18" charset="0"/>
              </a:rPr>
              <a:t>= 110.54</a:t>
            </a:r>
            <a:r>
              <a:rPr lang="en-US" altLang="en-US" sz="1134" i="1" dirty="0">
                <a:latin typeface="Arial Unicode MS" panose="020B0604020202020204" pitchFamily="34" charset="-128"/>
                <a:cs typeface="Times New Roman" panose="02020603050405020304" pitchFamily="18" charset="0"/>
              </a:rPr>
              <a:t> </a:t>
            </a:r>
          </a:p>
        </p:txBody>
      </p:sp>
      <p:sp>
        <p:nvSpPr>
          <p:cNvPr id="3" name="Footer Placeholder 2">
            <a:extLst>
              <a:ext uri="{FF2B5EF4-FFF2-40B4-BE49-F238E27FC236}">
                <a16:creationId xmlns:a16="http://schemas.microsoft.com/office/drawing/2014/main" id="{47FE4269-2669-28BF-EBA5-905A388159E2}"/>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E75FB974-1E38-F29E-4183-C9E7FCC17C72}"/>
              </a:ext>
            </a:extLst>
          </p:cNvPr>
          <p:cNvSpPr>
            <a:spLocks noGrp="1"/>
          </p:cNvSpPr>
          <p:nvPr>
            <p:ph type="sldNum" sz="quarter" idx="7"/>
          </p:nvPr>
        </p:nvSpPr>
        <p:spPr/>
        <p:txBody>
          <a:bodyPr/>
          <a:lstStyle/>
          <a:p>
            <a:pPr marL="38100">
              <a:lnSpc>
                <a:spcPts val="670"/>
              </a:lnSpc>
            </a:pPr>
            <a:fld id="{81D60167-4931-47E6-BA6A-407CBD079E47}" type="slidenum">
              <a:rPr lang="en-JO" smtClean="0"/>
              <a:t>32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845243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ED2CFC3-191F-AF41-A5E6-9D21B94F9622}"/>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7283" name="Rectangle 3">
            <a:extLst>
              <a:ext uri="{FF2B5EF4-FFF2-40B4-BE49-F238E27FC236}">
                <a16:creationId xmlns:a16="http://schemas.microsoft.com/office/drawing/2014/main" id="{8679AEC5-C766-F243-AC16-9567FC31C593}"/>
              </a:ext>
            </a:extLst>
          </p:cNvPr>
          <p:cNvSpPr>
            <a:spLocks noGrp="1" noChangeArrowheads="1"/>
          </p:cNvSpPr>
          <p:nvPr>
            <p:ph type="body" idx="1"/>
          </p:nvPr>
        </p:nvSpPr>
        <p:spPr>
          <a:xfrm>
            <a:off x="139124" y="757610"/>
            <a:ext cx="4299526" cy="1675074"/>
          </a:xfrm>
        </p:spPr>
        <p:txBody>
          <a:bodyPr/>
          <a:lstStyle/>
          <a:p>
            <a:r>
              <a:rPr lang="en-US" altLang="en-US" sz="907" dirty="0"/>
              <a:t>We want to add these to get total deviations, but if we were to do that, we would get zero every time.  Why?</a:t>
            </a:r>
          </a:p>
          <a:p>
            <a:r>
              <a:rPr lang="en-US" altLang="en-US" sz="907" dirty="0"/>
              <a:t>We need a way to eliminate negative signs.</a:t>
            </a:r>
          </a:p>
          <a:p>
            <a:pPr>
              <a:buFont typeface="Wingdings" pitchFamily="2" charset="2"/>
              <a:buNone/>
            </a:pPr>
            <a:endParaRPr lang="en-US" altLang="en-US" sz="907" dirty="0"/>
          </a:p>
          <a:p>
            <a:pPr>
              <a:buFont typeface="Wingdings" pitchFamily="2" charset="2"/>
              <a:buNone/>
            </a:pPr>
            <a:r>
              <a:rPr lang="en-US" altLang="en-US" sz="907" dirty="0"/>
              <a:t>Squaring the deviations will eliminate negative signs...</a:t>
            </a:r>
          </a:p>
          <a:p>
            <a:pPr>
              <a:buFont typeface="Wingdings" pitchFamily="2" charset="2"/>
              <a:buNone/>
            </a:pPr>
            <a:r>
              <a:rPr lang="en-US" altLang="en-US" sz="907" dirty="0"/>
              <a:t>A Deviation Squared:  (Y</a:t>
            </a:r>
            <a:r>
              <a:rPr lang="en-US" altLang="en-US" sz="907" i="1" dirty="0"/>
              <a:t>i</a:t>
            </a:r>
            <a:r>
              <a:rPr lang="en-US" altLang="en-US" sz="907" dirty="0"/>
              <a:t> – Y-bar)</a:t>
            </a:r>
            <a:r>
              <a:rPr lang="en-US" altLang="en-US" sz="907" baseline="30000" dirty="0"/>
              <a:t>2</a:t>
            </a:r>
            <a:endParaRPr lang="en-US" altLang="en-US" sz="907" dirty="0"/>
          </a:p>
          <a:p>
            <a:pPr>
              <a:buFont typeface="Wingdings" pitchFamily="2" charset="2"/>
              <a:buNone/>
            </a:pPr>
            <a:endParaRPr lang="en-US" altLang="en-US" sz="907" dirty="0"/>
          </a:p>
        </p:txBody>
      </p:sp>
      <p:sp>
        <p:nvSpPr>
          <p:cNvPr id="97284" name="Rectangle 4">
            <a:extLst>
              <a:ext uri="{FF2B5EF4-FFF2-40B4-BE49-F238E27FC236}">
                <a16:creationId xmlns:a16="http://schemas.microsoft.com/office/drawing/2014/main" id="{32043BC3-7D64-B04B-AD1D-194DF037BFDA}"/>
              </a:ext>
            </a:extLst>
          </p:cNvPr>
          <p:cNvSpPr>
            <a:spLocks noChangeArrowheads="1"/>
          </p:cNvSpPr>
          <p:nvPr/>
        </p:nvSpPr>
        <p:spPr bwMode="auto">
          <a:xfrm>
            <a:off x="628650" y="1882775"/>
            <a:ext cx="3537110" cy="96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sz="2000">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sz="2000">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9pPr>
          </a:lstStyle>
          <a:p>
            <a:pPr>
              <a:lnSpc>
                <a:spcPct val="80000"/>
              </a:lnSpc>
              <a:buFont typeface="Wingdings" pitchFamily="2" charset="2"/>
              <a:buNone/>
            </a:pPr>
            <a:r>
              <a:rPr lang="en-US" altLang="en-US" sz="907" dirty="0"/>
              <a:t>Back to the IQ example, </a:t>
            </a:r>
          </a:p>
          <a:p>
            <a:pPr>
              <a:lnSpc>
                <a:spcPct val="80000"/>
              </a:lnSpc>
              <a:buFont typeface="Wingdings" pitchFamily="2" charset="2"/>
              <a:buNone/>
            </a:pPr>
            <a:r>
              <a:rPr lang="en-US" altLang="en-US" sz="907" dirty="0"/>
              <a:t>A deviation squared for 102 is:   of 115:</a:t>
            </a:r>
          </a:p>
          <a:p>
            <a:pPr>
              <a:lnSpc>
                <a:spcPct val="80000"/>
              </a:lnSpc>
              <a:buFont typeface="Wingdings" pitchFamily="2" charset="2"/>
              <a:buNone/>
            </a:pPr>
            <a:r>
              <a:rPr lang="en-US" altLang="en-US" sz="756" dirty="0">
                <a:solidFill>
                  <a:schemeClr val="tx2"/>
                </a:solidFill>
              </a:rPr>
              <a:t>(102 - 110.54)</a:t>
            </a:r>
            <a:r>
              <a:rPr lang="en-US" altLang="en-US" sz="756" baseline="30000" dirty="0">
                <a:solidFill>
                  <a:schemeClr val="tx2"/>
                </a:solidFill>
              </a:rPr>
              <a:t>2</a:t>
            </a:r>
            <a:r>
              <a:rPr lang="en-US" altLang="en-US" sz="756" dirty="0">
                <a:solidFill>
                  <a:schemeClr val="tx2"/>
                </a:solidFill>
              </a:rPr>
              <a:t> = (-8.54)</a:t>
            </a:r>
            <a:r>
              <a:rPr lang="en-US" altLang="en-US" sz="756" baseline="30000" dirty="0">
                <a:solidFill>
                  <a:schemeClr val="tx2"/>
                </a:solidFill>
              </a:rPr>
              <a:t>2 =</a:t>
            </a:r>
            <a:r>
              <a:rPr lang="en-US" altLang="en-US" sz="756" dirty="0">
                <a:solidFill>
                  <a:schemeClr val="tx2"/>
                </a:solidFill>
              </a:rPr>
              <a:t> 72.93</a:t>
            </a:r>
            <a:r>
              <a:rPr lang="en-US" altLang="en-US" sz="756" dirty="0"/>
              <a:t>          </a:t>
            </a:r>
            <a:r>
              <a:rPr lang="en-US" altLang="en-US" sz="756" dirty="0">
                <a:solidFill>
                  <a:srgbClr val="993300"/>
                </a:solidFill>
              </a:rPr>
              <a:t>(115 - 110.54)</a:t>
            </a:r>
            <a:r>
              <a:rPr lang="en-US" altLang="en-US" sz="756" baseline="30000" dirty="0">
                <a:solidFill>
                  <a:srgbClr val="993300"/>
                </a:solidFill>
              </a:rPr>
              <a:t>2</a:t>
            </a:r>
            <a:r>
              <a:rPr lang="en-US" altLang="en-US" sz="756" dirty="0">
                <a:solidFill>
                  <a:srgbClr val="993300"/>
                </a:solidFill>
              </a:rPr>
              <a:t> = (4.46)</a:t>
            </a:r>
            <a:r>
              <a:rPr lang="en-US" altLang="en-US" sz="756" baseline="30000" dirty="0">
                <a:solidFill>
                  <a:srgbClr val="993300"/>
                </a:solidFill>
              </a:rPr>
              <a:t>2</a:t>
            </a:r>
            <a:r>
              <a:rPr lang="en-US" altLang="en-US" sz="756" dirty="0">
                <a:solidFill>
                  <a:srgbClr val="993300"/>
                </a:solidFill>
              </a:rPr>
              <a:t> = 19.89</a:t>
            </a:r>
            <a:endParaRPr lang="en-US" altLang="en-US" sz="907" dirty="0">
              <a:solidFill>
                <a:srgbClr val="99FF33"/>
              </a:solidFill>
            </a:endParaRPr>
          </a:p>
        </p:txBody>
      </p:sp>
      <p:sp>
        <p:nvSpPr>
          <p:cNvPr id="3" name="Footer Placeholder 2">
            <a:extLst>
              <a:ext uri="{FF2B5EF4-FFF2-40B4-BE49-F238E27FC236}">
                <a16:creationId xmlns:a16="http://schemas.microsoft.com/office/drawing/2014/main" id="{7CF4644A-0C34-1CD0-FADA-3BB9E74AAD2C}"/>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81EA1D6C-35C1-4483-EA49-2734A243A596}"/>
              </a:ext>
            </a:extLst>
          </p:cNvPr>
          <p:cNvSpPr>
            <a:spLocks noGrp="1"/>
          </p:cNvSpPr>
          <p:nvPr>
            <p:ph type="sldNum" sz="quarter" idx="7"/>
          </p:nvPr>
        </p:nvSpPr>
        <p:spPr/>
        <p:txBody>
          <a:bodyPr/>
          <a:lstStyle/>
          <a:p>
            <a:pPr marL="38100">
              <a:lnSpc>
                <a:spcPts val="670"/>
              </a:lnSpc>
            </a:pPr>
            <a:fld id="{81D60167-4931-47E6-BA6A-407CBD079E47}" type="slidenum">
              <a:rPr lang="en-JO" smtClean="0"/>
              <a:t>33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699043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CF209A-38FD-5E42-82AC-02AB751E534D}"/>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8307" name="Rectangle 3">
            <a:extLst>
              <a:ext uri="{FF2B5EF4-FFF2-40B4-BE49-F238E27FC236}">
                <a16:creationId xmlns:a16="http://schemas.microsoft.com/office/drawing/2014/main" id="{88B6F87B-AF52-6C48-B1EB-56F1FB344B04}"/>
              </a:ext>
            </a:extLst>
          </p:cNvPr>
          <p:cNvSpPr>
            <a:spLocks noGrp="1" noChangeArrowheads="1"/>
          </p:cNvSpPr>
          <p:nvPr>
            <p:ph type="body" idx="1"/>
          </p:nvPr>
        </p:nvSpPr>
        <p:spPr>
          <a:xfrm>
            <a:off x="367930" y="856397"/>
            <a:ext cx="4146919" cy="1788378"/>
          </a:xfrm>
        </p:spPr>
        <p:txBody>
          <a:bodyPr/>
          <a:lstStyle/>
          <a:p>
            <a:pPr>
              <a:buFont typeface="Wingdings" pitchFamily="2" charset="2"/>
              <a:buNone/>
            </a:pPr>
            <a:r>
              <a:rPr lang="en-US" altLang="en-US" dirty="0"/>
              <a:t>If you were to add all the squared deviations together, you’d get what we call the </a:t>
            </a:r>
          </a:p>
          <a:p>
            <a:pPr>
              <a:buFont typeface="Wingdings" pitchFamily="2" charset="2"/>
              <a:buNone/>
            </a:pPr>
            <a:r>
              <a:rPr lang="en-US" altLang="en-US" dirty="0"/>
              <a:t>	“Sum of Squares.”</a:t>
            </a:r>
          </a:p>
          <a:p>
            <a:pPr>
              <a:buFont typeface="Wingdings" pitchFamily="2" charset="2"/>
              <a:buNone/>
            </a:pPr>
            <a:endParaRPr lang="en-US" altLang="en-US" dirty="0"/>
          </a:p>
          <a:p>
            <a:pPr>
              <a:buFont typeface="Wingdings" pitchFamily="2" charset="2"/>
              <a:buNone/>
            </a:pPr>
            <a:r>
              <a:rPr lang="en-US" altLang="en-US" dirty="0"/>
              <a:t>Sum of Squares (SS) = </a:t>
            </a:r>
            <a:r>
              <a:rPr lang="el-GR" altLang="en-US" dirty="0">
                <a:latin typeface="Times New Roman" panose="02020603050405020304" pitchFamily="18" charset="0"/>
                <a:cs typeface="Times New Roman" panose="02020603050405020304" pitchFamily="18" charset="0"/>
              </a:rPr>
              <a:t>Σ</a:t>
            </a:r>
            <a:r>
              <a:rPr lang="en-US" altLang="en-US" dirty="0">
                <a:latin typeface="Times New Roman" panose="02020603050405020304" pitchFamily="18" charset="0"/>
                <a:cs typeface="Times New Roman" panose="02020603050405020304" pitchFamily="18" charset="0"/>
              </a:rPr>
              <a:t> (Y</a:t>
            </a:r>
            <a:r>
              <a:rPr lang="en-US" altLang="en-US" i="1"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p>
          <a:p>
            <a:pPr>
              <a:buFont typeface="Wingdings" pitchFamily="2" charset="2"/>
              <a:buNone/>
            </a:pPr>
            <a:endParaRPr lang="en-US" altLang="en-US" baseline="30000" dirty="0">
              <a:latin typeface="Times New Roman" panose="02020603050405020304" pitchFamily="18" charset="0"/>
              <a:cs typeface="Times New Roman" panose="02020603050405020304" pitchFamily="18" charset="0"/>
            </a:endParaRPr>
          </a:p>
          <a:p>
            <a:pPr>
              <a:buFont typeface="Wingdings" pitchFamily="2" charset="2"/>
              <a:buNone/>
            </a:pPr>
            <a:r>
              <a:rPr lang="en-US" altLang="en-US" dirty="0">
                <a:latin typeface="Times New Roman" panose="02020603050405020304" pitchFamily="18" charset="0"/>
                <a:cs typeface="Times New Roman" panose="02020603050405020304" pitchFamily="18" charset="0"/>
              </a:rPr>
              <a:t>SS = (Y1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(Y2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 . . + (</a:t>
            </a:r>
            <a:r>
              <a:rPr lang="en-US" altLang="en-US" dirty="0" err="1">
                <a:latin typeface="Times New Roman" panose="02020603050405020304" pitchFamily="18" charset="0"/>
                <a:cs typeface="Times New Roman" panose="02020603050405020304" pitchFamily="18" charset="0"/>
              </a:rPr>
              <a:t>Yn</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endParaRPr lang="el-GR" altLang="en-US" dirty="0">
              <a:latin typeface="Times New Roman" panose="02020603050405020304" pitchFamily="18" charset="0"/>
              <a:cs typeface="Times New Roman" panose="02020603050405020304" pitchFamily="18" charset="0"/>
            </a:endParaRPr>
          </a:p>
          <a:p>
            <a:pPr>
              <a:buFont typeface="Wingdings" pitchFamily="2" charset="2"/>
              <a:buNone/>
            </a:pPr>
            <a:endParaRPr lang="en-US" altLang="en-US" dirty="0"/>
          </a:p>
        </p:txBody>
      </p:sp>
      <p:sp>
        <p:nvSpPr>
          <p:cNvPr id="3" name="Footer Placeholder 2">
            <a:extLst>
              <a:ext uri="{FF2B5EF4-FFF2-40B4-BE49-F238E27FC236}">
                <a16:creationId xmlns:a16="http://schemas.microsoft.com/office/drawing/2014/main" id="{E77C0A08-C336-109F-5020-2031B03804B6}"/>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E0657F6D-6EB6-7555-2E5F-241B1A9CAD65}"/>
              </a:ext>
            </a:extLst>
          </p:cNvPr>
          <p:cNvSpPr>
            <a:spLocks noGrp="1"/>
          </p:cNvSpPr>
          <p:nvPr>
            <p:ph type="sldNum" sz="quarter" idx="7"/>
          </p:nvPr>
        </p:nvSpPr>
        <p:spPr/>
        <p:txBody>
          <a:bodyPr/>
          <a:lstStyle/>
          <a:p>
            <a:pPr marL="38100">
              <a:lnSpc>
                <a:spcPts val="670"/>
              </a:lnSpc>
            </a:pPr>
            <a:fld id="{81D60167-4931-47E6-BA6A-407CBD079E47}" type="slidenum">
              <a:rPr lang="en-JO" smtClean="0"/>
              <a:t>34</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41062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06D70EF9-2263-BD4F-B717-9DAA48E6091E}"/>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9331" name="Rectangle 3">
            <a:extLst>
              <a:ext uri="{FF2B5EF4-FFF2-40B4-BE49-F238E27FC236}">
                <a16:creationId xmlns:a16="http://schemas.microsoft.com/office/drawing/2014/main" id="{907415C9-05EC-C846-BF61-C81AFE11331F}"/>
              </a:ext>
            </a:extLst>
          </p:cNvPr>
          <p:cNvSpPr>
            <a:spLocks noGrp="1" noChangeArrowheads="1"/>
          </p:cNvSpPr>
          <p:nvPr>
            <p:ph type="body" idx="1"/>
          </p:nvPr>
        </p:nvSpPr>
        <p:spPr>
          <a:xfrm>
            <a:off x="662703" y="1067673"/>
            <a:ext cx="1794748" cy="1577102"/>
          </a:xfrm>
        </p:spPr>
        <p:txBody>
          <a:bodyPr>
            <a:normAutofit/>
          </a:bodyPr>
          <a:lstStyle/>
          <a:p>
            <a:pPr>
              <a:lnSpc>
                <a:spcPct val="80000"/>
              </a:lnSpc>
              <a:buFont typeface="Wingdings" pitchFamily="2" charset="2"/>
              <a:buNone/>
            </a:pPr>
            <a:r>
              <a:rPr lang="en-US" altLang="en-US" sz="907" dirty="0"/>
              <a:t>Class A, sum of squares:</a:t>
            </a:r>
          </a:p>
          <a:p>
            <a:pPr>
              <a:lnSpc>
                <a:spcPct val="80000"/>
              </a:lnSpc>
              <a:buFont typeface="Wingdings" pitchFamily="2" charset="2"/>
              <a:buNone/>
            </a:pPr>
            <a:endParaRPr lang="en-US" altLang="en-US" sz="378" dirty="0"/>
          </a:p>
          <a:p>
            <a:pPr>
              <a:buFont typeface="Wingdings" pitchFamily="2" charset="2"/>
              <a:buNone/>
            </a:pPr>
            <a:r>
              <a:rPr lang="en-US" altLang="en-US" sz="832" dirty="0"/>
              <a:t>(102 – 110.54)</a:t>
            </a:r>
            <a:r>
              <a:rPr lang="en-US" altLang="en-US" sz="832" baseline="30000" dirty="0"/>
              <a:t>2</a:t>
            </a:r>
            <a:r>
              <a:rPr lang="en-US" altLang="en-US" sz="832" dirty="0"/>
              <a:t> + (115 – 110.54)</a:t>
            </a:r>
            <a:r>
              <a:rPr lang="en-US" altLang="en-US" sz="832" baseline="30000" dirty="0"/>
              <a:t>2</a:t>
            </a:r>
            <a:r>
              <a:rPr lang="en-US" altLang="en-US" sz="832" dirty="0"/>
              <a:t> +</a:t>
            </a:r>
          </a:p>
          <a:p>
            <a:pPr>
              <a:buFont typeface="Wingdings" pitchFamily="2" charset="2"/>
              <a:buNone/>
            </a:pPr>
            <a:r>
              <a:rPr lang="en-US" altLang="en-US" sz="832" dirty="0"/>
              <a:t>(126 – 110.54)</a:t>
            </a:r>
            <a:r>
              <a:rPr lang="en-US" altLang="en-US" sz="832" baseline="30000" dirty="0"/>
              <a:t>2</a:t>
            </a:r>
            <a:r>
              <a:rPr lang="en-US" altLang="en-US" sz="832" dirty="0"/>
              <a:t> + (109 – 110.54)</a:t>
            </a:r>
            <a:r>
              <a:rPr lang="en-US" altLang="en-US" sz="832" baseline="30000" dirty="0"/>
              <a:t>2</a:t>
            </a:r>
            <a:r>
              <a:rPr lang="en-US" altLang="en-US" sz="832" dirty="0"/>
              <a:t> +</a:t>
            </a:r>
          </a:p>
          <a:p>
            <a:pPr>
              <a:buFont typeface="Wingdings" pitchFamily="2" charset="2"/>
              <a:buNone/>
            </a:pPr>
            <a:r>
              <a:rPr lang="en-US" altLang="en-US" sz="832" dirty="0"/>
              <a:t>(131 – 110.54)</a:t>
            </a:r>
            <a:r>
              <a:rPr lang="en-US" altLang="en-US" sz="832" baseline="30000" dirty="0"/>
              <a:t>2</a:t>
            </a:r>
            <a:r>
              <a:rPr lang="en-US" altLang="en-US" sz="832" dirty="0"/>
              <a:t> + (89 – 110.54)</a:t>
            </a:r>
            <a:r>
              <a:rPr lang="en-US" altLang="en-US" sz="832" baseline="30000" dirty="0"/>
              <a:t>2</a:t>
            </a:r>
            <a:r>
              <a:rPr lang="en-US" altLang="en-US" sz="832" dirty="0"/>
              <a:t> +</a:t>
            </a:r>
          </a:p>
          <a:p>
            <a:pPr>
              <a:buFont typeface="Wingdings" pitchFamily="2" charset="2"/>
              <a:buNone/>
            </a:pPr>
            <a:r>
              <a:rPr lang="en-US" altLang="en-US" sz="832" dirty="0"/>
              <a:t>(98 – 110.54)</a:t>
            </a:r>
            <a:r>
              <a:rPr lang="en-US" altLang="en-US" sz="832" baseline="30000" dirty="0"/>
              <a:t>2</a:t>
            </a:r>
            <a:r>
              <a:rPr lang="en-US" altLang="en-US" sz="832" dirty="0"/>
              <a:t> + (106 – 110.54)</a:t>
            </a:r>
            <a:r>
              <a:rPr lang="en-US" altLang="en-US" sz="832" baseline="30000" dirty="0"/>
              <a:t>2</a:t>
            </a:r>
            <a:r>
              <a:rPr lang="en-US" altLang="en-US" sz="832" dirty="0"/>
              <a:t> +</a:t>
            </a:r>
          </a:p>
          <a:p>
            <a:pPr>
              <a:buFont typeface="Wingdings" pitchFamily="2" charset="2"/>
              <a:buNone/>
            </a:pPr>
            <a:r>
              <a:rPr lang="en-US" altLang="en-US" sz="832" dirty="0"/>
              <a:t>(140 – 110.54)</a:t>
            </a:r>
            <a:r>
              <a:rPr lang="en-US" altLang="en-US" sz="832" baseline="30000" dirty="0"/>
              <a:t>2</a:t>
            </a:r>
            <a:r>
              <a:rPr lang="en-US" altLang="en-US" sz="832" dirty="0"/>
              <a:t> + (119 – 110.54)</a:t>
            </a:r>
            <a:r>
              <a:rPr lang="en-US" altLang="en-US" sz="832" baseline="30000" dirty="0"/>
              <a:t>2</a:t>
            </a:r>
            <a:r>
              <a:rPr lang="en-US" altLang="en-US" sz="832" dirty="0"/>
              <a:t> +</a:t>
            </a:r>
          </a:p>
          <a:p>
            <a:pPr>
              <a:buFont typeface="Wingdings" pitchFamily="2" charset="2"/>
              <a:buNone/>
            </a:pPr>
            <a:r>
              <a:rPr lang="en-US" altLang="en-US" sz="832" dirty="0"/>
              <a:t>(93 – 110.54)</a:t>
            </a:r>
            <a:r>
              <a:rPr lang="en-US" altLang="en-US" sz="832" baseline="30000" dirty="0"/>
              <a:t>2</a:t>
            </a:r>
            <a:r>
              <a:rPr lang="en-US" altLang="en-US" sz="832" dirty="0"/>
              <a:t> + (97 – 110.54)</a:t>
            </a:r>
            <a:r>
              <a:rPr lang="en-US" altLang="en-US" sz="832" baseline="30000" dirty="0"/>
              <a:t>2 </a:t>
            </a:r>
            <a:r>
              <a:rPr lang="en-US" altLang="en-US" sz="832" dirty="0"/>
              <a:t> +</a:t>
            </a:r>
          </a:p>
          <a:p>
            <a:pPr>
              <a:buFont typeface="Wingdings" pitchFamily="2" charset="2"/>
              <a:buNone/>
            </a:pPr>
            <a:r>
              <a:rPr lang="en-US" altLang="en-US" sz="832" dirty="0"/>
              <a:t>(110 – 110.54)</a:t>
            </a:r>
            <a:r>
              <a:rPr lang="en-US" altLang="en-US" sz="907" baseline="30000" dirty="0"/>
              <a:t> </a:t>
            </a:r>
            <a:r>
              <a:rPr lang="en-US" altLang="en-US" sz="907" dirty="0"/>
              <a:t>= SS = </a:t>
            </a:r>
            <a:r>
              <a:rPr lang="en-US" altLang="en-US" sz="907" dirty="0">
                <a:solidFill>
                  <a:srgbClr val="FF0000"/>
                </a:solidFill>
              </a:rPr>
              <a:t>2825.39</a:t>
            </a:r>
          </a:p>
          <a:p>
            <a:pPr>
              <a:lnSpc>
                <a:spcPct val="80000"/>
              </a:lnSpc>
              <a:buFont typeface="Wingdings" pitchFamily="2" charset="2"/>
              <a:buNone/>
            </a:pPr>
            <a:endParaRPr lang="en-US" altLang="en-US" sz="643" dirty="0"/>
          </a:p>
          <a:p>
            <a:pPr>
              <a:lnSpc>
                <a:spcPct val="80000"/>
              </a:lnSpc>
              <a:buFont typeface="Wingdings" pitchFamily="2" charset="2"/>
              <a:buNone/>
            </a:pPr>
            <a:endParaRPr lang="en-US" altLang="en-US" sz="643" dirty="0"/>
          </a:p>
          <a:p>
            <a:pPr>
              <a:lnSpc>
                <a:spcPct val="80000"/>
              </a:lnSpc>
              <a:buFont typeface="Wingdings" pitchFamily="2" charset="2"/>
              <a:buNone/>
            </a:pPr>
            <a:endParaRPr lang="en-US" altLang="en-US" sz="643" dirty="0"/>
          </a:p>
        </p:txBody>
      </p:sp>
      <p:sp>
        <p:nvSpPr>
          <p:cNvPr id="99332" name="Rectangle 4">
            <a:extLst>
              <a:ext uri="{FF2B5EF4-FFF2-40B4-BE49-F238E27FC236}">
                <a16:creationId xmlns:a16="http://schemas.microsoft.com/office/drawing/2014/main" id="{9E3CEAED-F4CB-D140-9258-27E4716AFA14}"/>
              </a:ext>
            </a:extLst>
          </p:cNvPr>
          <p:cNvSpPr>
            <a:spLocks noChangeArrowheads="1"/>
          </p:cNvSpPr>
          <p:nvPr/>
        </p:nvSpPr>
        <p:spPr bwMode="auto">
          <a:xfrm>
            <a:off x="2506742" y="1125299"/>
            <a:ext cx="3074908" cy="138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832" dirty="0"/>
              <a:t>Class A--IQs of 13 Students	</a:t>
            </a:r>
          </a:p>
          <a:p>
            <a:pPr>
              <a:buFont typeface="Wingdings" pitchFamily="2" charset="2"/>
              <a:buNone/>
            </a:pPr>
            <a:r>
              <a:rPr lang="en-US" altLang="en-US" sz="832" dirty="0"/>
              <a:t>102		115		</a:t>
            </a:r>
          </a:p>
          <a:p>
            <a:pPr>
              <a:buFont typeface="Wingdings" pitchFamily="2" charset="2"/>
              <a:buNone/>
            </a:pPr>
            <a:r>
              <a:rPr lang="en-US" altLang="en-US" sz="832" dirty="0"/>
              <a:t>128		109	</a:t>
            </a:r>
          </a:p>
          <a:p>
            <a:pPr>
              <a:buFont typeface="Wingdings" pitchFamily="2" charset="2"/>
              <a:buNone/>
            </a:pPr>
            <a:r>
              <a:rPr lang="en-US" altLang="en-US" sz="832" dirty="0"/>
              <a:t>131		89	</a:t>
            </a:r>
          </a:p>
          <a:p>
            <a:pPr>
              <a:buFont typeface="Wingdings" pitchFamily="2" charset="2"/>
              <a:buNone/>
            </a:pPr>
            <a:r>
              <a:rPr lang="en-US" altLang="en-US" sz="832" dirty="0"/>
              <a:t>98		106		</a:t>
            </a:r>
          </a:p>
          <a:p>
            <a:pPr>
              <a:buFont typeface="Wingdings" pitchFamily="2" charset="2"/>
              <a:buNone/>
            </a:pPr>
            <a:r>
              <a:rPr lang="en-US" altLang="en-US" sz="832" dirty="0"/>
              <a:t>140		119		</a:t>
            </a:r>
          </a:p>
          <a:p>
            <a:pPr>
              <a:buFont typeface="Wingdings" pitchFamily="2" charset="2"/>
              <a:buNone/>
            </a:pPr>
            <a:r>
              <a:rPr lang="en-US" altLang="en-US" sz="832" dirty="0"/>
              <a:t>93		97</a:t>
            </a:r>
          </a:p>
          <a:p>
            <a:pPr>
              <a:buFont typeface="Wingdings" pitchFamily="2" charset="2"/>
              <a:buNone/>
            </a:pPr>
            <a:r>
              <a:rPr lang="en-US" altLang="en-US" sz="832" dirty="0"/>
              <a:t>110</a:t>
            </a:r>
          </a:p>
          <a:p>
            <a:pPr>
              <a:buFont typeface="Wingdings" pitchFamily="2" charset="2"/>
              <a:buNone/>
            </a:pPr>
            <a:r>
              <a:rPr lang="en-US" altLang="en-US" sz="832" dirty="0"/>
              <a:t>Y-bar = 110.54</a:t>
            </a:r>
          </a:p>
        </p:txBody>
      </p:sp>
      <p:sp>
        <p:nvSpPr>
          <p:cNvPr id="3" name="Footer Placeholder 2">
            <a:extLst>
              <a:ext uri="{FF2B5EF4-FFF2-40B4-BE49-F238E27FC236}">
                <a16:creationId xmlns:a16="http://schemas.microsoft.com/office/drawing/2014/main" id="{B6374AE5-E355-933F-DB22-30EB2420A87E}"/>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C46A42E9-2FE5-CBBC-74F0-71DDA8D0CB18}"/>
              </a:ext>
            </a:extLst>
          </p:cNvPr>
          <p:cNvSpPr>
            <a:spLocks noGrp="1"/>
          </p:cNvSpPr>
          <p:nvPr>
            <p:ph type="sldNum" sz="quarter" idx="7"/>
          </p:nvPr>
        </p:nvSpPr>
        <p:spPr/>
        <p:txBody>
          <a:bodyPr/>
          <a:lstStyle/>
          <a:p>
            <a:pPr marL="38100">
              <a:lnSpc>
                <a:spcPts val="670"/>
              </a:lnSpc>
            </a:pPr>
            <a:fld id="{81D60167-4931-47E6-BA6A-407CBD079E47}" type="slidenum">
              <a:rPr lang="en-JO" smtClean="0"/>
              <a:t>35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17264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8D297E3-411A-4E45-A821-142983564FA1}"/>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100355" name="Rectangle 3">
            <a:extLst>
              <a:ext uri="{FF2B5EF4-FFF2-40B4-BE49-F238E27FC236}">
                <a16:creationId xmlns:a16="http://schemas.microsoft.com/office/drawing/2014/main" id="{6507E152-B738-D04A-B1D5-550DBD4470F1}"/>
              </a:ext>
            </a:extLst>
          </p:cNvPr>
          <p:cNvSpPr>
            <a:spLocks noGrp="1" noChangeArrowheads="1"/>
          </p:cNvSpPr>
          <p:nvPr>
            <p:ph type="body" idx="1"/>
          </p:nvPr>
        </p:nvSpPr>
        <p:spPr/>
        <p:txBody>
          <a:bodyPr>
            <a:normAutofit/>
          </a:bodyPr>
          <a:lstStyle/>
          <a:p>
            <a:pPr>
              <a:buFont typeface="Wingdings" pitchFamily="2" charset="2"/>
              <a:buNone/>
            </a:pPr>
            <a:r>
              <a:rPr lang="en-US" altLang="en-US" sz="983" dirty="0"/>
              <a:t>The last step…</a:t>
            </a:r>
          </a:p>
          <a:p>
            <a:pPr>
              <a:buFont typeface="Wingdings" pitchFamily="2" charset="2"/>
              <a:buNone/>
            </a:pPr>
            <a:endParaRPr lang="en-US" altLang="en-US" sz="983" dirty="0"/>
          </a:p>
          <a:p>
            <a:pPr>
              <a:buFont typeface="Wingdings" pitchFamily="2" charset="2"/>
              <a:buNone/>
            </a:pPr>
            <a:r>
              <a:rPr lang="en-US" altLang="en-US" sz="983" dirty="0"/>
              <a:t>The approximate average sum of squares is the variance.</a:t>
            </a:r>
          </a:p>
          <a:p>
            <a:pPr>
              <a:buFont typeface="Wingdings" pitchFamily="2" charset="2"/>
              <a:buNone/>
            </a:pPr>
            <a:endParaRPr lang="en-US" altLang="en-US" sz="983" dirty="0"/>
          </a:p>
          <a:p>
            <a:pPr>
              <a:buFont typeface="Wingdings" pitchFamily="2" charset="2"/>
              <a:buNone/>
            </a:pPr>
            <a:r>
              <a:rPr lang="en-US" altLang="en-US" sz="983" dirty="0"/>
              <a:t>SS/N = Variance for a population.</a:t>
            </a:r>
          </a:p>
          <a:p>
            <a:pPr>
              <a:buFont typeface="Wingdings" pitchFamily="2" charset="2"/>
              <a:buNone/>
            </a:pPr>
            <a:endParaRPr lang="en-US" altLang="en-US" sz="983" dirty="0"/>
          </a:p>
          <a:p>
            <a:pPr>
              <a:buFont typeface="Wingdings" pitchFamily="2" charset="2"/>
              <a:buNone/>
            </a:pPr>
            <a:r>
              <a:rPr lang="en-US" altLang="en-US" sz="983" dirty="0"/>
              <a:t>SS/n-1 = Variance for a sample.</a:t>
            </a:r>
          </a:p>
          <a:p>
            <a:pPr>
              <a:buFont typeface="Wingdings" pitchFamily="2" charset="2"/>
              <a:buNone/>
            </a:pPr>
            <a:endParaRPr lang="en-US" altLang="en-US" sz="983" dirty="0"/>
          </a:p>
          <a:p>
            <a:pPr>
              <a:buFont typeface="Wingdings" pitchFamily="2" charset="2"/>
              <a:buNone/>
            </a:pPr>
            <a:r>
              <a:rPr lang="en-US" altLang="en-US" sz="983" dirty="0"/>
              <a:t>Variance = </a:t>
            </a:r>
            <a:r>
              <a:rPr lang="el-GR" altLang="en-US" sz="983" dirty="0">
                <a:latin typeface="Times New Roman" panose="02020603050405020304" pitchFamily="18" charset="0"/>
                <a:cs typeface="Times New Roman" panose="02020603050405020304" pitchFamily="18" charset="0"/>
              </a:rPr>
              <a:t>Σ</a:t>
            </a:r>
            <a:r>
              <a:rPr lang="en-US" altLang="en-US" sz="983" dirty="0"/>
              <a:t>(Y</a:t>
            </a:r>
            <a:r>
              <a:rPr lang="en-US" altLang="en-US" sz="983" i="1" dirty="0"/>
              <a:t>i</a:t>
            </a:r>
            <a:r>
              <a:rPr lang="en-US" altLang="en-US" sz="983" dirty="0"/>
              <a:t> – Y-bar)</a:t>
            </a:r>
            <a:r>
              <a:rPr lang="en-US" altLang="en-US" sz="983" baseline="30000" dirty="0"/>
              <a:t>2</a:t>
            </a:r>
            <a:r>
              <a:rPr lang="en-US" altLang="en-US" sz="983" dirty="0"/>
              <a:t> / n – 1</a:t>
            </a:r>
          </a:p>
        </p:txBody>
      </p:sp>
      <p:sp>
        <p:nvSpPr>
          <p:cNvPr id="5" name="Rectangle 4">
            <a:extLst>
              <a:ext uri="{FF2B5EF4-FFF2-40B4-BE49-F238E27FC236}">
                <a16:creationId xmlns:a16="http://schemas.microsoft.com/office/drawing/2014/main" id="{0B0A0D5F-7E71-3E48-B260-C717C46B7A02}"/>
              </a:ext>
            </a:extLst>
          </p:cNvPr>
          <p:cNvSpPr/>
          <p:nvPr/>
        </p:nvSpPr>
        <p:spPr>
          <a:xfrm>
            <a:off x="2076450" y="2288310"/>
            <a:ext cx="2442466" cy="464743"/>
          </a:xfrm>
          <a:prstGeom prst="rect">
            <a:avLst/>
          </a:prstGeom>
        </p:spPr>
        <p:txBody>
          <a:bodyPr wrap="square">
            <a:spAutoFit/>
          </a:bodyPr>
          <a:lstStyle/>
          <a:p>
            <a:r>
              <a:rPr lang="en-US" sz="605" dirty="0">
                <a:solidFill>
                  <a:srgbClr val="222222"/>
                </a:solidFill>
                <a:latin typeface="Roboto"/>
              </a:rPr>
              <a:t>The reason dividing by </a:t>
            </a:r>
            <a:r>
              <a:rPr lang="en-US" sz="605" b="1" dirty="0">
                <a:solidFill>
                  <a:srgbClr val="222222"/>
                </a:solidFill>
                <a:latin typeface="Roboto"/>
              </a:rPr>
              <a:t>n</a:t>
            </a:r>
            <a:r>
              <a:rPr lang="en-US" sz="605" dirty="0">
                <a:solidFill>
                  <a:srgbClr val="222222"/>
                </a:solidFill>
                <a:latin typeface="Roboto"/>
              </a:rPr>
              <a:t>-</a:t>
            </a:r>
            <a:r>
              <a:rPr lang="en-US" sz="605" b="1" dirty="0">
                <a:solidFill>
                  <a:srgbClr val="222222"/>
                </a:solidFill>
                <a:latin typeface="Roboto"/>
              </a:rPr>
              <a:t>1</a:t>
            </a:r>
            <a:r>
              <a:rPr lang="en-US" sz="605" dirty="0">
                <a:solidFill>
                  <a:srgbClr val="222222"/>
                </a:solidFill>
                <a:latin typeface="Roboto"/>
              </a:rPr>
              <a:t> corrects the bias is because we are using the sample </a:t>
            </a:r>
            <a:r>
              <a:rPr lang="en-US" sz="605" b="1" dirty="0">
                <a:solidFill>
                  <a:srgbClr val="222222"/>
                </a:solidFill>
                <a:latin typeface="Roboto"/>
              </a:rPr>
              <a:t>mean</a:t>
            </a:r>
            <a:r>
              <a:rPr lang="en-US" sz="605" dirty="0">
                <a:solidFill>
                  <a:srgbClr val="222222"/>
                </a:solidFill>
                <a:latin typeface="Roboto"/>
              </a:rPr>
              <a:t>, instead of the population </a:t>
            </a:r>
            <a:r>
              <a:rPr lang="en-US" sz="605" b="1" dirty="0">
                <a:solidFill>
                  <a:srgbClr val="222222"/>
                </a:solidFill>
                <a:latin typeface="Roboto"/>
              </a:rPr>
              <a:t>mean</a:t>
            </a:r>
            <a:r>
              <a:rPr lang="en-US" sz="605" dirty="0">
                <a:solidFill>
                  <a:srgbClr val="222222"/>
                </a:solidFill>
                <a:latin typeface="Roboto"/>
              </a:rPr>
              <a:t>, to calculate the </a:t>
            </a:r>
            <a:r>
              <a:rPr lang="en-US" sz="605" b="1" dirty="0">
                <a:solidFill>
                  <a:srgbClr val="222222"/>
                </a:solidFill>
                <a:latin typeface="Roboto"/>
              </a:rPr>
              <a:t>variance</a:t>
            </a:r>
            <a:r>
              <a:rPr lang="en-US" sz="605" dirty="0">
                <a:solidFill>
                  <a:srgbClr val="222222"/>
                </a:solidFill>
                <a:latin typeface="Roboto"/>
              </a:rPr>
              <a:t>. Since the sample </a:t>
            </a:r>
            <a:r>
              <a:rPr lang="en-US" sz="605" b="1" dirty="0">
                <a:solidFill>
                  <a:srgbClr val="222222"/>
                </a:solidFill>
                <a:latin typeface="Roboto"/>
              </a:rPr>
              <a:t>mean</a:t>
            </a:r>
            <a:r>
              <a:rPr lang="en-US" sz="605" dirty="0">
                <a:solidFill>
                  <a:srgbClr val="222222"/>
                </a:solidFill>
                <a:latin typeface="Roboto"/>
              </a:rPr>
              <a:t> is based on the data, it will get drawn toward the center of mass for the data.</a:t>
            </a:r>
            <a:endParaRPr lang="en-US" sz="605" dirty="0"/>
          </a:p>
        </p:txBody>
      </p:sp>
      <p:sp>
        <p:nvSpPr>
          <p:cNvPr id="3" name="Footer Placeholder 2">
            <a:extLst>
              <a:ext uri="{FF2B5EF4-FFF2-40B4-BE49-F238E27FC236}">
                <a16:creationId xmlns:a16="http://schemas.microsoft.com/office/drawing/2014/main" id="{83F4A484-738C-9F86-C808-807008E8FC80}"/>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0B97C4E2-E1DC-4215-6635-9A95643ED92F}"/>
              </a:ext>
            </a:extLst>
          </p:cNvPr>
          <p:cNvSpPr>
            <a:spLocks noGrp="1"/>
          </p:cNvSpPr>
          <p:nvPr>
            <p:ph type="sldNum" sz="quarter" idx="7"/>
          </p:nvPr>
        </p:nvSpPr>
        <p:spPr/>
        <p:txBody>
          <a:bodyPr/>
          <a:lstStyle/>
          <a:p>
            <a:pPr marL="38100">
              <a:lnSpc>
                <a:spcPts val="670"/>
              </a:lnSpc>
            </a:pPr>
            <a:fld id="{81D60167-4931-47E6-BA6A-407CBD079E47}" type="slidenum">
              <a:rPr lang="en-JO" smtClean="0"/>
              <a:t>36</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167864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C3B4E66-1B72-7443-94D7-98C016DBEDF8}"/>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101379" name="Rectangle 3">
            <a:extLst>
              <a:ext uri="{FF2B5EF4-FFF2-40B4-BE49-F238E27FC236}">
                <a16:creationId xmlns:a16="http://schemas.microsoft.com/office/drawing/2014/main" id="{5E010B98-8377-B845-8F43-823CCDB6ECD0}"/>
              </a:ext>
            </a:extLst>
          </p:cNvPr>
          <p:cNvSpPr>
            <a:spLocks noGrp="1" noChangeArrowheads="1"/>
          </p:cNvSpPr>
          <p:nvPr>
            <p:ph type="body" idx="1"/>
          </p:nvPr>
        </p:nvSpPr>
        <p:spPr>
          <a:xfrm>
            <a:off x="323850" y="1096485"/>
            <a:ext cx="4190999" cy="1472089"/>
          </a:xfrm>
        </p:spPr>
        <p:txBody>
          <a:bodyPr/>
          <a:lstStyle/>
          <a:p>
            <a:pPr>
              <a:lnSpc>
                <a:spcPct val="80000"/>
              </a:lnSpc>
              <a:buFont typeface="Wingdings" pitchFamily="2" charset="2"/>
              <a:buNone/>
            </a:pPr>
            <a:r>
              <a:rPr lang="en-US" altLang="en-US" sz="907" dirty="0"/>
              <a:t>For Class A, Variance = 2825.39 / n - 1 </a:t>
            </a:r>
          </a:p>
          <a:p>
            <a:pPr>
              <a:lnSpc>
                <a:spcPct val="80000"/>
              </a:lnSpc>
              <a:buFont typeface="Wingdings" pitchFamily="2" charset="2"/>
              <a:buNone/>
            </a:pPr>
            <a:r>
              <a:rPr lang="en-US" altLang="en-US" sz="907" dirty="0"/>
              <a:t>                                    = 2825.39 / 12 = 235.45</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How helpful is that???</a:t>
            </a: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r>
              <a:rPr lang="en-US" altLang="en-US" sz="794" dirty="0"/>
              <a:t>	</a:t>
            </a:r>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graphicFrame>
        <p:nvGraphicFramePr>
          <p:cNvPr id="101380" name="Object 4">
            <a:extLst>
              <a:ext uri="{FF2B5EF4-FFF2-40B4-BE49-F238E27FC236}">
                <a16:creationId xmlns:a16="http://schemas.microsoft.com/office/drawing/2014/main" id="{08B9ECB1-FB20-8C4E-9FD1-96C118D2E1B1}"/>
              </a:ext>
            </a:extLst>
          </p:cNvPr>
          <p:cNvGraphicFramePr>
            <a:graphicFrameLocks noChangeAspect="1"/>
          </p:cNvGraphicFramePr>
          <p:nvPr/>
        </p:nvGraphicFramePr>
        <p:xfrm>
          <a:off x="2449116" y="1384617"/>
          <a:ext cx="1093098" cy="1555909"/>
        </p:xfrm>
        <a:graphic>
          <a:graphicData uri="http://schemas.openxmlformats.org/presentationml/2006/ole">
            <mc:AlternateContent xmlns:mc="http://schemas.openxmlformats.org/markup-compatibility/2006">
              <mc:Choice xmlns:v="urn:schemas-microsoft-com:vml" Requires="v">
                <p:oleObj name="Clip" r:id="rId3" imgW="22161500" imgH="31546800" progId="MS_ClipArt_Gallery.5">
                  <p:embed/>
                </p:oleObj>
              </mc:Choice>
              <mc:Fallback>
                <p:oleObj name="Clip" r:id="rId3" imgW="22161500" imgH="31546800" progId="MS_ClipArt_Gallery.5">
                  <p:embed/>
                  <p:pic>
                    <p:nvPicPr>
                      <p:cNvPr id="101380" name="Object 4">
                        <a:extLst>
                          <a:ext uri="{FF2B5EF4-FFF2-40B4-BE49-F238E27FC236}">
                            <a16:creationId xmlns:a16="http://schemas.microsoft.com/office/drawing/2014/main" id="{08B9ECB1-FB20-8C4E-9FD1-96C118D2E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116" y="1384617"/>
                        <a:ext cx="1093098" cy="1555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D6F705C0-C9AE-200C-EBB7-890463CBF378}"/>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07B9B4CF-CCE6-BA80-2BC6-DE528C44CB8F}"/>
              </a:ext>
            </a:extLst>
          </p:cNvPr>
          <p:cNvSpPr>
            <a:spLocks noGrp="1"/>
          </p:cNvSpPr>
          <p:nvPr>
            <p:ph type="sldNum" sz="quarter" idx="7"/>
          </p:nvPr>
        </p:nvSpPr>
        <p:spPr/>
        <p:txBody>
          <a:bodyPr/>
          <a:lstStyle/>
          <a:p>
            <a:pPr marL="38100">
              <a:lnSpc>
                <a:spcPts val="670"/>
              </a:lnSpc>
            </a:pPr>
            <a:fld id="{81D60167-4931-47E6-BA6A-407CBD079E47}" type="slidenum">
              <a:rPr lang="en-JO" smtClean="0"/>
              <a:t>37</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43729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3920D18-168F-524B-BE3A-DC615EE57C80}"/>
              </a:ext>
            </a:extLst>
          </p:cNvPr>
          <p:cNvSpPr>
            <a:spLocks noGrp="1" noChangeArrowheads="1"/>
          </p:cNvSpPr>
          <p:nvPr>
            <p:ph type="title"/>
          </p:nvPr>
        </p:nvSpPr>
        <p:spPr>
          <a:xfrm>
            <a:off x="1754149" y="211465"/>
            <a:ext cx="1101801" cy="430887"/>
          </a:xfrm>
        </p:spPr>
        <p:txBody>
          <a:bodyPr/>
          <a:lstStyle/>
          <a:p>
            <a:r>
              <a:rPr lang="en-US" altLang="en-US"/>
              <a:t>Standard Deviation</a:t>
            </a:r>
          </a:p>
        </p:txBody>
      </p:sp>
      <p:sp>
        <p:nvSpPr>
          <p:cNvPr id="102403" name="Rectangle 3">
            <a:extLst>
              <a:ext uri="{FF2B5EF4-FFF2-40B4-BE49-F238E27FC236}">
                <a16:creationId xmlns:a16="http://schemas.microsoft.com/office/drawing/2014/main" id="{EA64DA92-AB39-2D43-9976-F05085D69008}"/>
              </a:ext>
            </a:extLst>
          </p:cNvPr>
          <p:cNvSpPr>
            <a:spLocks noGrp="1" noChangeArrowheads="1"/>
          </p:cNvSpPr>
          <p:nvPr>
            <p:ph type="body" idx="1"/>
          </p:nvPr>
        </p:nvSpPr>
        <p:spPr>
          <a:xfrm>
            <a:off x="139124" y="757610"/>
            <a:ext cx="3637731" cy="1535485"/>
          </a:xfrm>
        </p:spPr>
        <p:txBody>
          <a:bodyPr/>
          <a:lstStyle/>
          <a:p>
            <a:pPr>
              <a:buFont typeface="Wingdings" pitchFamily="2" charset="2"/>
              <a:buNone/>
            </a:pPr>
            <a:r>
              <a:rPr lang="en-US" altLang="en-US" sz="907" dirty="0"/>
              <a:t>To convert variance into something of meaning, let’s create standard deviation.</a:t>
            </a:r>
          </a:p>
          <a:p>
            <a:pPr>
              <a:buFont typeface="Wingdings" pitchFamily="2" charset="2"/>
              <a:buNone/>
            </a:pPr>
            <a:endParaRPr lang="en-US" altLang="en-US" sz="907" dirty="0"/>
          </a:p>
          <a:p>
            <a:pPr>
              <a:buFont typeface="Wingdings" pitchFamily="2" charset="2"/>
              <a:buNone/>
            </a:pPr>
            <a:r>
              <a:rPr lang="en-US" altLang="en-US" sz="907" dirty="0"/>
              <a:t>The square root of the variance reveals the average deviation of the observations from the mean.</a:t>
            </a:r>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r>
              <a:rPr lang="en-US" altLang="en-US" sz="907" dirty="0" err="1"/>
              <a:t>s.d.</a:t>
            </a:r>
            <a:r>
              <a:rPr lang="en-US" altLang="en-US" sz="907" dirty="0"/>
              <a:t>  = 	</a:t>
            </a:r>
            <a:r>
              <a:rPr lang="el-GR" altLang="en-US" sz="907" dirty="0">
                <a:latin typeface="Times New Roman" panose="02020603050405020304" pitchFamily="18" charset="0"/>
                <a:cs typeface="Times New Roman" panose="02020603050405020304" pitchFamily="18" charset="0"/>
              </a:rPr>
              <a:t>Σ</a:t>
            </a:r>
            <a:r>
              <a:rPr lang="en-US" altLang="en-US" sz="907" dirty="0"/>
              <a:t>(Y</a:t>
            </a:r>
            <a:r>
              <a:rPr lang="en-US" altLang="en-US" sz="907" i="1" dirty="0"/>
              <a:t>i </a:t>
            </a:r>
            <a:r>
              <a:rPr lang="en-US" altLang="en-US" sz="907" dirty="0"/>
              <a:t>– Y-bar)</a:t>
            </a:r>
            <a:r>
              <a:rPr lang="en-US" altLang="en-US" sz="907" baseline="30000" dirty="0"/>
              <a:t>2</a:t>
            </a:r>
          </a:p>
          <a:p>
            <a:pPr>
              <a:buFont typeface="Wingdings" pitchFamily="2" charset="2"/>
              <a:buNone/>
            </a:pPr>
            <a:r>
              <a:rPr lang="en-US" altLang="en-US" sz="907" baseline="30000" dirty="0"/>
              <a:t>	</a:t>
            </a:r>
            <a:r>
              <a:rPr lang="en-US" altLang="en-US" sz="907" dirty="0"/>
              <a:t> n - 1</a:t>
            </a:r>
          </a:p>
        </p:txBody>
      </p:sp>
      <p:sp>
        <p:nvSpPr>
          <p:cNvPr id="102404" name="Freeform 4">
            <a:extLst>
              <a:ext uri="{FF2B5EF4-FFF2-40B4-BE49-F238E27FC236}">
                <a16:creationId xmlns:a16="http://schemas.microsoft.com/office/drawing/2014/main" id="{BCBC14EA-F084-3147-9A0F-E27B5302CE3C}"/>
              </a:ext>
            </a:extLst>
          </p:cNvPr>
          <p:cNvSpPr>
            <a:spLocks/>
          </p:cNvSpPr>
          <p:nvPr/>
        </p:nvSpPr>
        <p:spPr bwMode="auto">
          <a:xfrm>
            <a:off x="535347" y="1827700"/>
            <a:ext cx="1153125" cy="427395"/>
          </a:xfrm>
          <a:custGeom>
            <a:avLst/>
            <a:gdLst>
              <a:gd name="T0" fmla="*/ 0 w 1921"/>
              <a:gd name="T1" fmla="*/ 548 h 712"/>
              <a:gd name="T2" fmla="*/ 82 w 1921"/>
              <a:gd name="T3" fmla="*/ 520 h 712"/>
              <a:gd name="T4" fmla="*/ 192 w 1921"/>
              <a:gd name="T5" fmla="*/ 712 h 712"/>
              <a:gd name="T6" fmla="*/ 237 w 1921"/>
              <a:gd name="T7" fmla="*/ 648 h 712"/>
              <a:gd name="T8" fmla="*/ 265 w 1921"/>
              <a:gd name="T9" fmla="*/ 621 h 712"/>
              <a:gd name="T10" fmla="*/ 320 w 1921"/>
              <a:gd name="T11" fmla="*/ 511 h 712"/>
              <a:gd name="T12" fmla="*/ 349 w 1921"/>
              <a:gd name="T13" fmla="*/ 317 h 712"/>
              <a:gd name="T14" fmla="*/ 390 w 1921"/>
              <a:gd name="T15" fmla="*/ 172 h 712"/>
              <a:gd name="T16" fmla="*/ 463 w 1921"/>
              <a:gd name="T17" fmla="*/ 69 h 712"/>
              <a:gd name="T18" fmla="*/ 1079 w 1921"/>
              <a:gd name="T19" fmla="*/ 82 h 712"/>
              <a:gd name="T20" fmla="*/ 1709 w 1921"/>
              <a:gd name="T21" fmla="*/ 36 h 712"/>
              <a:gd name="T22" fmla="*/ 1652 w 1921"/>
              <a:gd name="T23" fmla="*/ 38 h 712"/>
              <a:gd name="T24" fmla="*/ 1921 w 1921"/>
              <a:gd name="T25" fmla="*/ 2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1" h="712">
                <a:moveTo>
                  <a:pt x="0" y="548"/>
                </a:moveTo>
                <a:cubicBezTo>
                  <a:pt x="64" y="527"/>
                  <a:pt x="37" y="537"/>
                  <a:pt x="82" y="520"/>
                </a:cubicBezTo>
                <a:cubicBezTo>
                  <a:pt x="154" y="546"/>
                  <a:pt x="169" y="644"/>
                  <a:pt x="192" y="712"/>
                </a:cubicBezTo>
                <a:cubicBezTo>
                  <a:pt x="237" y="697"/>
                  <a:pt x="216" y="712"/>
                  <a:pt x="237" y="648"/>
                </a:cubicBezTo>
                <a:cubicBezTo>
                  <a:pt x="241" y="636"/>
                  <a:pt x="256" y="630"/>
                  <a:pt x="265" y="621"/>
                </a:cubicBezTo>
                <a:cubicBezTo>
                  <a:pt x="278" y="583"/>
                  <a:pt x="298" y="544"/>
                  <a:pt x="320" y="511"/>
                </a:cubicBezTo>
                <a:cubicBezTo>
                  <a:pt x="340" y="448"/>
                  <a:pt x="325" y="377"/>
                  <a:pt x="349" y="317"/>
                </a:cubicBezTo>
                <a:cubicBezTo>
                  <a:pt x="368" y="268"/>
                  <a:pt x="361" y="215"/>
                  <a:pt x="390" y="172"/>
                </a:cubicBezTo>
                <a:cubicBezTo>
                  <a:pt x="397" y="144"/>
                  <a:pt x="429" y="82"/>
                  <a:pt x="463" y="69"/>
                </a:cubicBezTo>
                <a:cubicBezTo>
                  <a:pt x="646" y="0"/>
                  <a:pt x="883" y="86"/>
                  <a:pt x="1079" y="82"/>
                </a:cubicBezTo>
                <a:cubicBezTo>
                  <a:pt x="1292" y="73"/>
                  <a:pt x="1497" y="45"/>
                  <a:pt x="1709" y="36"/>
                </a:cubicBezTo>
                <a:cubicBezTo>
                  <a:pt x="1849" y="13"/>
                  <a:pt x="1523" y="52"/>
                  <a:pt x="1652" y="38"/>
                </a:cubicBezTo>
                <a:cubicBezTo>
                  <a:pt x="1905" y="45"/>
                  <a:pt x="1919" y="23"/>
                  <a:pt x="1921" y="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02405" name="Line 5">
            <a:extLst>
              <a:ext uri="{FF2B5EF4-FFF2-40B4-BE49-F238E27FC236}">
                <a16:creationId xmlns:a16="http://schemas.microsoft.com/office/drawing/2014/main" id="{630BFBA8-CB58-1743-AB96-9E811319EE6D}"/>
              </a:ext>
            </a:extLst>
          </p:cNvPr>
          <p:cNvSpPr>
            <a:spLocks noChangeShapeType="1"/>
          </p:cNvSpPr>
          <p:nvPr/>
        </p:nvSpPr>
        <p:spPr bwMode="auto">
          <a:xfrm>
            <a:off x="833245" y="2121299"/>
            <a:ext cx="7491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pic>
        <p:nvPicPr>
          <p:cNvPr id="3" name="Picture 2">
            <a:extLst>
              <a:ext uri="{FF2B5EF4-FFF2-40B4-BE49-F238E27FC236}">
                <a16:creationId xmlns:a16="http://schemas.microsoft.com/office/drawing/2014/main" id="{0111FF62-F0E8-CD08-5430-503813846D9C}"/>
              </a:ext>
            </a:extLst>
          </p:cNvPr>
          <p:cNvPicPr>
            <a:picLocks noChangeAspect="1"/>
          </p:cNvPicPr>
          <p:nvPr/>
        </p:nvPicPr>
        <p:blipFill>
          <a:blip r:embed="rId3"/>
          <a:stretch>
            <a:fillRect/>
          </a:stretch>
        </p:blipFill>
        <p:spPr>
          <a:xfrm>
            <a:off x="1726196" y="1501775"/>
            <a:ext cx="2763407" cy="1747510"/>
          </a:xfrm>
          <a:prstGeom prst="rect">
            <a:avLst/>
          </a:prstGeom>
        </p:spPr>
      </p:pic>
      <p:sp>
        <p:nvSpPr>
          <p:cNvPr id="4" name="Footer Placeholder 3">
            <a:extLst>
              <a:ext uri="{FF2B5EF4-FFF2-40B4-BE49-F238E27FC236}">
                <a16:creationId xmlns:a16="http://schemas.microsoft.com/office/drawing/2014/main" id="{B8FC5B90-C4B1-9620-F9AE-242D1BD5FC4F}"/>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3CF08D83-0676-0FC3-7465-4967CE89E183}"/>
              </a:ext>
            </a:extLst>
          </p:cNvPr>
          <p:cNvSpPr>
            <a:spLocks noGrp="1"/>
          </p:cNvSpPr>
          <p:nvPr>
            <p:ph type="sldNum" sz="quarter" idx="7"/>
          </p:nvPr>
        </p:nvSpPr>
        <p:spPr/>
        <p:txBody>
          <a:bodyPr/>
          <a:lstStyle/>
          <a:p>
            <a:pPr marL="38100">
              <a:lnSpc>
                <a:spcPts val="670"/>
              </a:lnSpc>
            </a:pPr>
            <a:fld id="{81D60167-4931-47E6-BA6A-407CBD079E47}" type="slidenum">
              <a:rPr lang="en-JO" smtClean="0"/>
              <a:t>38</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33617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69ED441-6AAB-F34A-A2B7-8B71F1BCE7BD}"/>
              </a:ext>
            </a:extLst>
          </p:cNvPr>
          <p:cNvSpPr>
            <a:spLocks noGrp="1" noChangeArrowheads="1"/>
          </p:cNvSpPr>
          <p:nvPr>
            <p:ph type="title"/>
          </p:nvPr>
        </p:nvSpPr>
        <p:spPr>
          <a:xfrm>
            <a:off x="1754149" y="211465"/>
            <a:ext cx="1101801" cy="430887"/>
          </a:xfrm>
        </p:spPr>
        <p:txBody>
          <a:bodyPr/>
          <a:lstStyle/>
          <a:p>
            <a:r>
              <a:rPr lang="en-US" altLang="en-US" dirty="0"/>
              <a:t>Standard Deviation</a:t>
            </a:r>
          </a:p>
        </p:txBody>
      </p:sp>
      <p:sp>
        <p:nvSpPr>
          <p:cNvPr id="103427" name="Rectangle 3">
            <a:extLst>
              <a:ext uri="{FF2B5EF4-FFF2-40B4-BE49-F238E27FC236}">
                <a16:creationId xmlns:a16="http://schemas.microsoft.com/office/drawing/2014/main" id="{AE9EC062-DE4A-7A4F-AF26-A37A6C12DFA2}"/>
              </a:ext>
            </a:extLst>
          </p:cNvPr>
          <p:cNvSpPr>
            <a:spLocks noGrp="1" noChangeArrowheads="1"/>
          </p:cNvSpPr>
          <p:nvPr>
            <p:ph type="body" idx="1"/>
          </p:nvPr>
        </p:nvSpPr>
        <p:spPr>
          <a:xfrm>
            <a:off x="285016" y="989800"/>
            <a:ext cx="4079004" cy="2037166"/>
          </a:xfrm>
        </p:spPr>
        <p:txBody>
          <a:bodyPr>
            <a:normAutofit/>
          </a:bodyPr>
          <a:lstStyle/>
          <a:p>
            <a:pPr>
              <a:lnSpc>
                <a:spcPct val="80000"/>
              </a:lnSpc>
              <a:buFont typeface="Wingdings" pitchFamily="2" charset="2"/>
              <a:buNone/>
            </a:pPr>
            <a:r>
              <a:rPr lang="en-US" altLang="en-US" sz="907" dirty="0"/>
              <a:t>For Class A, the standard deviation is:  	</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	</a:t>
            </a:r>
          </a:p>
          <a:p>
            <a:pPr>
              <a:lnSpc>
                <a:spcPct val="80000"/>
              </a:lnSpc>
              <a:buFont typeface="Wingdings" pitchFamily="2" charset="2"/>
              <a:buNone/>
            </a:pPr>
            <a:r>
              <a:rPr lang="en-US" altLang="en-US" sz="907" dirty="0"/>
              <a:t>                                             235.45      = 15.34</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The average of persons’ deviation from the mean IQ of 110.54 is 15.34 IQ points.</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Review:</a:t>
            </a:r>
          </a:p>
          <a:p>
            <a:pPr>
              <a:lnSpc>
                <a:spcPct val="80000"/>
              </a:lnSpc>
              <a:buFont typeface="Wingdings" pitchFamily="2" charset="2"/>
              <a:buNone/>
            </a:pPr>
            <a:r>
              <a:rPr lang="en-US" altLang="en-US" sz="907" dirty="0"/>
              <a:t>1. Deviation</a:t>
            </a:r>
          </a:p>
          <a:p>
            <a:pPr>
              <a:lnSpc>
                <a:spcPct val="80000"/>
              </a:lnSpc>
              <a:buFont typeface="Wingdings" pitchFamily="2" charset="2"/>
              <a:buNone/>
            </a:pPr>
            <a:r>
              <a:rPr lang="en-US" altLang="en-US" sz="907" dirty="0"/>
              <a:t>2. Deviation squared</a:t>
            </a:r>
          </a:p>
          <a:p>
            <a:pPr>
              <a:lnSpc>
                <a:spcPct val="80000"/>
              </a:lnSpc>
              <a:buFont typeface="Wingdings" pitchFamily="2" charset="2"/>
              <a:buNone/>
            </a:pPr>
            <a:r>
              <a:rPr lang="en-US" altLang="en-US" sz="907" dirty="0"/>
              <a:t>3. Sum of squares</a:t>
            </a:r>
          </a:p>
          <a:p>
            <a:pPr>
              <a:lnSpc>
                <a:spcPct val="80000"/>
              </a:lnSpc>
              <a:buFont typeface="Wingdings" pitchFamily="2" charset="2"/>
              <a:buNone/>
            </a:pPr>
            <a:r>
              <a:rPr lang="en-US" altLang="en-US" sz="907" dirty="0"/>
              <a:t>4. Variance</a:t>
            </a:r>
          </a:p>
          <a:p>
            <a:pPr>
              <a:lnSpc>
                <a:spcPct val="80000"/>
              </a:lnSpc>
              <a:buFont typeface="Wingdings" pitchFamily="2" charset="2"/>
              <a:buNone/>
            </a:pPr>
            <a:r>
              <a:rPr lang="en-US" altLang="en-US" sz="907" dirty="0"/>
              <a:t>5. Standard deviation</a:t>
            </a:r>
          </a:p>
          <a:p>
            <a:pPr>
              <a:lnSpc>
                <a:spcPct val="80000"/>
              </a:lnSpc>
              <a:buFont typeface="Wingdings" pitchFamily="2" charset="2"/>
              <a:buNone/>
            </a:pPr>
            <a:r>
              <a:rPr lang="en-US" altLang="en-US" sz="907" dirty="0"/>
              <a:t>			</a:t>
            </a:r>
          </a:p>
          <a:p>
            <a:pPr>
              <a:lnSpc>
                <a:spcPct val="80000"/>
              </a:lnSpc>
              <a:buFont typeface="Wingdings" pitchFamily="2" charset="2"/>
              <a:buNone/>
            </a:pPr>
            <a:endParaRPr lang="en-US" altLang="en-US" sz="907"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sp>
        <p:nvSpPr>
          <p:cNvPr id="103428" name="Freeform 4">
            <a:extLst>
              <a:ext uri="{FF2B5EF4-FFF2-40B4-BE49-F238E27FC236}">
                <a16:creationId xmlns:a16="http://schemas.microsoft.com/office/drawing/2014/main" id="{4DB5992E-107C-F444-8183-3160C09EA1F7}"/>
              </a:ext>
            </a:extLst>
          </p:cNvPr>
          <p:cNvSpPr>
            <a:spLocks/>
          </p:cNvSpPr>
          <p:nvPr/>
        </p:nvSpPr>
        <p:spPr bwMode="auto">
          <a:xfrm>
            <a:off x="1159533" y="1228872"/>
            <a:ext cx="653098" cy="167476"/>
          </a:xfrm>
          <a:custGeom>
            <a:avLst/>
            <a:gdLst>
              <a:gd name="T0" fmla="*/ 0 w 1088"/>
              <a:gd name="T1" fmla="*/ 197 h 279"/>
              <a:gd name="T2" fmla="*/ 110 w 1088"/>
              <a:gd name="T3" fmla="*/ 206 h 279"/>
              <a:gd name="T4" fmla="*/ 165 w 1088"/>
              <a:gd name="T5" fmla="*/ 279 h 279"/>
              <a:gd name="T6" fmla="*/ 220 w 1088"/>
              <a:gd name="T7" fmla="*/ 215 h 279"/>
              <a:gd name="T8" fmla="*/ 256 w 1088"/>
              <a:gd name="T9" fmla="*/ 78 h 279"/>
              <a:gd name="T10" fmla="*/ 357 w 1088"/>
              <a:gd name="T11" fmla="*/ 42 h 279"/>
              <a:gd name="T12" fmla="*/ 677 w 1088"/>
              <a:gd name="T13" fmla="*/ 23 h 279"/>
              <a:gd name="T14" fmla="*/ 1088 w 1088"/>
              <a:gd name="T15" fmla="*/ 5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279">
                <a:moveTo>
                  <a:pt x="0" y="197"/>
                </a:moveTo>
                <a:cubicBezTo>
                  <a:pt x="37" y="200"/>
                  <a:pt x="76" y="191"/>
                  <a:pt x="110" y="206"/>
                </a:cubicBezTo>
                <a:cubicBezTo>
                  <a:pt x="138" y="218"/>
                  <a:pt x="143" y="258"/>
                  <a:pt x="165" y="279"/>
                </a:cubicBezTo>
                <a:cubicBezTo>
                  <a:pt x="206" y="265"/>
                  <a:pt x="196" y="251"/>
                  <a:pt x="220" y="215"/>
                </a:cubicBezTo>
                <a:cubicBezTo>
                  <a:pt x="231" y="169"/>
                  <a:pt x="245" y="124"/>
                  <a:pt x="256" y="78"/>
                </a:cubicBezTo>
                <a:cubicBezTo>
                  <a:pt x="260" y="61"/>
                  <a:pt x="338" y="44"/>
                  <a:pt x="357" y="42"/>
                </a:cubicBezTo>
                <a:cubicBezTo>
                  <a:pt x="524" y="24"/>
                  <a:pt x="418" y="33"/>
                  <a:pt x="677" y="23"/>
                </a:cubicBezTo>
                <a:cubicBezTo>
                  <a:pt x="816" y="0"/>
                  <a:pt x="944" y="5"/>
                  <a:pt x="1088" y="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3" name="Footer Placeholder 2">
            <a:extLst>
              <a:ext uri="{FF2B5EF4-FFF2-40B4-BE49-F238E27FC236}">
                <a16:creationId xmlns:a16="http://schemas.microsoft.com/office/drawing/2014/main" id="{AC814B1C-0E0B-E2A0-5CED-E443CABE9710}"/>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36BCCC77-17C6-B3C3-5EA2-0D6FC95C763E}"/>
              </a:ext>
            </a:extLst>
          </p:cNvPr>
          <p:cNvSpPr>
            <a:spLocks noGrp="1"/>
          </p:cNvSpPr>
          <p:nvPr>
            <p:ph type="sldNum" sz="quarter" idx="7"/>
          </p:nvPr>
        </p:nvSpPr>
        <p:spPr/>
        <p:txBody>
          <a:bodyPr/>
          <a:lstStyle/>
          <a:p>
            <a:pPr marL="38100">
              <a:lnSpc>
                <a:spcPts val="670"/>
              </a:lnSpc>
            </a:pPr>
            <a:fld id="{81D60167-4931-47E6-BA6A-407CBD079E47}" type="slidenum">
              <a:rPr lang="en-JO" smtClean="0"/>
              <a:t>39</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21731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26A668E-2184-A044-8619-F9DB4ECEF03A}"/>
              </a:ext>
            </a:extLst>
          </p:cNvPr>
          <p:cNvSpPr>
            <a:spLocks noChangeArrowheads="1"/>
          </p:cNvSpPr>
          <p:nvPr/>
        </p:nvSpPr>
        <p:spPr bwMode="auto">
          <a:xfrm>
            <a:off x="2708434" y="1355804"/>
            <a:ext cx="1123712" cy="155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16" tIns="16808" rIns="34216" bIns="16808"/>
          <a:lstStyle>
            <a:lvl1pPr marL="571500" indent="-571500" eaLnBrk="0" hangingPunct="0">
              <a:spcBef>
                <a:spcPct val="0"/>
              </a:spcBef>
              <a:defRPr sz="2400">
                <a:solidFill>
                  <a:schemeClr val="tx1"/>
                </a:solidFill>
                <a:latin typeface="Times New Roman" panose="02020603050405020304" pitchFamily="18" charset="0"/>
              </a:defRPr>
            </a:lvl1pPr>
            <a:lvl2pPr marL="971550" indent="-285750" eaLnBrk="0" hangingPunct="0">
              <a:spcBef>
                <a:spcPct val="0"/>
              </a:spcBef>
              <a:defRPr sz="2400">
                <a:solidFill>
                  <a:schemeClr val="tx1"/>
                </a:solidFill>
                <a:latin typeface="Times New Roman" panose="02020603050405020304" pitchFamily="18" charset="0"/>
              </a:defRPr>
            </a:lvl2pPr>
            <a:lvl3pPr marL="1314450" indent="-228600" eaLnBrk="0" hangingPunct="0">
              <a:spcBef>
                <a:spcPct val="0"/>
              </a:spcBef>
              <a:defRPr sz="2400">
                <a:solidFill>
                  <a:schemeClr val="tx1"/>
                </a:solidFill>
                <a:latin typeface="Times New Roman" panose="02020603050405020304" pitchFamily="18" charset="0"/>
              </a:defRPr>
            </a:lvl3pPr>
            <a:lvl4pPr marL="1657350" indent="-228600" eaLnBrk="0" hangingPunct="0">
              <a:spcBef>
                <a:spcPct val="0"/>
              </a:spcBef>
              <a:defRPr sz="2400">
                <a:solidFill>
                  <a:schemeClr val="tx1"/>
                </a:solidFill>
                <a:latin typeface="Times New Roman" panose="02020603050405020304" pitchFamily="18" charset="0"/>
              </a:defRPr>
            </a:lvl4pPr>
            <a:lvl5pPr marL="2057400" indent="-228600" eaLnBrk="0" hangingPunct="0">
              <a:spcBef>
                <a:spcPct val="0"/>
              </a:spcBef>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endParaRPr lang="en-US" altLang="en-US" sz="1059"/>
          </a:p>
          <a:p>
            <a:pPr eaLnBrk="1" hangingPunct="1">
              <a:spcBef>
                <a:spcPct val="300000"/>
              </a:spcBef>
            </a:pPr>
            <a:endParaRPr lang="en-US" altLang="en-US" sz="1059"/>
          </a:p>
        </p:txBody>
      </p:sp>
      <p:sp>
        <p:nvSpPr>
          <p:cNvPr id="6147" name="Rectangle 3">
            <a:extLst>
              <a:ext uri="{FF2B5EF4-FFF2-40B4-BE49-F238E27FC236}">
                <a16:creationId xmlns:a16="http://schemas.microsoft.com/office/drawing/2014/main" id="{1CBF118B-17D3-FA4F-995A-CE6B4A0B60B1}"/>
              </a:ext>
            </a:extLst>
          </p:cNvPr>
          <p:cNvSpPr>
            <a:spLocks noGrp="1" noChangeArrowheads="1"/>
          </p:cNvSpPr>
          <p:nvPr>
            <p:ph type="body" sz="half" idx="2"/>
          </p:nvPr>
        </p:nvSpPr>
        <p:spPr>
          <a:xfrm>
            <a:off x="2335064" y="1038860"/>
            <a:ext cx="1525895" cy="171138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p>
            <a:endParaRPr lang="en-US" altLang="en-US" sz="1059"/>
          </a:p>
          <a:p>
            <a:endParaRPr lang="en-US" altLang="en-US" sz="1059"/>
          </a:p>
        </p:txBody>
      </p:sp>
      <p:sp>
        <p:nvSpPr>
          <p:cNvPr id="6148" name="Rectangle 4">
            <a:extLst>
              <a:ext uri="{FF2B5EF4-FFF2-40B4-BE49-F238E27FC236}">
                <a16:creationId xmlns:a16="http://schemas.microsoft.com/office/drawing/2014/main" id="{949014B1-ADCA-5E42-894C-0032A4EFB99F}"/>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chor="ctr" anchorCtr="1">
            <a:normAutofit fontScale="90000"/>
          </a:bodyPr>
          <a:lstStyle/>
          <a:p>
            <a:r>
              <a:rPr lang="en-US" altLang="en-US" b="1"/>
              <a:t>What Is Statistics?</a:t>
            </a:r>
          </a:p>
        </p:txBody>
      </p:sp>
      <p:sp>
        <p:nvSpPr>
          <p:cNvPr id="6149" name="Rectangle 5">
            <a:extLst>
              <a:ext uri="{FF2B5EF4-FFF2-40B4-BE49-F238E27FC236}">
                <a16:creationId xmlns:a16="http://schemas.microsoft.com/office/drawing/2014/main" id="{63B9A26F-6BBB-FF4B-80C8-5258CB16B58E}"/>
              </a:ext>
            </a:extLst>
          </p:cNvPr>
          <p:cNvSpPr>
            <a:spLocks noChangeArrowheads="1"/>
          </p:cNvSpPr>
          <p:nvPr/>
        </p:nvSpPr>
        <p:spPr bwMode="auto">
          <a:xfrm>
            <a:off x="3599841" y="1209939"/>
            <a:ext cx="406985" cy="13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16" tIns="16808" rIns="34216" bIns="16808">
            <a:spAutoFit/>
          </a:bodyPr>
          <a:lstStyle/>
          <a:p>
            <a:pPr eaLnBrk="0" hangingPunct="0"/>
            <a:r>
              <a:rPr lang="en-US" altLang="en-US" sz="681" b="1">
                <a:solidFill>
                  <a:schemeClr val="tx2"/>
                </a:solidFill>
              </a:rPr>
              <a:t>Why?</a:t>
            </a:r>
          </a:p>
        </p:txBody>
      </p:sp>
      <p:sp>
        <p:nvSpPr>
          <p:cNvPr id="6150" name="Rectangle 6">
            <a:extLst>
              <a:ext uri="{FF2B5EF4-FFF2-40B4-BE49-F238E27FC236}">
                <a16:creationId xmlns:a16="http://schemas.microsoft.com/office/drawing/2014/main" id="{FE550B5B-0F88-9E4C-B97D-4FA0A1CAE4EA}"/>
              </a:ext>
            </a:extLst>
          </p:cNvPr>
          <p:cNvSpPr>
            <a:spLocks noGrp="1" noChangeArrowheads="1"/>
          </p:cNvSpPr>
          <p:nvPr>
            <p:ph type="body" sz="half" idx="1"/>
          </p:nvPr>
        </p:nvSpPr>
        <p:spPr>
          <a:xfrm>
            <a:off x="164377" y="1109865"/>
            <a:ext cx="1791314" cy="1555909"/>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p>
            <a:pPr marL="201679" indent="-201679">
              <a:buClr>
                <a:srgbClr val="8E0D30"/>
              </a:buClr>
              <a:buFontTx/>
              <a:buAutoNum type="arabicPeriod"/>
            </a:pPr>
            <a:r>
              <a:rPr lang="en-US" altLang="en-US" sz="1059" b="1" dirty="0">
                <a:latin typeface="Times New Roman" panose="02020603050405020304" pitchFamily="18" charset="0"/>
              </a:rPr>
              <a:t>Collecting Data</a:t>
            </a:r>
          </a:p>
          <a:p>
            <a:pPr marL="345735" lvl="1" indent="-172867">
              <a:buClr>
                <a:srgbClr val="8E0D30"/>
              </a:buClr>
            </a:pPr>
            <a:r>
              <a:rPr lang="en-US" altLang="en-US" sz="907" b="1" dirty="0">
                <a:latin typeface="Times New Roman" panose="02020603050405020304" pitchFamily="18" charset="0"/>
              </a:rPr>
              <a:t>     e.g., Survey</a:t>
            </a:r>
          </a:p>
          <a:p>
            <a:pPr marL="201679" indent="-201679">
              <a:spcBef>
                <a:spcPct val="60000"/>
              </a:spcBef>
              <a:buClr>
                <a:srgbClr val="8E0D30"/>
              </a:buClr>
              <a:buFontTx/>
              <a:buAutoNum type="arabicPeriod"/>
            </a:pPr>
            <a:r>
              <a:rPr lang="en-US" altLang="en-US" sz="1059" b="1" dirty="0">
                <a:latin typeface="Times New Roman" panose="02020603050405020304" pitchFamily="18" charset="0"/>
              </a:rPr>
              <a:t>Presenting Data</a:t>
            </a:r>
          </a:p>
          <a:p>
            <a:pPr marL="345735" lvl="1" indent="-172867">
              <a:buClr>
                <a:srgbClr val="8E0D30"/>
              </a:buClr>
            </a:pPr>
            <a:r>
              <a:rPr lang="en-US" altLang="en-US" sz="907" b="1" dirty="0">
                <a:latin typeface="Times New Roman" panose="02020603050405020304" pitchFamily="18" charset="0"/>
              </a:rPr>
              <a:t>     e.g., Charts &amp; Tables</a:t>
            </a:r>
          </a:p>
          <a:p>
            <a:pPr marL="201679" indent="-201679">
              <a:spcBef>
                <a:spcPct val="60000"/>
              </a:spcBef>
              <a:buClr>
                <a:srgbClr val="8E0D30"/>
              </a:buClr>
              <a:buFontTx/>
              <a:buAutoNum type="arabicPeriod"/>
            </a:pPr>
            <a:r>
              <a:rPr lang="en-US" altLang="en-US" sz="1059" b="1" dirty="0">
                <a:latin typeface="Times New Roman" panose="02020603050405020304" pitchFamily="18" charset="0"/>
              </a:rPr>
              <a:t>Characterizing Data</a:t>
            </a:r>
          </a:p>
          <a:p>
            <a:pPr marL="345735" lvl="1" indent="-172867">
              <a:buClr>
                <a:srgbClr val="8E0D30"/>
              </a:buClr>
            </a:pPr>
            <a:r>
              <a:rPr lang="en-US" altLang="en-US" sz="907" b="1" dirty="0">
                <a:latin typeface="Times New Roman" panose="02020603050405020304" pitchFamily="18" charset="0"/>
              </a:rPr>
              <a:t>     e.g., Average</a:t>
            </a:r>
          </a:p>
        </p:txBody>
      </p:sp>
      <p:sp>
        <p:nvSpPr>
          <p:cNvPr id="6151" name="AutoShape 7">
            <a:extLst>
              <a:ext uri="{FF2B5EF4-FFF2-40B4-BE49-F238E27FC236}">
                <a16:creationId xmlns:a16="http://schemas.microsoft.com/office/drawing/2014/main" id="{64A01E69-0DE2-3D41-B2F7-2321A4199DBC}"/>
              </a:ext>
            </a:extLst>
          </p:cNvPr>
          <p:cNvSpPr>
            <a:spLocks noChangeArrowheads="1"/>
          </p:cNvSpPr>
          <p:nvPr/>
        </p:nvSpPr>
        <p:spPr bwMode="auto">
          <a:xfrm>
            <a:off x="1749133" y="1574904"/>
            <a:ext cx="649623" cy="485021"/>
          </a:xfrm>
          <a:prstGeom prst="rightArrow">
            <a:avLst>
              <a:gd name="adj1" fmla="val 75000"/>
              <a:gd name="adj2" fmla="val 50005"/>
            </a:avLst>
          </a:prstGeom>
          <a:solidFill>
            <a:srgbClr val="B0D460"/>
          </a:solidFill>
          <a:ln w="12700">
            <a:solidFill>
              <a:srgbClr val="006B61"/>
            </a:solidFill>
            <a:miter lim="800000"/>
            <a:headEnd/>
            <a:tailEnd/>
          </a:ln>
          <a:effectLst>
            <a:outerShdw dist="107763" dir="2700000" algn="ctr" rotWithShape="0">
              <a:schemeClr val="bg2"/>
            </a:outerShdw>
          </a:effectLst>
        </p:spPr>
        <p:txBody>
          <a:bodyPr wrap="none" anchor="ctr"/>
          <a:lstStyle/>
          <a:p>
            <a:endParaRPr lang="en-US" sz="681"/>
          </a:p>
        </p:txBody>
      </p:sp>
      <p:sp>
        <p:nvSpPr>
          <p:cNvPr id="6152" name="Rectangle 8">
            <a:extLst>
              <a:ext uri="{FF2B5EF4-FFF2-40B4-BE49-F238E27FC236}">
                <a16:creationId xmlns:a16="http://schemas.microsoft.com/office/drawing/2014/main" id="{8F07B63D-04B8-9F4E-8684-E9F2C9E9CF06}"/>
              </a:ext>
            </a:extLst>
          </p:cNvPr>
          <p:cNvSpPr>
            <a:spLocks noChangeArrowheads="1"/>
          </p:cNvSpPr>
          <p:nvPr/>
        </p:nvSpPr>
        <p:spPr bwMode="auto">
          <a:xfrm>
            <a:off x="2476129" y="1181126"/>
            <a:ext cx="695117" cy="3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16" tIns="16808" rIns="34216" bIns="16808">
            <a:spAutoFit/>
          </a:bodyPr>
          <a:lstStyle/>
          <a:p>
            <a:pPr algn="ctr" eaLnBrk="0" hangingPunct="0">
              <a:spcBef>
                <a:spcPct val="20000"/>
              </a:spcBef>
            </a:pPr>
            <a:r>
              <a:rPr lang="en-US" altLang="en-US" sz="1059" b="1"/>
              <a:t>Data </a:t>
            </a:r>
            <a:br>
              <a:rPr lang="en-US" altLang="en-US" sz="1059" b="1"/>
            </a:br>
            <a:r>
              <a:rPr lang="en-US" altLang="en-US" sz="1059" b="1"/>
              <a:t>Analysis</a:t>
            </a:r>
          </a:p>
        </p:txBody>
      </p:sp>
      <p:sp>
        <p:nvSpPr>
          <p:cNvPr id="6153" name="Rectangle 9">
            <a:extLst>
              <a:ext uri="{FF2B5EF4-FFF2-40B4-BE49-F238E27FC236}">
                <a16:creationId xmlns:a16="http://schemas.microsoft.com/office/drawing/2014/main" id="{F10431BD-6648-F24B-8F9B-6FD395AA75EE}"/>
              </a:ext>
            </a:extLst>
          </p:cNvPr>
          <p:cNvSpPr>
            <a:spLocks noChangeArrowheads="1"/>
          </p:cNvSpPr>
          <p:nvPr/>
        </p:nvSpPr>
        <p:spPr bwMode="auto">
          <a:xfrm>
            <a:off x="3275092" y="1930267"/>
            <a:ext cx="731734" cy="3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16" tIns="16808" rIns="34216" bIns="16808">
            <a:spAutoFit/>
          </a:bodyPr>
          <a:lstStyle/>
          <a:p>
            <a:pPr algn="ctr" eaLnBrk="0" hangingPunct="0">
              <a:spcBef>
                <a:spcPct val="300000"/>
              </a:spcBef>
            </a:pPr>
            <a:r>
              <a:rPr lang="en-US" altLang="en-US" sz="1059" b="1"/>
              <a:t>Decision-</a:t>
            </a:r>
            <a:br>
              <a:rPr lang="en-US" altLang="en-US" sz="1059" b="1"/>
            </a:br>
            <a:r>
              <a:rPr lang="en-US" altLang="en-US" sz="1059" b="1"/>
              <a:t>Making</a:t>
            </a:r>
          </a:p>
        </p:txBody>
      </p:sp>
      <p:sp>
        <p:nvSpPr>
          <p:cNvPr id="6154" name="Rectangle 10">
            <a:extLst>
              <a:ext uri="{FF2B5EF4-FFF2-40B4-BE49-F238E27FC236}">
                <a16:creationId xmlns:a16="http://schemas.microsoft.com/office/drawing/2014/main" id="{AF3451E1-EBA1-6744-B53B-FB7FE3E360D7}"/>
              </a:ext>
            </a:extLst>
          </p:cNvPr>
          <p:cNvSpPr>
            <a:spLocks noChangeArrowheads="1"/>
          </p:cNvSpPr>
          <p:nvPr/>
        </p:nvSpPr>
        <p:spPr bwMode="auto">
          <a:xfrm>
            <a:off x="3104014" y="1797605"/>
            <a:ext cx="585267" cy="9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378" dirty="0">
                <a:solidFill>
                  <a:srgbClr val="B0D460"/>
                </a:solidFill>
              </a:rPr>
              <a:t>© 1984-1994 T/Maker Co.</a:t>
            </a:r>
          </a:p>
        </p:txBody>
      </p:sp>
      <p:sp>
        <p:nvSpPr>
          <p:cNvPr id="6155" name="Rectangle 11">
            <a:extLst>
              <a:ext uri="{FF2B5EF4-FFF2-40B4-BE49-F238E27FC236}">
                <a16:creationId xmlns:a16="http://schemas.microsoft.com/office/drawing/2014/main" id="{A74F0208-05A7-C948-ABBC-0E7415F3D71C}"/>
              </a:ext>
            </a:extLst>
          </p:cNvPr>
          <p:cNvSpPr>
            <a:spLocks noChangeArrowheads="1"/>
          </p:cNvSpPr>
          <p:nvPr/>
        </p:nvSpPr>
        <p:spPr bwMode="auto">
          <a:xfrm>
            <a:off x="2527752" y="2921317"/>
            <a:ext cx="585267" cy="9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378">
                <a:solidFill>
                  <a:srgbClr val="000000"/>
                </a:solidFill>
              </a:rPr>
              <a:t>© 1984-1994 T/Maker Co.</a:t>
            </a:r>
          </a:p>
        </p:txBody>
      </p:sp>
      <p:sp>
        <p:nvSpPr>
          <p:cNvPr id="6156" name="Freeform 12">
            <a:extLst>
              <a:ext uri="{FF2B5EF4-FFF2-40B4-BE49-F238E27FC236}">
                <a16:creationId xmlns:a16="http://schemas.microsoft.com/office/drawing/2014/main" id="{FAED9FD0-1190-6A46-AB03-A966855DFAE2}"/>
              </a:ext>
            </a:extLst>
          </p:cNvPr>
          <p:cNvSpPr>
            <a:spLocks/>
          </p:cNvSpPr>
          <p:nvPr/>
        </p:nvSpPr>
        <p:spPr bwMode="auto">
          <a:xfrm>
            <a:off x="3165243" y="1457851"/>
            <a:ext cx="294134" cy="330751"/>
          </a:xfrm>
          <a:custGeom>
            <a:avLst/>
            <a:gdLst>
              <a:gd name="T0" fmla="*/ 0 w 490"/>
              <a:gd name="T1" fmla="*/ 0 h 551"/>
              <a:gd name="T2" fmla="*/ 391 w 490"/>
              <a:gd name="T3" fmla="*/ 164 h 551"/>
              <a:gd name="T4" fmla="*/ 489 w 490"/>
              <a:gd name="T5" fmla="*/ 550 h 551"/>
              <a:gd name="T6" fmla="*/ 34 w 490"/>
              <a:gd name="T7" fmla="*/ 550 h 551"/>
              <a:gd name="T8" fmla="*/ 0 w 490"/>
              <a:gd name="T9" fmla="*/ 0 h 551"/>
            </a:gdLst>
            <a:ahLst/>
            <a:cxnLst>
              <a:cxn ang="0">
                <a:pos x="T0" y="T1"/>
              </a:cxn>
              <a:cxn ang="0">
                <a:pos x="T2" y="T3"/>
              </a:cxn>
              <a:cxn ang="0">
                <a:pos x="T4" y="T5"/>
              </a:cxn>
              <a:cxn ang="0">
                <a:pos x="T6" y="T7"/>
              </a:cxn>
              <a:cxn ang="0">
                <a:pos x="T8" y="T9"/>
              </a:cxn>
            </a:cxnLst>
            <a:rect l="0" t="0" r="r" b="b"/>
            <a:pathLst>
              <a:path w="490" h="551">
                <a:moveTo>
                  <a:pt x="0" y="0"/>
                </a:moveTo>
                <a:lnTo>
                  <a:pt x="391" y="164"/>
                </a:lnTo>
                <a:lnTo>
                  <a:pt x="489" y="550"/>
                </a:lnTo>
                <a:lnTo>
                  <a:pt x="34" y="550"/>
                </a:lnTo>
                <a:lnTo>
                  <a:pt x="0"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57" name="Freeform 13">
            <a:extLst>
              <a:ext uri="{FF2B5EF4-FFF2-40B4-BE49-F238E27FC236}">
                <a16:creationId xmlns:a16="http://schemas.microsoft.com/office/drawing/2014/main" id="{4F71B967-F6AB-624F-B789-83B8F44A34EF}"/>
              </a:ext>
            </a:extLst>
          </p:cNvPr>
          <p:cNvSpPr>
            <a:spLocks/>
          </p:cNvSpPr>
          <p:nvPr/>
        </p:nvSpPr>
        <p:spPr bwMode="auto">
          <a:xfrm>
            <a:off x="3177248" y="1387620"/>
            <a:ext cx="45020" cy="68431"/>
          </a:xfrm>
          <a:custGeom>
            <a:avLst/>
            <a:gdLst>
              <a:gd name="T0" fmla="*/ 74 w 75"/>
              <a:gd name="T1" fmla="*/ 0 h 114"/>
              <a:gd name="T2" fmla="*/ 68 w 75"/>
              <a:gd name="T3" fmla="*/ 1 h 114"/>
              <a:gd name="T4" fmla="*/ 63 w 75"/>
              <a:gd name="T5" fmla="*/ 2 h 114"/>
              <a:gd name="T6" fmla="*/ 57 w 75"/>
              <a:gd name="T7" fmla="*/ 4 h 114"/>
              <a:gd name="T8" fmla="*/ 52 w 75"/>
              <a:gd name="T9" fmla="*/ 6 h 114"/>
              <a:gd name="T10" fmla="*/ 47 w 75"/>
              <a:gd name="T11" fmla="*/ 9 h 114"/>
              <a:gd name="T12" fmla="*/ 42 w 75"/>
              <a:gd name="T13" fmla="*/ 11 h 114"/>
              <a:gd name="T14" fmla="*/ 38 w 75"/>
              <a:gd name="T15" fmla="*/ 15 h 114"/>
              <a:gd name="T16" fmla="*/ 33 w 75"/>
              <a:gd name="T17" fmla="*/ 19 h 114"/>
              <a:gd name="T18" fmla="*/ 29 w 75"/>
              <a:gd name="T19" fmla="*/ 24 h 114"/>
              <a:gd name="T20" fmla="*/ 25 w 75"/>
              <a:gd name="T21" fmla="*/ 29 h 114"/>
              <a:gd name="T22" fmla="*/ 21 w 75"/>
              <a:gd name="T23" fmla="*/ 34 h 114"/>
              <a:gd name="T24" fmla="*/ 18 w 75"/>
              <a:gd name="T25" fmla="*/ 40 h 114"/>
              <a:gd name="T26" fmla="*/ 15 w 75"/>
              <a:gd name="T27" fmla="*/ 47 h 114"/>
              <a:gd name="T28" fmla="*/ 11 w 75"/>
              <a:gd name="T29" fmla="*/ 53 h 114"/>
              <a:gd name="T30" fmla="*/ 8 w 75"/>
              <a:gd name="T31" fmla="*/ 60 h 114"/>
              <a:gd name="T32" fmla="*/ 5 w 75"/>
              <a:gd name="T33" fmla="*/ 67 h 114"/>
              <a:gd name="T34" fmla="*/ 3 w 75"/>
              <a:gd name="T35" fmla="*/ 74 h 114"/>
              <a:gd name="T36" fmla="*/ 1 w 75"/>
              <a:gd name="T37" fmla="*/ 80 h 114"/>
              <a:gd name="T38" fmla="*/ 0 w 75"/>
              <a:gd name="T39" fmla="*/ 85 h 114"/>
              <a:gd name="T40" fmla="*/ 0 w 75"/>
              <a:gd name="T41" fmla="*/ 90 h 114"/>
              <a:gd name="T42" fmla="*/ 2 w 75"/>
              <a:gd name="T43" fmla="*/ 94 h 114"/>
              <a:gd name="T44" fmla="*/ 3 w 75"/>
              <a:gd name="T45" fmla="*/ 98 h 114"/>
              <a:gd name="T46" fmla="*/ 5 w 75"/>
              <a:gd name="T47" fmla="*/ 102 h 114"/>
              <a:gd name="T48" fmla="*/ 7 w 75"/>
              <a:gd name="T49" fmla="*/ 104 h 114"/>
              <a:gd name="T50" fmla="*/ 9 w 75"/>
              <a:gd name="T51" fmla="*/ 106 h 114"/>
              <a:gd name="T52" fmla="*/ 12 w 75"/>
              <a:gd name="T53" fmla="*/ 108 h 114"/>
              <a:gd name="T54" fmla="*/ 15 w 75"/>
              <a:gd name="T55" fmla="*/ 109 h 114"/>
              <a:gd name="T56" fmla="*/ 18 w 75"/>
              <a:gd name="T57" fmla="*/ 111 h 114"/>
              <a:gd name="T58" fmla="*/ 19 w 75"/>
              <a:gd name="T59" fmla="*/ 112 h 114"/>
              <a:gd name="T60" fmla="*/ 21 w 75"/>
              <a:gd name="T61" fmla="*/ 112 h 114"/>
              <a:gd name="T62" fmla="*/ 22 w 75"/>
              <a:gd name="T63" fmla="*/ 113 h 114"/>
              <a:gd name="T64" fmla="*/ 74 w 75"/>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114">
                <a:moveTo>
                  <a:pt x="74" y="0"/>
                </a:moveTo>
                <a:lnTo>
                  <a:pt x="68" y="1"/>
                </a:lnTo>
                <a:lnTo>
                  <a:pt x="63" y="2"/>
                </a:lnTo>
                <a:lnTo>
                  <a:pt x="57" y="4"/>
                </a:lnTo>
                <a:lnTo>
                  <a:pt x="52" y="6"/>
                </a:lnTo>
                <a:lnTo>
                  <a:pt x="47" y="9"/>
                </a:lnTo>
                <a:lnTo>
                  <a:pt x="42" y="11"/>
                </a:lnTo>
                <a:lnTo>
                  <a:pt x="38" y="15"/>
                </a:lnTo>
                <a:lnTo>
                  <a:pt x="33" y="19"/>
                </a:lnTo>
                <a:lnTo>
                  <a:pt x="29" y="24"/>
                </a:lnTo>
                <a:lnTo>
                  <a:pt x="25" y="29"/>
                </a:lnTo>
                <a:lnTo>
                  <a:pt x="21" y="34"/>
                </a:lnTo>
                <a:lnTo>
                  <a:pt x="18" y="40"/>
                </a:lnTo>
                <a:lnTo>
                  <a:pt x="15" y="47"/>
                </a:lnTo>
                <a:lnTo>
                  <a:pt x="11" y="53"/>
                </a:lnTo>
                <a:lnTo>
                  <a:pt x="8" y="60"/>
                </a:lnTo>
                <a:lnTo>
                  <a:pt x="5" y="67"/>
                </a:lnTo>
                <a:lnTo>
                  <a:pt x="3" y="74"/>
                </a:lnTo>
                <a:lnTo>
                  <a:pt x="1" y="80"/>
                </a:lnTo>
                <a:lnTo>
                  <a:pt x="0" y="85"/>
                </a:lnTo>
                <a:lnTo>
                  <a:pt x="0" y="90"/>
                </a:lnTo>
                <a:lnTo>
                  <a:pt x="2" y="94"/>
                </a:lnTo>
                <a:lnTo>
                  <a:pt x="3" y="98"/>
                </a:lnTo>
                <a:lnTo>
                  <a:pt x="5" y="102"/>
                </a:lnTo>
                <a:lnTo>
                  <a:pt x="7" y="104"/>
                </a:lnTo>
                <a:lnTo>
                  <a:pt x="9" y="106"/>
                </a:lnTo>
                <a:lnTo>
                  <a:pt x="12" y="108"/>
                </a:lnTo>
                <a:lnTo>
                  <a:pt x="15" y="109"/>
                </a:lnTo>
                <a:lnTo>
                  <a:pt x="18" y="111"/>
                </a:lnTo>
                <a:lnTo>
                  <a:pt x="19" y="112"/>
                </a:lnTo>
                <a:lnTo>
                  <a:pt x="21" y="112"/>
                </a:lnTo>
                <a:lnTo>
                  <a:pt x="22" y="113"/>
                </a:lnTo>
                <a:lnTo>
                  <a:pt x="74"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58" name="Freeform 14">
            <a:extLst>
              <a:ext uri="{FF2B5EF4-FFF2-40B4-BE49-F238E27FC236}">
                <a16:creationId xmlns:a16="http://schemas.microsoft.com/office/drawing/2014/main" id="{F80A4818-FD1A-BF44-9BF6-94D9EE63A16A}"/>
              </a:ext>
            </a:extLst>
          </p:cNvPr>
          <p:cNvSpPr>
            <a:spLocks/>
          </p:cNvSpPr>
          <p:nvPr/>
        </p:nvSpPr>
        <p:spPr bwMode="auto">
          <a:xfrm>
            <a:off x="3163441" y="1459052"/>
            <a:ext cx="36617" cy="130860"/>
          </a:xfrm>
          <a:custGeom>
            <a:avLst/>
            <a:gdLst>
              <a:gd name="T0" fmla="*/ 9 w 61"/>
              <a:gd name="T1" fmla="*/ 0 h 218"/>
              <a:gd name="T2" fmla="*/ 5 w 61"/>
              <a:gd name="T3" fmla="*/ 7 h 218"/>
              <a:gd name="T4" fmla="*/ 3 w 61"/>
              <a:gd name="T5" fmla="*/ 16 h 218"/>
              <a:gd name="T6" fmla="*/ 1 w 61"/>
              <a:gd name="T7" fmla="*/ 26 h 218"/>
              <a:gd name="T8" fmla="*/ 0 w 61"/>
              <a:gd name="T9" fmla="*/ 39 h 218"/>
              <a:gd name="T10" fmla="*/ 0 w 61"/>
              <a:gd name="T11" fmla="*/ 53 h 218"/>
              <a:gd name="T12" fmla="*/ 0 w 61"/>
              <a:gd name="T13" fmla="*/ 67 h 218"/>
              <a:gd name="T14" fmla="*/ 1 w 61"/>
              <a:gd name="T15" fmla="*/ 83 h 218"/>
              <a:gd name="T16" fmla="*/ 2 w 61"/>
              <a:gd name="T17" fmla="*/ 99 h 218"/>
              <a:gd name="T18" fmla="*/ 4 w 61"/>
              <a:gd name="T19" fmla="*/ 116 h 218"/>
              <a:gd name="T20" fmla="*/ 5 w 61"/>
              <a:gd name="T21" fmla="*/ 132 h 218"/>
              <a:gd name="T22" fmla="*/ 7 w 61"/>
              <a:gd name="T23" fmla="*/ 148 h 218"/>
              <a:gd name="T24" fmla="*/ 10 w 61"/>
              <a:gd name="T25" fmla="*/ 163 h 218"/>
              <a:gd name="T26" fmla="*/ 13 w 61"/>
              <a:gd name="T27" fmla="*/ 179 h 218"/>
              <a:gd name="T28" fmla="*/ 15 w 61"/>
              <a:gd name="T29" fmla="*/ 193 h 218"/>
              <a:gd name="T30" fmla="*/ 17 w 61"/>
              <a:gd name="T31" fmla="*/ 205 h 218"/>
              <a:gd name="T32" fmla="*/ 20 w 61"/>
              <a:gd name="T33" fmla="*/ 217 h 218"/>
              <a:gd name="T34" fmla="*/ 20 w 61"/>
              <a:gd name="T35" fmla="*/ 207 h 218"/>
              <a:gd name="T36" fmla="*/ 21 w 61"/>
              <a:gd name="T37" fmla="*/ 199 h 218"/>
              <a:gd name="T38" fmla="*/ 21 w 61"/>
              <a:gd name="T39" fmla="*/ 191 h 218"/>
              <a:gd name="T40" fmla="*/ 22 w 61"/>
              <a:gd name="T41" fmla="*/ 184 h 218"/>
              <a:gd name="T42" fmla="*/ 23 w 61"/>
              <a:gd name="T43" fmla="*/ 178 h 218"/>
              <a:gd name="T44" fmla="*/ 25 w 61"/>
              <a:gd name="T45" fmla="*/ 174 h 218"/>
              <a:gd name="T46" fmla="*/ 26 w 61"/>
              <a:gd name="T47" fmla="*/ 170 h 218"/>
              <a:gd name="T48" fmla="*/ 28 w 61"/>
              <a:gd name="T49" fmla="*/ 168 h 218"/>
              <a:gd name="T50" fmla="*/ 30 w 61"/>
              <a:gd name="T51" fmla="*/ 168 h 218"/>
              <a:gd name="T52" fmla="*/ 34 w 61"/>
              <a:gd name="T53" fmla="*/ 169 h 218"/>
              <a:gd name="T54" fmla="*/ 36 w 61"/>
              <a:gd name="T55" fmla="*/ 171 h 218"/>
              <a:gd name="T56" fmla="*/ 40 w 61"/>
              <a:gd name="T57" fmla="*/ 175 h 218"/>
              <a:gd name="T58" fmla="*/ 45 w 61"/>
              <a:gd name="T59" fmla="*/ 180 h 218"/>
              <a:gd name="T60" fmla="*/ 49 w 61"/>
              <a:gd name="T61" fmla="*/ 187 h 218"/>
              <a:gd name="T62" fmla="*/ 55 w 61"/>
              <a:gd name="T63" fmla="*/ 195 h 218"/>
              <a:gd name="T64" fmla="*/ 60 w 61"/>
              <a:gd name="T65" fmla="*/ 204 h 218"/>
              <a:gd name="T66" fmla="*/ 59 w 61"/>
              <a:gd name="T67" fmla="*/ 192 h 218"/>
              <a:gd name="T68" fmla="*/ 56 w 61"/>
              <a:gd name="T69" fmla="*/ 178 h 218"/>
              <a:gd name="T70" fmla="*/ 54 w 61"/>
              <a:gd name="T71" fmla="*/ 163 h 218"/>
              <a:gd name="T72" fmla="*/ 50 w 61"/>
              <a:gd name="T73" fmla="*/ 146 h 218"/>
              <a:gd name="T74" fmla="*/ 46 w 61"/>
              <a:gd name="T75" fmla="*/ 129 h 218"/>
              <a:gd name="T76" fmla="*/ 42 w 61"/>
              <a:gd name="T77" fmla="*/ 112 h 218"/>
              <a:gd name="T78" fmla="*/ 37 w 61"/>
              <a:gd name="T79" fmla="*/ 95 h 218"/>
              <a:gd name="T80" fmla="*/ 33 w 61"/>
              <a:gd name="T81" fmla="*/ 79 h 218"/>
              <a:gd name="T82" fmla="*/ 28 w 61"/>
              <a:gd name="T83" fmla="*/ 62 h 218"/>
              <a:gd name="T84" fmla="*/ 24 w 61"/>
              <a:gd name="T85" fmla="*/ 48 h 218"/>
              <a:gd name="T86" fmla="*/ 20 w 61"/>
              <a:gd name="T87" fmla="*/ 34 h 218"/>
              <a:gd name="T88" fmla="*/ 16 w 61"/>
              <a:gd name="T89" fmla="*/ 22 h 218"/>
              <a:gd name="T90" fmla="*/ 14 w 61"/>
              <a:gd name="T91" fmla="*/ 14 h 218"/>
              <a:gd name="T92" fmla="*/ 11 w 61"/>
              <a:gd name="T93" fmla="*/ 6 h 218"/>
              <a:gd name="T94" fmla="*/ 9 w 61"/>
              <a:gd name="T95" fmla="*/ 1 h 218"/>
              <a:gd name="T96" fmla="*/ 9 w 61"/>
              <a:gd name="T9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218">
                <a:moveTo>
                  <a:pt x="9" y="0"/>
                </a:moveTo>
                <a:lnTo>
                  <a:pt x="5" y="7"/>
                </a:lnTo>
                <a:lnTo>
                  <a:pt x="3" y="16"/>
                </a:lnTo>
                <a:lnTo>
                  <a:pt x="1" y="26"/>
                </a:lnTo>
                <a:lnTo>
                  <a:pt x="0" y="39"/>
                </a:lnTo>
                <a:lnTo>
                  <a:pt x="0" y="53"/>
                </a:lnTo>
                <a:lnTo>
                  <a:pt x="0" y="67"/>
                </a:lnTo>
                <a:lnTo>
                  <a:pt x="1" y="83"/>
                </a:lnTo>
                <a:lnTo>
                  <a:pt x="2" y="99"/>
                </a:lnTo>
                <a:lnTo>
                  <a:pt x="4" y="116"/>
                </a:lnTo>
                <a:lnTo>
                  <a:pt x="5" y="132"/>
                </a:lnTo>
                <a:lnTo>
                  <a:pt x="7" y="148"/>
                </a:lnTo>
                <a:lnTo>
                  <a:pt x="10" y="163"/>
                </a:lnTo>
                <a:lnTo>
                  <a:pt x="13" y="179"/>
                </a:lnTo>
                <a:lnTo>
                  <a:pt x="15" y="193"/>
                </a:lnTo>
                <a:lnTo>
                  <a:pt x="17" y="205"/>
                </a:lnTo>
                <a:lnTo>
                  <a:pt x="20" y="217"/>
                </a:lnTo>
                <a:lnTo>
                  <a:pt x="20" y="207"/>
                </a:lnTo>
                <a:lnTo>
                  <a:pt x="21" y="199"/>
                </a:lnTo>
                <a:lnTo>
                  <a:pt x="21" y="191"/>
                </a:lnTo>
                <a:lnTo>
                  <a:pt x="22" y="184"/>
                </a:lnTo>
                <a:lnTo>
                  <a:pt x="23" y="178"/>
                </a:lnTo>
                <a:lnTo>
                  <a:pt x="25" y="174"/>
                </a:lnTo>
                <a:lnTo>
                  <a:pt x="26" y="170"/>
                </a:lnTo>
                <a:lnTo>
                  <a:pt x="28" y="168"/>
                </a:lnTo>
                <a:lnTo>
                  <a:pt x="30" y="168"/>
                </a:lnTo>
                <a:lnTo>
                  <a:pt x="34" y="169"/>
                </a:lnTo>
                <a:lnTo>
                  <a:pt x="36" y="171"/>
                </a:lnTo>
                <a:lnTo>
                  <a:pt x="40" y="175"/>
                </a:lnTo>
                <a:lnTo>
                  <a:pt x="45" y="180"/>
                </a:lnTo>
                <a:lnTo>
                  <a:pt x="49" y="187"/>
                </a:lnTo>
                <a:lnTo>
                  <a:pt x="55" y="195"/>
                </a:lnTo>
                <a:lnTo>
                  <a:pt x="60" y="204"/>
                </a:lnTo>
                <a:lnTo>
                  <a:pt x="59" y="192"/>
                </a:lnTo>
                <a:lnTo>
                  <a:pt x="56" y="178"/>
                </a:lnTo>
                <a:lnTo>
                  <a:pt x="54" y="163"/>
                </a:lnTo>
                <a:lnTo>
                  <a:pt x="50" y="146"/>
                </a:lnTo>
                <a:lnTo>
                  <a:pt x="46" y="129"/>
                </a:lnTo>
                <a:lnTo>
                  <a:pt x="42" y="112"/>
                </a:lnTo>
                <a:lnTo>
                  <a:pt x="37" y="95"/>
                </a:lnTo>
                <a:lnTo>
                  <a:pt x="33" y="79"/>
                </a:lnTo>
                <a:lnTo>
                  <a:pt x="28" y="62"/>
                </a:lnTo>
                <a:lnTo>
                  <a:pt x="24" y="48"/>
                </a:lnTo>
                <a:lnTo>
                  <a:pt x="20" y="34"/>
                </a:lnTo>
                <a:lnTo>
                  <a:pt x="16" y="22"/>
                </a:lnTo>
                <a:lnTo>
                  <a:pt x="14" y="14"/>
                </a:lnTo>
                <a:lnTo>
                  <a:pt x="11" y="6"/>
                </a:lnTo>
                <a:lnTo>
                  <a:pt x="9" y="1"/>
                </a:lnTo>
                <a:lnTo>
                  <a:pt x="9"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59" name="Freeform 15">
            <a:extLst>
              <a:ext uri="{FF2B5EF4-FFF2-40B4-BE49-F238E27FC236}">
                <a16:creationId xmlns:a16="http://schemas.microsoft.com/office/drawing/2014/main" id="{A3C509BB-84CD-7C4A-BD63-A8EDEE62C327}"/>
              </a:ext>
            </a:extLst>
          </p:cNvPr>
          <p:cNvSpPr>
            <a:spLocks/>
          </p:cNvSpPr>
          <p:nvPr/>
        </p:nvSpPr>
        <p:spPr bwMode="auto">
          <a:xfrm>
            <a:off x="3335720" y="1540089"/>
            <a:ext cx="97244" cy="226303"/>
          </a:xfrm>
          <a:custGeom>
            <a:avLst/>
            <a:gdLst>
              <a:gd name="T0" fmla="*/ 38 w 162"/>
              <a:gd name="T1" fmla="*/ 0 h 377"/>
              <a:gd name="T2" fmla="*/ 49 w 162"/>
              <a:gd name="T3" fmla="*/ 3 h 377"/>
              <a:gd name="T4" fmla="*/ 63 w 162"/>
              <a:gd name="T5" fmla="*/ 11 h 377"/>
              <a:gd name="T6" fmla="*/ 76 w 162"/>
              <a:gd name="T7" fmla="*/ 25 h 377"/>
              <a:gd name="T8" fmla="*/ 90 w 162"/>
              <a:gd name="T9" fmla="*/ 43 h 377"/>
              <a:gd name="T10" fmla="*/ 104 w 162"/>
              <a:gd name="T11" fmla="*/ 69 h 377"/>
              <a:gd name="T12" fmla="*/ 118 w 162"/>
              <a:gd name="T13" fmla="*/ 100 h 377"/>
              <a:gd name="T14" fmla="*/ 131 w 162"/>
              <a:gd name="T15" fmla="*/ 141 h 377"/>
              <a:gd name="T16" fmla="*/ 144 w 162"/>
              <a:gd name="T17" fmla="*/ 188 h 377"/>
              <a:gd name="T18" fmla="*/ 152 w 162"/>
              <a:gd name="T19" fmla="*/ 233 h 377"/>
              <a:gd name="T20" fmla="*/ 159 w 162"/>
              <a:gd name="T21" fmla="*/ 275 h 377"/>
              <a:gd name="T22" fmla="*/ 161 w 162"/>
              <a:gd name="T23" fmla="*/ 310 h 377"/>
              <a:gd name="T24" fmla="*/ 158 w 162"/>
              <a:gd name="T25" fmla="*/ 340 h 377"/>
              <a:gd name="T26" fmla="*/ 150 w 162"/>
              <a:gd name="T27" fmla="*/ 361 h 377"/>
              <a:gd name="T28" fmla="*/ 137 w 162"/>
              <a:gd name="T29" fmla="*/ 373 h 377"/>
              <a:gd name="T30" fmla="*/ 117 w 162"/>
              <a:gd name="T31" fmla="*/ 376 h 377"/>
              <a:gd name="T32" fmla="*/ 90 w 162"/>
              <a:gd name="T33" fmla="*/ 368 h 377"/>
              <a:gd name="T34" fmla="*/ 67 w 162"/>
              <a:gd name="T35" fmla="*/ 351 h 377"/>
              <a:gd name="T36" fmla="*/ 48 w 162"/>
              <a:gd name="T37" fmla="*/ 331 h 377"/>
              <a:gd name="T38" fmla="*/ 34 w 162"/>
              <a:gd name="T39" fmla="*/ 307 h 377"/>
              <a:gd name="T40" fmla="*/ 25 w 162"/>
              <a:gd name="T41" fmla="*/ 285 h 377"/>
              <a:gd name="T42" fmla="*/ 20 w 162"/>
              <a:gd name="T43" fmla="*/ 266 h 377"/>
              <a:gd name="T44" fmla="*/ 21 w 162"/>
              <a:gd name="T45" fmla="*/ 252 h 377"/>
              <a:gd name="T46" fmla="*/ 28 w 162"/>
              <a:gd name="T47" fmla="*/ 247 h 377"/>
              <a:gd name="T48" fmla="*/ 40 w 162"/>
              <a:gd name="T49" fmla="*/ 250 h 377"/>
              <a:gd name="T50" fmla="*/ 48 w 162"/>
              <a:gd name="T51" fmla="*/ 250 h 377"/>
              <a:gd name="T52" fmla="*/ 53 w 162"/>
              <a:gd name="T53" fmla="*/ 245 h 377"/>
              <a:gd name="T54" fmla="*/ 56 w 162"/>
              <a:gd name="T55" fmla="*/ 236 h 377"/>
              <a:gd name="T56" fmla="*/ 58 w 162"/>
              <a:gd name="T57" fmla="*/ 224 h 377"/>
              <a:gd name="T58" fmla="*/ 59 w 162"/>
              <a:gd name="T59" fmla="*/ 211 h 377"/>
              <a:gd name="T60" fmla="*/ 60 w 162"/>
              <a:gd name="T61" fmla="*/ 197 h 377"/>
              <a:gd name="T62" fmla="*/ 63 w 162"/>
              <a:gd name="T63" fmla="*/ 184 h 377"/>
              <a:gd name="T64" fmla="*/ 67 w 162"/>
              <a:gd name="T65" fmla="*/ 172 h 377"/>
              <a:gd name="T66" fmla="*/ 72 w 162"/>
              <a:gd name="T67" fmla="*/ 158 h 377"/>
              <a:gd name="T68" fmla="*/ 76 w 162"/>
              <a:gd name="T69" fmla="*/ 143 h 377"/>
              <a:gd name="T70" fmla="*/ 79 w 162"/>
              <a:gd name="T71" fmla="*/ 127 h 377"/>
              <a:gd name="T72" fmla="*/ 80 w 162"/>
              <a:gd name="T73" fmla="*/ 111 h 377"/>
              <a:gd name="T74" fmla="*/ 78 w 162"/>
              <a:gd name="T75" fmla="*/ 97 h 377"/>
              <a:gd name="T76" fmla="*/ 72 w 162"/>
              <a:gd name="T77" fmla="*/ 87 h 377"/>
              <a:gd name="T78" fmla="*/ 63 w 162"/>
              <a:gd name="T79" fmla="*/ 80 h 377"/>
              <a:gd name="T80" fmla="*/ 51 w 162"/>
              <a:gd name="T81" fmla="*/ 78 h 377"/>
              <a:gd name="T82" fmla="*/ 45 w 162"/>
              <a:gd name="T83" fmla="*/ 79 h 377"/>
              <a:gd name="T84" fmla="*/ 40 w 162"/>
              <a:gd name="T85" fmla="*/ 83 h 377"/>
              <a:gd name="T86" fmla="*/ 35 w 162"/>
              <a:gd name="T87" fmla="*/ 89 h 377"/>
              <a:gd name="T88" fmla="*/ 31 w 162"/>
              <a:gd name="T89" fmla="*/ 95 h 377"/>
              <a:gd name="T90" fmla="*/ 26 w 162"/>
              <a:gd name="T91" fmla="*/ 102 h 377"/>
              <a:gd name="T92" fmla="*/ 19 w 162"/>
              <a:gd name="T93" fmla="*/ 109 h 377"/>
              <a:gd name="T94" fmla="*/ 12 w 162"/>
              <a:gd name="T95" fmla="*/ 116 h 377"/>
              <a:gd name="T96" fmla="*/ 3 w 162"/>
              <a:gd name="T97" fmla="*/ 120 h 377"/>
              <a:gd name="T98" fmla="*/ 0 w 162"/>
              <a:gd name="T99" fmla="*/ 113 h 377"/>
              <a:gd name="T100" fmla="*/ 1 w 162"/>
              <a:gd name="T101" fmla="*/ 97 h 377"/>
              <a:gd name="T102" fmla="*/ 6 w 162"/>
              <a:gd name="T103" fmla="*/ 77 h 377"/>
              <a:gd name="T104" fmla="*/ 13 w 162"/>
              <a:gd name="T105" fmla="*/ 53 h 377"/>
              <a:gd name="T106" fmla="*/ 20 w 162"/>
              <a:gd name="T107" fmla="*/ 31 h 377"/>
              <a:gd name="T108" fmla="*/ 27 w 162"/>
              <a:gd name="T109" fmla="*/ 12 h 377"/>
              <a:gd name="T110" fmla="*/ 31 w 162"/>
              <a:gd name="T111" fmla="*/ 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377">
                <a:moveTo>
                  <a:pt x="32" y="0"/>
                </a:moveTo>
                <a:lnTo>
                  <a:pt x="38" y="0"/>
                </a:lnTo>
                <a:lnTo>
                  <a:pt x="43" y="1"/>
                </a:lnTo>
                <a:lnTo>
                  <a:pt x="49" y="3"/>
                </a:lnTo>
                <a:lnTo>
                  <a:pt x="56" y="7"/>
                </a:lnTo>
                <a:lnTo>
                  <a:pt x="63" y="11"/>
                </a:lnTo>
                <a:lnTo>
                  <a:pt x="69" y="17"/>
                </a:lnTo>
                <a:lnTo>
                  <a:pt x="76" y="25"/>
                </a:lnTo>
                <a:lnTo>
                  <a:pt x="83" y="32"/>
                </a:lnTo>
                <a:lnTo>
                  <a:pt x="90" y="43"/>
                </a:lnTo>
                <a:lnTo>
                  <a:pt x="96" y="55"/>
                </a:lnTo>
                <a:lnTo>
                  <a:pt x="104" y="69"/>
                </a:lnTo>
                <a:lnTo>
                  <a:pt x="111" y="84"/>
                </a:lnTo>
                <a:lnTo>
                  <a:pt x="118" y="100"/>
                </a:lnTo>
                <a:lnTo>
                  <a:pt x="124" y="120"/>
                </a:lnTo>
                <a:lnTo>
                  <a:pt x="131" y="141"/>
                </a:lnTo>
                <a:lnTo>
                  <a:pt x="138" y="164"/>
                </a:lnTo>
                <a:lnTo>
                  <a:pt x="144" y="188"/>
                </a:lnTo>
                <a:lnTo>
                  <a:pt x="148" y="212"/>
                </a:lnTo>
                <a:lnTo>
                  <a:pt x="152" y="233"/>
                </a:lnTo>
                <a:lnTo>
                  <a:pt x="156" y="255"/>
                </a:lnTo>
                <a:lnTo>
                  <a:pt x="159" y="275"/>
                </a:lnTo>
                <a:lnTo>
                  <a:pt x="160" y="293"/>
                </a:lnTo>
                <a:lnTo>
                  <a:pt x="161" y="310"/>
                </a:lnTo>
                <a:lnTo>
                  <a:pt x="160" y="326"/>
                </a:lnTo>
                <a:lnTo>
                  <a:pt x="158" y="340"/>
                </a:lnTo>
                <a:lnTo>
                  <a:pt x="155" y="351"/>
                </a:lnTo>
                <a:lnTo>
                  <a:pt x="150" y="361"/>
                </a:lnTo>
                <a:lnTo>
                  <a:pt x="145" y="368"/>
                </a:lnTo>
                <a:lnTo>
                  <a:pt x="137" y="373"/>
                </a:lnTo>
                <a:lnTo>
                  <a:pt x="127" y="376"/>
                </a:lnTo>
                <a:lnTo>
                  <a:pt x="117" y="376"/>
                </a:lnTo>
                <a:lnTo>
                  <a:pt x="103" y="373"/>
                </a:lnTo>
                <a:lnTo>
                  <a:pt x="90" y="368"/>
                </a:lnTo>
                <a:lnTo>
                  <a:pt x="78" y="360"/>
                </a:lnTo>
                <a:lnTo>
                  <a:pt x="67" y="351"/>
                </a:lnTo>
                <a:lnTo>
                  <a:pt x="57" y="342"/>
                </a:lnTo>
                <a:lnTo>
                  <a:pt x="48" y="331"/>
                </a:lnTo>
                <a:lnTo>
                  <a:pt x="40" y="319"/>
                </a:lnTo>
                <a:lnTo>
                  <a:pt x="34" y="307"/>
                </a:lnTo>
                <a:lnTo>
                  <a:pt x="29" y="296"/>
                </a:lnTo>
                <a:lnTo>
                  <a:pt x="25" y="285"/>
                </a:lnTo>
                <a:lnTo>
                  <a:pt x="22" y="275"/>
                </a:lnTo>
                <a:lnTo>
                  <a:pt x="20" y="266"/>
                </a:lnTo>
                <a:lnTo>
                  <a:pt x="20" y="258"/>
                </a:lnTo>
                <a:lnTo>
                  <a:pt x="21" y="252"/>
                </a:lnTo>
                <a:lnTo>
                  <a:pt x="24" y="248"/>
                </a:lnTo>
                <a:lnTo>
                  <a:pt x="28" y="247"/>
                </a:lnTo>
                <a:lnTo>
                  <a:pt x="34" y="248"/>
                </a:lnTo>
                <a:lnTo>
                  <a:pt x="40" y="250"/>
                </a:lnTo>
                <a:lnTo>
                  <a:pt x="44" y="251"/>
                </a:lnTo>
                <a:lnTo>
                  <a:pt x="48" y="250"/>
                </a:lnTo>
                <a:lnTo>
                  <a:pt x="51" y="248"/>
                </a:lnTo>
                <a:lnTo>
                  <a:pt x="53" y="245"/>
                </a:lnTo>
                <a:lnTo>
                  <a:pt x="55" y="241"/>
                </a:lnTo>
                <a:lnTo>
                  <a:pt x="56" y="236"/>
                </a:lnTo>
                <a:lnTo>
                  <a:pt x="57" y="230"/>
                </a:lnTo>
                <a:lnTo>
                  <a:pt x="58" y="224"/>
                </a:lnTo>
                <a:lnTo>
                  <a:pt x="58" y="218"/>
                </a:lnTo>
                <a:lnTo>
                  <a:pt x="59" y="211"/>
                </a:lnTo>
                <a:lnTo>
                  <a:pt x="59" y="204"/>
                </a:lnTo>
                <a:lnTo>
                  <a:pt x="60" y="197"/>
                </a:lnTo>
                <a:lnTo>
                  <a:pt x="62" y="190"/>
                </a:lnTo>
                <a:lnTo>
                  <a:pt x="63" y="184"/>
                </a:lnTo>
                <a:lnTo>
                  <a:pt x="66" y="178"/>
                </a:lnTo>
                <a:lnTo>
                  <a:pt x="67" y="172"/>
                </a:lnTo>
                <a:lnTo>
                  <a:pt x="70" y="165"/>
                </a:lnTo>
                <a:lnTo>
                  <a:pt x="72" y="158"/>
                </a:lnTo>
                <a:lnTo>
                  <a:pt x="74" y="151"/>
                </a:lnTo>
                <a:lnTo>
                  <a:pt x="76" y="143"/>
                </a:lnTo>
                <a:lnTo>
                  <a:pt x="78" y="135"/>
                </a:lnTo>
                <a:lnTo>
                  <a:pt x="79" y="127"/>
                </a:lnTo>
                <a:lnTo>
                  <a:pt x="80" y="119"/>
                </a:lnTo>
                <a:lnTo>
                  <a:pt x="80" y="111"/>
                </a:lnTo>
                <a:lnTo>
                  <a:pt x="79" y="104"/>
                </a:lnTo>
                <a:lnTo>
                  <a:pt x="78" y="97"/>
                </a:lnTo>
                <a:lnTo>
                  <a:pt x="75" y="92"/>
                </a:lnTo>
                <a:lnTo>
                  <a:pt x="72" y="87"/>
                </a:lnTo>
                <a:lnTo>
                  <a:pt x="67" y="83"/>
                </a:lnTo>
                <a:lnTo>
                  <a:pt x="63" y="80"/>
                </a:lnTo>
                <a:lnTo>
                  <a:pt x="55" y="78"/>
                </a:lnTo>
                <a:lnTo>
                  <a:pt x="51" y="78"/>
                </a:lnTo>
                <a:lnTo>
                  <a:pt x="48" y="78"/>
                </a:lnTo>
                <a:lnTo>
                  <a:pt x="45" y="79"/>
                </a:lnTo>
                <a:lnTo>
                  <a:pt x="42" y="81"/>
                </a:lnTo>
                <a:lnTo>
                  <a:pt x="40" y="83"/>
                </a:lnTo>
                <a:lnTo>
                  <a:pt x="38" y="86"/>
                </a:lnTo>
                <a:lnTo>
                  <a:pt x="35" y="89"/>
                </a:lnTo>
                <a:lnTo>
                  <a:pt x="33" y="92"/>
                </a:lnTo>
                <a:lnTo>
                  <a:pt x="31" y="95"/>
                </a:lnTo>
                <a:lnTo>
                  <a:pt x="28" y="98"/>
                </a:lnTo>
                <a:lnTo>
                  <a:pt x="26" y="102"/>
                </a:lnTo>
                <a:lnTo>
                  <a:pt x="23" y="106"/>
                </a:lnTo>
                <a:lnTo>
                  <a:pt x="19" y="109"/>
                </a:lnTo>
                <a:lnTo>
                  <a:pt x="16" y="113"/>
                </a:lnTo>
                <a:lnTo>
                  <a:pt x="12" y="116"/>
                </a:lnTo>
                <a:lnTo>
                  <a:pt x="8" y="119"/>
                </a:lnTo>
                <a:lnTo>
                  <a:pt x="3" y="120"/>
                </a:lnTo>
                <a:lnTo>
                  <a:pt x="1" y="118"/>
                </a:lnTo>
                <a:lnTo>
                  <a:pt x="0" y="113"/>
                </a:lnTo>
                <a:lnTo>
                  <a:pt x="0" y="106"/>
                </a:lnTo>
                <a:lnTo>
                  <a:pt x="1" y="97"/>
                </a:lnTo>
                <a:lnTo>
                  <a:pt x="4" y="88"/>
                </a:lnTo>
                <a:lnTo>
                  <a:pt x="6" y="77"/>
                </a:lnTo>
                <a:lnTo>
                  <a:pt x="10" y="65"/>
                </a:lnTo>
                <a:lnTo>
                  <a:pt x="13" y="53"/>
                </a:lnTo>
                <a:lnTo>
                  <a:pt x="16" y="41"/>
                </a:lnTo>
                <a:lnTo>
                  <a:pt x="20" y="31"/>
                </a:lnTo>
                <a:lnTo>
                  <a:pt x="24" y="21"/>
                </a:lnTo>
                <a:lnTo>
                  <a:pt x="27" y="12"/>
                </a:lnTo>
                <a:lnTo>
                  <a:pt x="29" y="6"/>
                </a:lnTo>
                <a:lnTo>
                  <a:pt x="31" y="2"/>
                </a:lnTo>
                <a:lnTo>
                  <a:pt x="32" y="0"/>
                </a:lnTo>
              </a:path>
            </a:pathLst>
          </a:custGeom>
          <a:solidFill>
            <a:srgbClr val="E0C6C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0" name="Freeform 16">
            <a:extLst>
              <a:ext uri="{FF2B5EF4-FFF2-40B4-BE49-F238E27FC236}">
                <a16:creationId xmlns:a16="http://schemas.microsoft.com/office/drawing/2014/main" id="{71D5D1EE-6072-0841-95BA-10BBC55A24BD}"/>
              </a:ext>
            </a:extLst>
          </p:cNvPr>
          <p:cNvSpPr>
            <a:spLocks/>
          </p:cNvSpPr>
          <p:nvPr/>
        </p:nvSpPr>
        <p:spPr bwMode="auto">
          <a:xfrm>
            <a:off x="3330918" y="1462053"/>
            <a:ext cx="318145" cy="329550"/>
          </a:xfrm>
          <a:custGeom>
            <a:avLst/>
            <a:gdLst>
              <a:gd name="T0" fmla="*/ 148 w 530"/>
              <a:gd name="T1" fmla="*/ 3 h 549"/>
              <a:gd name="T2" fmla="*/ 202 w 530"/>
              <a:gd name="T3" fmla="*/ 1 h 549"/>
              <a:gd name="T4" fmla="*/ 245 w 530"/>
              <a:gd name="T5" fmla="*/ 0 h 549"/>
              <a:gd name="T6" fmla="*/ 278 w 530"/>
              <a:gd name="T7" fmla="*/ 1 h 549"/>
              <a:gd name="T8" fmla="*/ 300 w 530"/>
              <a:gd name="T9" fmla="*/ 3 h 549"/>
              <a:gd name="T10" fmla="*/ 311 w 530"/>
              <a:gd name="T11" fmla="*/ 3 h 549"/>
              <a:gd name="T12" fmla="*/ 320 w 530"/>
              <a:gd name="T13" fmla="*/ 6 h 549"/>
              <a:gd name="T14" fmla="*/ 328 w 530"/>
              <a:gd name="T15" fmla="*/ 12 h 549"/>
              <a:gd name="T16" fmla="*/ 339 w 530"/>
              <a:gd name="T17" fmla="*/ 23 h 549"/>
              <a:gd name="T18" fmla="*/ 347 w 530"/>
              <a:gd name="T19" fmla="*/ 30 h 549"/>
              <a:gd name="T20" fmla="*/ 355 w 530"/>
              <a:gd name="T21" fmla="*/ 36 h 549"/>
              <a:gd name="T22" fmla="*/ 365 w 530"/>
              <a:gd name="T23" fmla="*/ 47 h 549"/>
              <a:gd name="T24" fmla="*/ 375 w 530"/>
              <a:gd name="T25" fmla="*/ 61 h 549"/>
              <a:gd name="T26" fmla="*/ 384 w 530"/>
              <a:gd name="T27" fmla="*/ 76 h 549"/>
              <a:gd name="T28" fmla="*/ 391 w 530"/>
              <a:gd name="T29" fmla="*/ 92 h 549"/>
              <a:gd name="T30" fmla="*/ 394 w 530"/>
              <a:gd name="T31" fmla="*/ 105 h 549"/>
              <a:gd name="T32" fmla="*/ 404 w 530"/>
              <a:gd name="T33" fmla="*/ 110 h 549"/>
              <a:gd name="T34" fmla="*/ 413 w 530"/>
              <a:gd name="T35" fmla="*/ 119 h 549"/>
              <a:gd name="T36" fmla="*/ 421 w 530"/>
              <a:gd name="T37" fmla="*/ 130 h 549"/>
              <a:gd name="T38" fmla="*/ 426 w 530"/>
              <a:gd name="T39" fmla="*/ 140 h 549"/>
              <a:gd name="T40" fmla="*/ 429 w 530"/>
              <a:gd name="T41" fmla="*/ 147 h 549"/>
              <a:gd name="T42" fmla="*/ 436 w 530"/>
              <a:gd name="T43" fmla="*/ 152 h 549"/>
              <a:gd name="T44" fmla="*/ 443 w 530"/>
              <a:gd name="T45" fmla="*/ 160 h 549"/>
              <a:gd name="T46" fmla="*/ 449 w 530"/>
              <a:gd name="T47" fmla="*/ 169 h 549"/>
              <a:gd name="T48" fmla="*/ 453 w 530"/>
              <a:gd name="T49" fmla="*/ 178 h 549"/>
              <a:gd name="T50" fmla="*/ 458 w 530"/>
              <a:gd name="T51" fmla="*/ 187 h 549"/>
              <a:gd name="T52" fmla="*/ 462 w 530"/>
              <a:gd name="T53" fmla="*/ 193 h 549"/>
              <a:gd name="T54" fmla="*/ 468 w 530"/>
              <a:gd name="T55" fmla="*/ 202 h 549"/>
              <a:gd name="T56" fmla="*/ 475 w 530"/>
              <a:gd name="T57" fmla="*/ 213 h 549"/>
              <a:gd name="T58" fmla="*/ 482 w 530"/>
              <a:gd name="T59" fmla="*/ 225 h 549"/>
              <a:gd name="T60" fmla="*/ 491 w 530"/>
              <a:gd name="T61" fmla="*/ 237 h 549"/>
              <a:gd name="T62" fmla="*/ 500 w 530"/>
              <a:gd name="T63" fmla="*/ 247 h 549"/>
              <a:gd name="T64" fmla="*/ 514 w 530"/>
              <a:gd name="T65" fmla="*/ 285 h 549"/>
              <a:gd name="T66" fmla="*/ 523 w 530"/>
              <a:gd name="T67" fmla="*/ 355 h 549"/>
              <a:gd name="T68" fmla="*/ 528 w 530"/>
              <a:gd name="T69" fmla="*/ 434 h 549"/>
              <a:gd name="T70" fmla="*/ 529 w 530"/>
              <a:gd name="T71" fmla="*/ 504 h 549"/>
              <a:gd name="T72" fmla="*/ 528 w 530"/>
              <a:gd name="T73" fmla="*/ 544 h 549"/>
              <a:gd name="T74" fmla="*/ 466 w 530"/>
              <a:gd name="T75" fmla="*/ 546 h 549"/>
              <a:gd name="T76" fmla="*/ 406 w 530"/>
              <a:gd name="T77" fmla="*/ 547 h 549"/>
              <a:gd name="T78" fmla="*/ 365 w 530"/>
              <a:gd name="T79" fmla="*/ 548 h 549"/>
              <a:gd name="T80" fmla="*/ 322 w 530"/>
              <a:gd name="T81" fmla="*/ 548 h 549"/>
              <a:gd name="T82" fmla="*/ 256 w 530"/>
              <a:gd name="T83" fmla="*/ 548 h 549"/>
              <a:gd name="T84" fmla="*/ 180 w 530"/>
              <a:gd name="T85" fmla="*/ 544 h 549"/>
              <a:gd name="T86" fmla="*/ 155 w 530"/>
              <a:gd name="T87" fmla="*/ 510 h 549"/>
              <a:gd name="T88" fmla="*/ 140 w 530"/>
              <a:gd name="T89" fmla="*/ 451 h 549"/>
              <a:gd name="T90" fmla="*/ 130 w 530"/>
              <a:gd name="T91" fmla="*/ 381 h 549"/>
              <a:gd name="T92" fmla="*/ 122 w 530"/>
              <a:gd name="T93" fmla="*/ 318 h 549"/>
              <a:gd name="T94" fmla="*/ 113 w 530"/>
              <a:gd name="T95" fmla="*/ 276 h 549"/>
              <a:gd name="T96" fmla="*/ 104 w 530"/>
              <a:gd name="T97" fmla="*/ 251 h 549"/>
              <a:gd name="T98" fmla="*/ 92 w 530"/>
              <a:gd name="T99" fmla="*/ 218 h 549"/>
              <a:gd name="T100" fmla="*/ 75 w 530"/>
              <a:gd name="T101" fmla="*/ 178 h 549"/>
              <a:gd name="T102" fmla="*/ 53 w 530"/>
              <a:gd name="T103" fmla="*/ 135 h 549"/>
              <a:gd name="T104" fmla="*/ 25 w 530"/>
              <a:gd name="T105" fmla="*/ 89 h 549"/>
              <a:gd name="T106" fmla="*/ 0 w 530"/>
              <a:gd name="T107" fmla="*/ 48 h 549"/>
              <a:gd name="T108" fmla="*/ 8 w 530"/>
              <a:gd name="T109" fmla="*/ 23 h 549"/>
              <a:gd name="T110" fmla="*/ 38 w 530"/>
              <a:gd name="T111" fmla="*/ 11 h 549"/>
              <a:gd name="T112" fmla="*/ 73 w 530"/>
              <a:gd name="T113" fmla="*/ 7 h 549"/>
              <a:gd name="T114" fmla="*/ 101 w 530"/>
              <a:gd name="T115" fmla="*/ 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549">
                <a:moveTo>
                  <a:pt x="107" y="7"/>
                </a:moveTo>
                <a:lnTo>
                  <a:pt x="128" y="5"/>
                </a:lnTo>
                <a:lnTo>
                  <a:pt x="148" y="3"/>
                </a:lnTo>
                <a:lnTo>
                  <a:pt x="167" y="2"/>
                </a:lnTo>
                <a:lnTo>
                  <a:pt x="185" y="1"/>
                </a:lnTo>
                <a:lnTo>
                  <a:pt x="202" y="1"/>
                </a:lnTo>
                <a:lnTo>
                  <a:pt x="218" y="0"/>
                </a:lnTo>
                <a:lnTo>
                  <a:pt x="232" y="0"/>
                </a:lnTo>
                <a:lnTo>
                  <a:pt x="245" y="0"/>
                </a:lnTo>
                <a:lnTo>
                  <a:pt x="257" y="1"/>
                </a:lnTo>
                <a:lnTo>
                  <a:pt x="268" y="1"/>
                </a:lnTo>
                <a:lnTo>
                  <a:pt x="278" y="1"/>
                </a:lnTo>
                <a:lnTo>
                  <a:pt x="287" y="2"/>
                </a:lnTo>
                <a:lnTo>
                  <a:pt x="294" y="2"/>
                </a:lnTo>
                <a:lnTo>
                  <a:pt x="300" y="3"/>
                </a:lnTo>
                <a:lnTo>
                  <a:pt x="305" y="3"/>
                </a:lnTo>
                <a:lnTo>
                  <a:pt x="309" y="3"/>
                </a:lnTo>
                <a:lnTo>
                  <a:pt x="311" y="3"/>
                </a:lnTo>
                <a:lnTo>
                  <a:pt x="314" y="3"/>
                </a:lnTo>
                <a:lnTo>
                  <a:pt x="317" y="4"/>
                </a:lnTo>
                <a:lnTo>
                  <a:pt x="320" y="6"/>
                </a:lnTo>
                <a:lnTo>
                  <a:pt x="322" y="8"/>
                </a:lnTo>
                <a:lnTo>
                  <a:pt x="325" y="10"/>
                </a:lnTo>
                <a:lnTo>
                  <a:pt x="328" y="12"/>
                </a:lnTo>
                <a:lnTo>
                  <a:pt x="331" y="15"/>
                </a:lnTo>
                <a:lnTo>
                  <a:pt x="333" y="17"/>
                </a:lnTo>
                <a:lnTo>
                  <a:pt x="339" y="23"/>
                </a:lnTo>
                <a:lnTo>
                  <a:pt x="341" y="26"/>
                </a:lnTo>
                <a:lnTo>
                  <a:pt x="344" y="28"/>
                </a:lnTo>
                <a:lnTo>
                  <a:pt x="347" y="30"/>
                </a:lnTo>
                <a:lnTo>
                  <a:pt x="350" y="32"/>
                </a:lnTo>
                <a:lnTo>
                  <a:pt x="352" y="34"/>
                </a:lnTo>
                <a:lnTo>
                  <a:pt x="355" y="36"/>
                </a:lnTo>
                <a:lnTo>
                  <a:pt x="358" y="39"/>
                </a:lnTo>
                <a:lnTo>
                  <a:pt x="361" y="43"/>
                </a:lnTo>
                <a:lnTo>
                  <a:pt x="365" y="47"/>
                </a:lnTo>
                <a:lnTo>
                  <a:pt x="368" y="51"/>
                </a:lnTo>
                <a:lnTo>
                  <a:pt x="371" y="56"/>
                </a:lnTo>
                <a:lnTo>
                  <a:pt x="375" y="61"/>
                </a:lnTo>
                <a:lnTo>
                  <a:pt x="378" y="66"/>
                </a:lnTo>
                <a:lnTo>
                  <a:pt x="381" y="71"/>
                </a:lnTo>
                <a:lnTo>
                  <a:pt x="384" y="76"/>
                </a:lnTo>
                <a:lnTo>
                  <a:pt x="386" y="81"/>
                </a:lnTo>
                <a:lnTo>
                  <a:pt x="389" y="87"/>
                </a:lnTo>
                <a:lnTo>
                  <a:pt x="391" y="92"/>
                </a:lnTo>
                <a:lnTo>
                  <a:pt x="392" y="96"/>
                </a:lnTo>
                <a:lnTo>
                  <a:pt x="393" y="101"/>
                </a:lnTo>
                <a:lnTo>
                  <a:pt x="394" y="105"/>
                </a:lnTo>
                <a:lnTo>
                  <a:pt x="397" y="106"/>
                </a:lnTo>
                <a:lnTo>
                  <a:pt x="401" y="108"/>
                </a:lnTo>
                <a:lnTo>
                  <a:pt x="404" y="110"/>
                </a:lnTo>
                <a:lnTo>
                  <a:pt x="407" y="113"/>
                </a:lnTo>
                <a:lnTo>
                  <a:pt x="410" y="116"/>
                </a:lnTo>
                <a:lnTo>
                  <a:pt x="413" y="119"/>
                </a:lnTo>
                <a:lnTo>
                  <a:pt x="416" y="123"/>
                </a:lnTo>
                <a:lnTo>
                  <a:pt x="419" y="126"/>
                </a:lnTo>
                <a:lnTo>
                  <a:pt x="421" y="130"/>
                </a:lnTo>
                <a:lnTo>
                  <a:pt x="423" y="133"/>
                </a:lnTo>
                <a:lnTo>
                  <a:pt x="425" y="137"/>
                </a:lnTo>
                <a:lnTo>
                  <a:pt x="426" y="140"/>
                </a:lnTo>
                <a:lnTo>
                  <a:pt x="428" y="143"/>
                </a:lnTo>
                <a:lnTo>
                  <a:pt x="429" y="145"/>
                </a:lnTo>
                <a:lnTo>
                  <a:pt x="429" y="147"/>
                </a:lnTo>
                <a:lnTo>
                  <a:pt x="429" y="149"/>
                </a:lnTo>
                <a:lnTo>
                  <a:pt x="433" y="150"/>
                </a:lnTo>
                <a:lnTo>
                  <a:pt x="436" y="152"/>
                </a:lnTo>
                <a:lnTo>
                  <a:pt x="438" y="154"/>
                </a:lnTo>
                <a:lnTo>
                  <a:pt x="441" y="157"/>
                </a:lnTo>
                <a:lnTo>
                  <a:pt x="443" y="160"/>
                </a:lnTo>
                <a:lnTo>
                  <a:pt x="445" y="163"/>
                </a:lnTo>
                <a:lnTo>
                  <a:pt x="447" y="166"/>
                </a:lnTo>
                <a:lnTo>
                  <a:pt x="449" y="169"/>
                </a:lnTo>
                <a:lnTo>
                  <a:pt x="450" y="172"/>
                </a:lnTo>
                <a:lnTo>
                  <a:pt x="452" y="175"/>
                </a:lnTo>
                <a:lnTo>
                  <a:pt x="453" y="178"/>
                </a:lnTo>
                <a:lnTo>
                  <a:pt x="455" y="181"/>
                </a:lnTo>
                <a:lnTo>
                  <a:pt x="456" y="184"/>
                </a:lnTo>
                <a:lnTo>
                  <a:pt x="458" y="187"/>
                </a:lnTo>
                <a:lnTo>
                  <a:pt x="459" y="189"/>
                </a:lnTo>
                <a:lnTo>
                  <a:pt x="460" y="190"/>
                </a:lnTo>
                <a:lnTo>
                  <a:pt x="462" y="193"/>
                </a:lnTo>
                <a:lnTo>
                  <a:pt x="464" y="195"/>
                </a:lnTo>
                <a:lnTo>
                  <a:pt x="466" y="198"/>
                </a:lnTo>
                <a:lnTo>
                  <a:pt x="468" y="202"/>
                </a:lnTo>
                <a:lnTo>
                  <a:pt x="470" y="205"/>
                </a:lnTo>
                <a:lnTo>
                  <a:pt x="472" y="209"/>
                </a:lnTo>
                <a:lnTo>
                  <a:pt x="475" y="213"/>
                </a:lnTo>
                <a:lnTo>
                  <a:pt x="477" y="217"/>
                </a:lnTo>
                <a:lnTo>
                  <a:pt x="480" y="221"/>
                </a:lnTo>
                <a:lnTo>
                  <a:pt x="482" y="225"/>
                </a:lnTo>
                <a:lnTo>
                  <a:pt x="485" y="229"/>
                </a:lnTo>
                <a:lnTo>
                  <a:pt x="488" y="233"/>
                </a:lnTo>
                <a:lnTo>
                  <a:pt x="491" y="237"/>
                </a:lnTo>
                <a:lnTo>
                  <a:pt x="494" y="241"/>
                </a:lnTo>
                <a:lnTo>
                  <a:pt x="497" y="244"/>
                </a:lnTo>
                <a:lnTo>
                  <a:pt x="500" y="247"/>
                </a:lnTo>
                <a:lnTo>
                  <a:pt x="505" y="255"/>
                </a:lnTo>
                <a:lnTo>
                  <a:pt x="510" y="268"/>
                </a:lnTo>
                <a:lnTo>
                  <a:pt x="514" y="285"/>
                </a:lnTo>
                <a:lnTo>
                  <a:pt x="518" y="306"/>
                </a:lnTo>
                <a:lnTo>
                  <a:pt x="521" y="329"/>
                </a:lnTo>
                <a:lnTo>
                  <a:pt x="523" y="355"/>
                </a:lnTo>
                <a:lnTo>
                  <a:pt x="525" y="381"/>
                </a:lnTo>
                <a:lnTo>
                  <a:pt x="527" y="408"/>
                </a:lnTo>
                <a:lnTo>
                  <a:pt x="528" y="434"/>
                </a:lnTo>
                <a:lnTo>
                  <a:pt x="529" y="460"/>
                </a:lnTo>
                <a:lnTo>
                  <a:pt x="529" y="483"/>
                </a:lnTo>
                <a:lnTo>
                  <a:pt x="529" y="504"/>
                </a:lnTo>
                <a:lnTo>
                  <a:pt x="529" y="522"/>
                </a:lnTo>
                <a:lnTo>
                  <a:pt x="528" y="535"/>
                </a:lnTo>
                <a:lnTo>
                  <a:pt x="528" y="544"/>
                </a:lnTo>
                <a:lnTo>
                  <a:pt x="527" y="547"/>
                </a:lnTo>
                <a:lnTo>
                  <a:pt x="494" y="546"/>
                </a:lnTo>
                <a:lnTo>
                  <a:pt x="466" y="546"/>
                </a:lnTo>
                <a:lnTo>
                  <a:pt x="443" y="546"/>
                </a:lnTo>
                <a:lnTo>
                  <a:pt x="423" y="546"/>
                </a:lnTo>
                <a:lnTo>
                  <a:pt x="406" y="547"/>
                </a:lnTo>
                <a:lnTo>
                  <a:pt x="391" y="547"/>
                </a:lnTo>
                <a:lnTo>
                  <a:pt x="378" y="547"/>
                </a:lnTo>
                <a:lnTo>
                  <a:pt x="365" y="548"/>
                </a:lnTo>
                <a:lnTo>
                  <a:pt x="352" y="548"/>
                </a:lnTo>
                <a:lnTo>
                  <a:pt x="338" y="548"/>
                </a:lnTo>
                <a:lnTo>
                  <a:pt x="322" y="548"/>
                </a:lnTo>
                <a:lnTo>
                  <a:pt x="304" y="548"/>
                </a:lnTo>
                <a:lnTo>
                  <a:pt x="282" y="548"/>
                </a:lnTo>
                <a:lnTo>
                  <a:pt x="256" y="548"/>
                </a:lnTo>
                <a:lnTo>
                  <a:pt x="226" y="547"/>
                </a:lnTo>
                <a:lnTo>
                  <a:pt x="190" y="547"/>
                </a:lnTo>
                <a:lnTo>
                  <a:pt x="180" y="544"/>
                </a:lnTo>
                <a:lnTo>
                  <a:pt x="170" y="536"/>
                </a:lnTo>
                <a:lnTo>
                  <a:pt x="162" y="525"/>
                </a:lnTo>
                <a:lnTo>
                  <a:pt x="155" y="510"/>
                </a:lnTo>
                <a:lnTo>
                  <a:pt x="149" y="492"/>
                </a:lnTo>
                <a:lnTo>
                  <a:pt x="144" y="472"/>
                </a:lnTo>
                <a:lnTo>
                  <a:pt x="140" y="451"/>
                </a:lnTo>
                <a:lnTo>
                  <a:pt x="136" y="428"/>
                </a:lnTo>
                <a:lnTo>
                  <a:pt x="133" y="404"/>
                </a:lnTo>
                <a:lnTo>
                  <a:pt x="130" y="381"/>
                </a:lnTo>
                <a:lnTo>
                  <a:pt x="127" y="359"/>
                </a:lnTo>
                <a:lnTo>
                  <a:pt x="125" y="337"/>
                </a:lnTo>
                <a:lnTo>
                  <a:pt x="122" y="318"/>
                </a:lnTo>
                <a:lnTo>
                  <a:pt x="119" y="301"/>
                </a:lnTo>
                <a:lnTo>
                  <a:pt x="117" y="287"/>
                </a:lnTo>
                <a:lnTo>
                  <a:pt x="113" y="276"/>
                </a:lnTo>
                <a:lnTo>
                  <a:pt x="110" y="269"/>
                </a:lnTo>
                <a:lnTo>
                  <a:pt x="107" y="260"/>
                </a:lnTo>
                <a:lnTo>
                  <a:pt x="104" y="251"/>
                </a:lnTo>
                <a:lnTo>
                  <a:pt x="100" y="241"/>
                </a:lnTo>
                <a:lnTo>
                  <a:pt x="96" y="230"/>
                </a:lnTo>
                <a:lnTo>
                  <a:pt x="92" y="218"/>
                </a:lnTo>
                <a:lnTo>
                  <a:pt x="87" y="205"/>
                </a:lnTo>
                <a:lnTo>
                  <a:pt x="81" y="192"/>
                </a:lnTo>
                <a:lnTo>
                  <a:pt x="75" y="178"/>
                </a:lnTo>
                <a:lnTo>
                  <a:pt x="69" y="164"/>
                </a:lnTo>
                <a:lnTo>
                  <a:pt x="61" y="150"/>
                </a:lnTo>
                <a:lnTo>
                  <a:pt x="53" y="135"/>
                </a:lnTo>
                <a:lnTo>
                  <a:pt x="45" y="120"/>
                </a:lnTo>
                <a:lnTo>
                  <a:pt x="35" y="104"/>
                </a:lnTo>
                <a:lnTo>
                  <a:pt x="25" y="89"/>
                </a:lnTo>
                <a:lnTo>
                  <a:pt x="14" y="74"/>
                </a:lnTo>
                <a:lnTo>
                  <a:pt x="5" y="60"/>
                </a:lnTo>
                <a:lnTo>
                  <a:pt x="0" y="48"/>
                </a:lnTo>
                <a:lnTo>
                  <a:pt x="0" y="38"/>
                </a:lnTo>
                <a:lnTo>
                  <a:pt x="3" y="30"/>
                </a:lnTo>
                <a:lnTo>
                  <a:pt x="8" y="23"/>
                </a:lnTo>
                <a:lnTo>
                  <a:pt x="17" y="18"/>
                </a:lnTo>
                <a:lnTo>
                  <a:pt x="27" y="14"/>
                </a:lnTo>
                <a:lnTo>
                  <a:pt x="38" y="11"/>
                </a:lnTo>
                <a:lnTo>
                  <a:pt x="49" y="9"/>
                </a:lnTo>
                <a:lnTo>
                  <a:pt x="62" y="7"/>
                </a:lnTo>
                <a:lnTo>
                  <a:pt x="73" y="7"/>
                </a:lnTo>
                <a:lnTo>
                  <a:pt x="84" y="6"/>
                </a:lnTo>
                <a:lnTo>
                  <a:pt x="93" y="6"/>
                </a:lnTo>
                <a:lnTo>
                  <a:pt x="101" y="7"/>
                </a:lnTo>
                <a:lnTo>
                  <a:pt x="105" y="7"/>
                </a:lnTo>
                <a:lnTo>
                  <a:pt x="107" y="7"/>
                </a:lnTo>
              </a:path>
            </a:pathLst>
          </a:custGeom>
          <a:solidFill>
            <a:srgbClr val="B2997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1" name="Freeform 17">
            <a:extLst>
              <a:ext uri="{FF2B5EF4-FFF2-40B4-BE49-F238E27FC236}">
                <a16:creationId xmlns:a16="http://schemas.microsoft.com/office/drawing/2014/main" id="{2C2CCD2F-FB84-5E40-88A5-968D6DE45777}"/>
              </a:ext>
            </a:extLst>
          </p:cNvPr>
          <p:cNvSpPr>
            <a:spLocks/>
          </p:cNvSpPr>
          <p:nvPr/>
        </p:nvSpPr>
        <p:spPr bwMode="auto">
          <a:xfrm>
            <a:off x="3339321" y="1506473"/>
            <a:ext cx="102647" cy="280928"/>
          </a:xfrm>
          <a:custGeom>
            <a:avLst/>
            <a:gdLst>
              <a:gd name="T0" fmla="*/ 161 w 171"/>
              <a:gd name="T1" fmla="*/ 467 h 468"/>
              <a:gd name="T2" fmla="*/ 147 w 171"/>
              <a:gd name="T3" fmla="*/ 452 h 468"/>
              <a:gd name="T4" fmla="*/ 135 w 171"/>
              <a:gd name="T5" fmla="*/ 422 h 468"/>
              <a:gd name="T6" fmla="*/ 126 w 171"/>
              <a:gd name="T7" fmla="*/ 379 h 468"/>
              <a:gd name="T8" fmla="*/ 118 w 171"/>
              <a:gd name="T9" fmla="*/ 333 h 468"/>
              <a:gd name="T10" fmla="*/ 111 w 171"/>
              <a:gd name="T11" fmla="*/ 284 h 468"/>
              <a:gd name="T12" fmla="*/ 105 w 171"/>
              <a:gd name="T13" fmla="*/ 242 h 468"/>
              <a:gd name="T14" fmla="*/ 99 w 171"/>
              <a:gd name="T15" fmla="*/ 210 h 468"/>
              <a:gd name="T16" fmla="*/ 93 w 171"/>
              <a:gd name="T17" fmla="*/ 193 h 468"/>
              <a:gd name="T18" fmla="*/ 87 w 171"/>
              <a:gd name="T19" fmla="*/ 175 h 468"/>
              <a:gd name="T20" fmla="*/ 79 w 171"/>
              <a:gd name="T21" fmla="*/ 154 h 468"/>
              <a:gd name="T22" fmla="*/ 71 w 171"/>
              <a:gd name="T23" fmla="*/ 129 h 468"/>
              <a:gd name="T24" fmla="*/ 59 w 171"/>
              <a:gd name="T25" fmla="*/ 103 h 468"/>
              <a:gd name="T26" fmla="*/ 45 w 171"/>
              <a:gd name="T27" fmla="*/ 75 h 468"/>
              <a:gd name="T28" fmla="*/ 30 w 171"/>
              <a:gd name="T29" fmla="*/ 45 h 468"/>
              <a:gd name="T30" fmla="*/ 11 w 171"/>
              <a:gd name="T31" fmla="*/ 15 h 468"/>
              <a:gd name="T32" fmla="*/ 12 w 171"/>
              <a:gd name="T33" fmla="*/ 13 h 468"/>
              <a:gd name="T34" fmla="*/ 32 w 171"/>
              <a:gd name="T35" fmla="*/ 41 h 468"/>
              <a:gd name="T36" fmla="*/ 49 w 171"/>
              <a:gd name="T37" fmla="*/ 71 h 468"/>
              <a:gd name="T38" fmla="*/ 65 w 171"/>
              <a:gd name="T39" fmla="*/ 101 h 468"/>
              <a:gd name="T40" fmla="*/ 77 w 171"/>
              <a:gd name="T41" fmla="*/ 127 h 468"/>
              <a:gd name="T42" fmla="*/ 87 w 171"/>
              <a:gd name="T43" fmla="*/ 152 h 468"/>
              <a:gd name="T44" fmla="*/ 95 w 171"/>
              <a:gd name="T45" fmla="*/ 173 h 468"/>
              <a:gd name="T46" fmla="*/ 99 w 171"/>
              <a:gd name="T47" fmla="*/ 188 h 468"/>
              <a:gd name="T48" fmla="*/ 103 w 171"/>
              <a:gd name="T49" fmla="*/ 198 h 468"/>
              <a:gd name="T50" fmla="*/ 108 w 171"/>
              <a:gd name="T51" fmla="*/ 212 h 468"/>
              <a:gd name="T52" fmla="*/ 113 w 171"/>
              <a:gd name="T53" fmla="*/ 231 h 468"/>
              <a:gd name="T54" fmla="*/ 119 w 171"/>
              <a:gd name="T55" fmla="*/ 253 h 468"/>
              <a:gd name="T56" fmla="*/ 125 w 171"/>
              <a:gd name="T57" fmla="*/ 275 h 468"/>
              <a:gd name="T58" fmla="*/ 130 w 171"/>
              <a:gd name="T59" fmla="*/ 297 h 468"/>
              <a:gd name="T60" fmla="*/ 135 w 171"/>
              <a:gd name="T61" fmla="*/ 319 h 468"/>
              <a:gd name="T62" fmla="*/ 139 w 171"/>
              <a:gd name="T63" fmla="*/ 336 h 468"/>
              <a:gd name="T64" fmla="*/ 141 w 171"/>
              <a:gd name="T65" fmla="*/ 350 h 468"/>
              <a:gd name="T66" fmla="*/ 145 w 171"/>
              <a:gd name="T67" fmla="*/ 366 h 468"/>
              <a:gd name="T68" fmla="*/ 150 w 171"/>
              <a:gd name="T69" fmla="*/ 383 h 468"/>
              <a:gd name="T70" fmla="*/ 155 w 171"/>
              <a:gd name="T71" fmla="*/ 402 h 468"/>
              <a:gd name="T72" fmla="*/ 159 w 171"/>
              <a:gd name="T73" fmla="*/ 420 h 468"/>
              <a:gd name="T74" fmla="*/ 163 w 171"/>
              <a:gd name="T75" fmla="*/ 436 h 468"/>
              <a:gd name="T76" fmla="*/ 167 w 171"/>
              <a:gd name="T77" fmla="*/ 451 h 468"/>
              <a:gd name="T78" fmla="*/ 170 w 171"/>
              <a:gd name="T79" fmla="*/ 46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468">
                <a:moveTo>
                  <a:pt x="170" y="467"/>
                </a:moveTo>
                <a:lnTo>
                  <a:pt x="161" y="467"/>
                </a:lnTo>
                <a:lnTo>
                  <a:pt x="154" y="462"/>
                </a:lnTo>
                <a:lnTo>
                  <a:pt x="147" y="452"/>
                </a:lnTo>
                <a:lnTo>
                  <a:pt x="141" y="438"/>
                </a:lnTo>
                <a:lnTo>
                  <a:pt x="135" y="422"/>
                </a:lnTo>
                <a:lnTo>
                  <a:pt x="130" y="401"/>
                </a:lnTo>
                <a:lnTo>
                  <a:pt x="126" y="379"/>
                </a:lnTo>
                <a:lnTo>
                  <a:pt x="122" y="356"/>
                </a:lnTo>
                <a:lnTo>
                  <a:pt x="118" y="333"/>
                </a:lnTo>
                <a:lnTo>
                  <a:pt x="115" y="308"/>
                </a:lnTo>
                <a:lnTo>
                  <a:pt x="111" y="284"/>
                </a:lnTo>
                <a:lnTo>
                  <a:pt x="108" y="263"/>
                </a:lnTo>
                <a:lnTo>
                  <a:pt x="105" y="242"/>
                </a:lnTo>
                <a:lnTo>
                  <a:pt x="102" y="224"/>
                </a:lnTo>
                <a:lnTo>
                  <a:pt x="99" y="210"/>
                </a:lnTo>
                <a:lnTo>
                  <a:pt x="96" y="199"/>
                </a:lnTo>
                <a:lnTo>
                  <a:pt x="93" y="193"/>
                </a:lnTo>
                <a:lnTo>
                  <a:pt x="90" y="184"/>
                </a:lnTo>
                <a:lnTo>
                  <a:pt x="87" y="175"/>
                </a:lnTo>
                <a:lnTo>
                  <a:pt x="83" y="165"/>
                </a:lnTo>
                <a:lnTo>
                  <a:pt x="79" y="154"/>
                </a:lnTo>
                <a:lnTo>
                  <a:pt x="75" y="142"/>
                </a:lnTo>
                <a:lnTo>
                  <a:pt x="71" y="129"/>
                </a:lnTo>
                <a:lnTo>
                  <a:pt x="65" y="117"/>
                </a:lnTo>
                <a:lnTo>
                  <a:pt x="59" y="103"/>
                </a:lnTo>
                <a:lnTo>
                  <a:pt x="53" y="89"/>
                </a:lnTo>
                <a:lnTo>
                  <a:pt x="45" y="75"/>
                </a:lnTo>
                <a:lnTo>
                  <a:pt x="38" y="60"/>
                </a:lnTo>
                <a:lnTo>
                  <a:pt x="30" y="45"/>
                </a:lnTo>
                <a:lnTo>
                  <a:pt x="20" y="30"/>
                </a:lnTo>
                <a:lnTo>
                  <a:pt x="11" y="15"/>
                </a:lnTo>
                <a:lnTo>
                  <a:pt x="0" y="0"/>
                </a:lnTo>
                <a:lnTo>
                  <a:pt x="12" y="13"/>
                </a:lnTo>
                <a:lnTo>
                  <a:pt x="22" y="28"/>
                </a:lnTo>
                <a:lnTo>
                  <a:pt x="32" y="41"/>
                </a:lnTo>
                <a:lnTo>
                  <a:pt x="42" y="56"/>
                </a:lnTo>
                <a:lnTo>
                  <a:pt x="49" y="71"/>
                </a:lnTo>
                <a:lnTo>
                  <a:pt x="58" y="86"/>
                </a:lnTo>
                <a:lnTo>
                  <a:pt x="65" y="101"/>
                </a:lnTo>
                <a:lnTo>
                  <a:pt x="71" y="115"/>
                </a:lnTo>
                <a:lnTo>
                  <a:pt x="77" y="127"/>
                </a:lnTo>
                <a:lnTo>
                  <a:pt x="82" y="140"/>
                </a:lnTo>
                <a:lnTo>
                  <a:pt x="87" y="152"/>
                </a:lnTo>
                <a:lnTo>
                  <a:pt x="91" y="163"/>
                </a:lnTo>
                <a:lnTo>
                  <a:pt x="95" y="173"/>
                </a:lnTo>
                <a:lnTo>
                  <a:pt x="98" y="182"/>
                </a:lnTo>
                <a:lnTo>
                  <a:pt x="99" y="188"/>
                </a:lnTo>
                <a:lnTo>
                  <a:pt x="102" y="194"/>
                </a:lnTo>
                <a:lnTo>
                  <a:pt x="103" y="198"/>
                </a:lnTo>
                <a:lnTo>
                  <a:pt x="105" y="204"/>
                </a:lnTo>
                <a:lnTo>
                  <a:pt x="108" y="212"/>
                </a:lnTo>
                <a:lnTo>
                  <a:pt x="110" y="221"/>
                </a:lnTo>
                <a:lnTo>
                  <a:pt x="113" y="231"/>
                </a:lnTo>
                <a:lnTo>
                  <a:pt x="116" y="242"/>
                </a:lnTo>
                <a:lnTo>
                  <a:pt x="119" y="253"/>
                </a:lnTo>
                <a:lnTo>
                  <a:pt x="122" y="264"/>
                </a:lnTo>
                <a:lnTo>
                  <a:pt x="125" y="275"/>
                </a:lnTo>
                <a:lnTo>
                  <a:pt x="128" y="286"/>
                </a:lnTo>
                <a:lnTo>
                  <a:pt x="130" y="297"/>
                </a:lnTo>
                <a:lnTo>
                  <a:pt x="132" y="308"/>
                </a:lnTo>
                <a:lnTo>
                  <a:pt x="135" y="319"/>
                </a:lnTo>
                <a:lnTo>
                  <a:pt x="137" y="328"/>
                </a:lnTo>
                <a:lnTo>
                  <a:pt x="139" y="336"/>
                </a:lnTo>
                <a:lnTo>
                  <a:pt x="140" y="344"/>
                </a:lnTo>
                <a:lnTo>
                  <a:pt x="141" y="350"/>
                </a:lnTo>
                <a:lnTo>
                  <a:pt x="143" y="357"/>
                </a:lnTo>
                <a:lnTo>
                  <a:pt x="145" y="366"/>
                </a:lnTo>
                <a:lnTo>
                  <a:pt x="147" y="374"/>
                </a:lnTo>
                <a:lnTo>
                  <a:pt x="150" y="383"/>
                </a:lnTo>
                <a:lnTo>
                  <a:pt x="152" y="392"/>
                </a:lnTo>
                <a:lnTo>
                  <a:pt x="155" y="402"/>
                </a:lnTo>
                <a:lnTo>
                  <a:pt x="156" y="411"/>
                </a:lnTo>
                <a:lnTo>
                  <a:pt x="159" y="420"/>
                </a:lnTo>
                <a:lnTo>
                  <a:pt x="161" y="428"/>
                </a:lnTo>
                <a:lnTo>
                  <a:pt x="163" y="436"/>
                </a:lnTo>
                <a:lnTo>
                  <a:pt x="165" y="443"/>
                </a:lnTo>
                <a:lnTo>
                  <a:pt x="167" y="451"/>
                </a:lnTo>
                <a:lnTo>
                  <a:pt x="168" y="457"/>
                </a:lnTo>
                <a:lnTo>
                  <a:pt x="170" y="462"/>
                </a:lnTo>
                <a:lnTo>
                  <a:pt x="170" y="467"/>
                </a:lnTo>
              </a:path>
            </a:pathLst>
          </a:custGeom>
          <a:solidFill>
            <a:srgbClr val="6633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2" name="Freeform 18">
            <a:extLst>
              <a:ext uri="{FF2B5EF4-FFF2-40B4-BE49-F238E27FC236}">
                <a16:creationId xmlns:a16="http://schemas.microsoft.com/office/drawing/2014/main" id="{BD0F315B-A21E-E84B-B49A-63161AB86516}"/>
              </a:ext>
            </a:extLst>
          </p:cNvPr>
          <p:cNvSpPr>
            <a:spLocks/>
          </p:cNvSpPr>
          <p:nvPr/>
        </p:nvSpPr>
        <p:spPr bwMode="auto">
          <a:xfrm>
            <a:off x="3377739" y="1475259"/>
            <a:ext cx="85839" cy="72033"/>
          </a:xfrm>
          <a:custGeom>
            <a:avLst/>
            <a:gdLst>
              <a:gd name="T0" fmla="*/ 14 w 143"/>
              <a:gd name="T1" fmla="*/ 32 h 120"/>
              <a:gd name="T2" fmla="*/ 40 w 143"/>
              <a:gd name="T3" fmla="*/ 47 h 120"/>
              <a:gd name="T4" fmla="*/ 64 w 143"/>
              <a:gd name="T5" fmla="*/ 61 h 120"/>
              <a:gd name="T6" fmla="*/ 85 w 143"/>
              <a:gd name="T7" fmla="*/ 74 h 120"/>
              <a:gd name="T8" fmla="*/ 104 w 143"/>
              <a:gd name="T9" fmla="*/ 88 h 120"/>
              <a:gd name="T10" fmla="*/ 118 w 143"/>
              <a:gd name="T11" fmla="*/ 99 h 120"/>
              <a:gd name="T12" fmla="*/ 130 w 143"/>
              <a:gd name="T13" fmla="*/ 109 h 120"/>
              <a:gd name="T14" fmla="*/ 138 w 143"/>
              <a:gd name="T15" fmla="*/ 116 h 120"/>
              <a:gd name="T16" fmla="*/ 131 w 143"/>
              <a:gd name="T17" fmla="*/ 109 h 120"/>
              <a:gd name="T18" fmla="*/ 117 w 143"/>
              <a:gd name="T19" fmla="*/ 91 h 120"/>
              <a:gd name="T20" fmla="*/ 107 w 143"/>
              <a:gd name="T21" fmla="*/ 78 h 120"/>
              <a:gd name="T22" fmla="*/ 102 w 143"/>
              <a:gd name="T23" fmla="*/ 66 h 120"/>
              <a:gd name="T24" fmla="*/ 98 w 143"/>
              <a:gd name="T25" fmla="*/ 57 h 120"/>
              <a:gd name="T26" fmla="*/ 96 w 143"/>
              <a:gd name="T27" fmla="*/ 50 h 120"/>
              <a:gd name="T28" fmla="*/ 94 w 143"/>
              <a:gd name="T29" fmla="*/ 43 h 120"/>
              <a:gd name="T30" fmla="*/ 90 w 143"/>
              <a:gd name="T31" fmla="*/ 36 h 120"/>
              <a:gd name="T32" fmla="*/ 85 w 143"/>
              <a:gd name="T33" fmla="*/ 30 h 120"/>
              <a:gd name="T34" fmla="*/ 85 w 143"/>
              <a:gd name="T35" fmla="*/ 25 h 120"/>
              <a:gd name="T36" fmla="*/ 88 w 143"/>
              <a:gd name="T37" fmla="*/ 19 h 120"/>
              <a:gd name="T38" fmla="*/ 94 w 143"/>
              <a:gd name="T39" fmla="*/ 14 h 120"/>
              <a:gd name="T40" fmla="*/ 101 w 143"/>
              <a:gd name="T41" fmla="*/ 10 h 120"/>
              <a:gd name="T42" fmla="*/ 108 w 143"/>
              <a:gd name="T43" fmla="*/ 6 h 120"/>
              <a:gd name="T44" fmla="*/ 115 w 143"/>
              <a:gd name="T45" fmla="*/ 3 h 120"/>
              <a:gd name="T46" fmla="*/ 120 w 143"/>
              <a:gd name="T47" fmla="*/ 1 h 120"/>
              <a:gd name="T48" fmla="*/ 115 w 143"/>
              <a:gd name="T49" fmla="*/ 0 h 120"/>
              <a:gd name="T50" fmla="*/ 99 w 143"/>
              <a:gd name="T51" fmla="*/ 1 h 120"/>
              <a:gd name="T52" fmla="*/ 82 w 143"/>
              <a:gd name="T53" fmla="*/ 3 h 120"/>
              <a:gd name="T54" fmla="*/ 63 w 143"/>
              <a:gd name="T55" fmla="*/ 7 h 120"/>
              <a:gd name="T56" fmla="*/ 45 w 143"/>
              <a:gd name="T57" fmla="*/ 11 h 120"/>
              <a:gd name="T58" fmla="*/ 29 w 143"/>
              <a:gd name="T59" fmla="*/ 15 h 120"/>
              <a:gd name="T60" fmla="*/ 14 w 143"/>
              <a:gd name="T61" fmla="*/ 20 h 120"/>
              <a:gd name="T62" fmla="*/ 4 w 143"/>
              <a:gd name="T63"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20">
                <a:moveTo>
                  <a:pt x="0" y="26"/>
                </a:moveTo>
                <a:lnTo>
                  <a:pt x="14" y="32"/>
                </a:lnTo>
                <a:lnTo>
                  <a:pt x="28" y="40"/>
                </a:lnTo>
                <a:lnTo>
                  <a:pt x="40" y="47"/>
                </a:lnTo>
                <a:lnTo>
                  <a:pt x="53" y="54"/>
                </a:lnTo>
                <a:lnTo>
                  <a:pt x="64" y="61"/>
                </a:lnTo>
                <a:lnTo>
                  <a:pt x="75" y="68"/>
                </a:lnTo>
                <a:lnTo>
                  <a:pt x="85" y="74"/>
                </a:lnTo>
                <a:lnTo>
                  <a:pt x="95" y="81"/>
                </a:lnTo>
                <a:lnTo>
                  <a:pt x="104" y="88"/>
                </a:lnTo>
                <a:lnTo>
                  <a:pt x="111" y="93"/>
                </a:lnTo>
                <a:lnTo>
                  <a:pt x="118" y="99"/>
                </a:lnTo>
                <a:lnTo>
                  <a:pt x="125" y="104"/>
                </a:lnTo>
                <a:lnTo>
                  <a:pt x="130" y="109"/>
                </a:lnTo>
                <a:lnTo>
                  <a:pt x="134" y="112"/>
                </a:lnTo>
                <a:lnTo>
                  <a:pt x="138" y="116"/>
                </a:lnTo>
                <a:lnTo>
                  <a:pt x="142" y="119"/>
                </a:lnTo>
                <a:lnTo>
                  <a:pt x="131" y="109"/>
                </a:lnTo>
                <a:lnTo>
                  <a:pt x="124" y="100"/>
                </a:lnTo>
                <a:lnTo>
                  <a:pt x="117" y="91"/>
                </a:lnTo>
                <a:lnTo>
                  <a:pt x="112" y="84"/>
                </a:lnTo>
                <a:lnTo>
                  <a:pt x="107" y="78"/>
                </a:lnTo>
                <a:lnTo>
                  <a:pt x="105" y="71"/>
                </a:lnTo>
                <a:lnTo>
                  <a:pt x="102" y="66"/>
                </a:lnTo>
                <a:lnTo>
                  <a:pt x="100" y="61"/>
                </a:lnTo>
                <a:lnTo>
                  <a:pt x="98" y="57"/>
                </a:lnTo>
                <a:lnTo>
                  <a:pt x="97" y="52"/>
                </a:lnTo>
                <a:lnTo>
                  <a:pt x="96" y="50"/>
                </a:lnTo>
                <a:lnTo>
                  <a:pt x="95" y="46"/>
                </a:lnTo>
                <a:lnTo>
                  <a:pt x="94" y="43"/>
                </a:lnTo>
                <a:lnTo>
                  <a:pt x="92" y="39"/>
                </a:lnTo>
                <a:lnTo>
                  <a:pt x="90" y="36"/>
                </a:lnTo>
                <a:lnTo>
                  <a:pt x="87" y="33"/>
                </a:lnTo>
                <a:lnTo>
                  <a:pt x="85" y="30"/>
                </a:lnTo>
                <a:lnTo>
                  <a:pt x="85" y="28"/>
                </a:lnTo>
                <a:lnTo>
                  <a:pt x="85" y="25"/>
                </a:lnTo>
                <a:lnTo>
                  <a:pt x="86" y="22"/>
                </a:lnTo>
                <a:lnTo>
                  <a:pt x="88" y="19"/>
                </a:lnTo>
                <a:lnTo>
                  <a:pt x="91" y="17"/>
                </a:lnTo>
                <a:lnTo>
                  <a:pt x="94" y="14"/>
                </a:lnTo>
                <a:lnTo>
                  <a:pt x="97" y="12"/>
                </a:lnTo>
                <a:lnTo>
                  <a:pt x="101" y="10"/>
                </a:lnTo>
                <a:lnTo>
                  <a:pt x="105" y="8"/>
                </a:lnTo>
                <a:lnTo>
                  <a:pt x="108" y="6"/>
                </a:lnTo>
                <a:lnTo>
                  <a:pt x="112" y="5"/>
                </a:lnTo>
                <a:lnTo>
                  <a:pt x="115" y="3"/>
                </a:lnTo>
                <a:lnTo>
                  <a:pt x="118" y="2"/>
                </a:lnTo>
                <a:lnTo>
                  <a:pt x="120" y="1"/>
                </a:lnTo>
                <a:lnTo>
                  <a:pt x="122" y="0"/>
                </a:lnTo>
                <a:lnTo>
                  <a:pt x="115" y="0"/>
                </a:lnTo>
                <a:lnTo>
                  <a:pt x="107" y="0"/>
                </a:lnTo>
                <a:lnTo>
                  <a:pt x="99" y="1"/>
                </a:lnTo>
                <a:lnTo>
                  <a:pt x="90" y="2"/>
                </a:lnTo>
                <a:lnTo>
                  <a:pt x="82" y="3"/>
                </a:lnTo>
                <a:lnTo>
                  <a:pt x="72" y="5"/>
                </a:lnTo>
                <a:lnTo>
                  <a:pt x="63" y="7"/>
                </a:lnTo>
                <a:lnTo>
                  <a:pt x="54" y="9"/>
                </a:lnTo>
                <a:lnTo>
                  <a:pt x="45" y="11"/>
                </a:lnTo>
                <a:lnTo>
                  <a:pt x="36" y="13"/>
                </a:lnTo>
                <a:lnTo>
                  <a:pt x="29" y="15"/>
                </a:lnTo>
                <a:lnTo>
                  <a:pt x="21" y="18"/>
                </a:lnTo>
                <a:lnTo>
                  <a:pt x="14" y="20"/>
                </a:lnTo>
                <a:lnTo>
                  <a:pt x="9" y="22"/>
                </a:lnTo>
                <a:lnTo>
                  <a:pt x="4" y="24"/>
                </a:lnTo>
                <a:lnTo>
                  <a:pt x="0" y="26"/>
                </a:lnTo>
              </a:path>
            </a:pathLst>
          </a:custGeom>
          <a:solidFill>
            <a:srgbClr val="3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3" name="Freeform 19">
            <a:extLst>
              <a:ext uri="{FF2B5EF4-FFF2-40B4-BE49-F238E27FC236}">
                <a16:creationId xmlns:a16="http://schemas.microsoft.com/office/drawing/2014/main" id="{1C39BC56-F62D-C44E-88F1-7B696BE9D288}"/>
              </a:ext>
            </a:extLst>
          </p:cNvPr>
          <p:cNvSpPr>
            <a:spLocks/>
          </p:cNvSpPr>
          <p:nvPr/>
        </p:nvSpPr>
        <p:spPr bwMode="auto">
          <a:xfrm>
            <a:off x="3520604" y="1480061"/>
            <a:ext cx="122456" cy="253915"/>
          </a:xfrm>
          <a:custGeom>
            <a:avLst/>
            <a:gdLst>
              <a:gd name="T0" fmla="*/ 44 w 204"/>
              <a:gd name="T1" fmla="*/ 84 h 423"/>
              <a:gd name="T2" fmla="*/ 73 w 204"/>
              <a:gd name="T3" fmla="*/ 178 h 423"/>
              <a:gd name="T4" fmla="*/ 85 w 204"/>
              <a:gd name="T5" fmla="*/ 258 h 423"/>
              <a:gd name="T6" fmla="*/ 94 w 204"/>
              <a:gd name="T7" fmla="*/ 317 h 423"/>
              <a:gd name="T8" fmla="*/ 119 w 204"/>
              <a:gd name="T9" fmla="*/ 369 h 423"/>
              <a:gd name="T10" fmla="*/ 150 w 204"/>
              <a:gd name="T11" fmla="*/ 406 h 423"/>
              <a:gd name="T12" fmla="*/ 169 w 204"/>
              <a:gd name="T13" fmla="*/ 421 h 423"/>
              <a:gd name="T14" fmla="*/ 185 w 204"/>
              <a:gd name="T15" fmla="*/ 420 h 423"/>
              <a:gd name="T16" fmla="*/ 198 w 204"/>
              <a:gd name="T17" fmla="*/ 406 h 423"/>
              <a:gd name="T18" fmla="*/ 203 w 204"/>
              <a:gd name="T19" fmla="*/ 378 h 423"/>
              <a:gd name="T20" fmla="*/ 196 w 204"/>
              <a:gd name="T21" fmla="*/ 334 h 423"/>
              <a:gd name="T22" fmla="*/ 175 w 204"/>
              <a:gd name="T23" fmla="*/ 309 h 423"/>
              <a:gd name="T24" fmla="*/ 140 w 204"/>
              <a:gd name="T25" fmla="*/ 328 h 423"/>
              <a:gd name="T26" fmla="*/ 136 w 204"/>
              <a:gd name="T27" fmla="*/ 328 h 423"/>
              <a:gd name="T28" fmla="*/ 134 w 204"/>
              <a:gd name="T29" fmla="*/ 317 h 423"/>
              <a:gd name="T30" fmla="*/ 139 w 204"/>
              <a:gd name="T31" fmla="*/ 301 h 423"/>
              <a:gd name="T32" fmla="*/ 149 w 204"/>
              <a:gd name="T33" fmla="*/ 284 h 423"/>
              <a:gd name="T34" fmla="*/ 159 w 204"/>
              <a:gd name="T35" fmla="*/ 262 h 423"/>
              <a:gd name="T36" fmla="*/ 168 w 204"/>
              <a:gd name="T37" fmla="*/ 238 h 423"/>
              <a:gd name="T38" fmla="*/ 168 w 204"/>
              <a:gd name="T39" fmla="*/ 219 h 423"/>
              <a:gd name="T40" fmla="*/ 166 w 204"/>
              <a:gd name="T41" fmla="*/ 215 h 423"/>
              <a:gd name="T42" fmla="*/ 163 w 204"/>
              <a:gd name="T43" fmla="*/ 222 h 423"/>
              <a:gd name="T44" fmla="*/ 160 w 204"/>
              <a:gd name="T45" fmla="*/ 235 h 423"/>
              <a:gd name="T46" fmla="*/ 151 w 204"/>
              <a:gd name="T47" fmla="*/ 256 h 423"/>
              <a:gd name="T48" fmla="*/ 133 w 204"/>
              <a:gd name="T49" fmla="*/ 282 h 423"/>
              <a:gd name="T50" fmla="*/ 118 w 204"/>
              <a:gd name="T51" fmla="*/ 292 h 423"/>
              <a:gd name="T52" fmla="*/ 130 w 204"/>
              <a:gd name="T53" fmla="*/ 273 h 423"/>
              <a:gd name="T54" fmla="*/ 148 w 204"/>
              <a:gd name="T55" fmla="*/ 244 h 423"/>
              <a:gd name="T56" fmla="*/ 154 w 204"/>
              <a:gd name="T57" fmla="*/ 223 h 423"/>
              <a:gd name="T58" fmla="*/ 142 w 204"/>
              <a:gd name="T59" fmla="*/ 249 h 423"/>
              <a:gd name="T60" fmla="*/ 127 w 204"/>
              <a:gd name="T61" fmla="*/ 264 h 423"/>
              <a:gd name="T62" fmla="*/ 117 w 204"/>
              <a:gd name="T63" fmla="*/ 267 h 423"/>
              <a:gd name="T64" fmla="*/ 118 w 204"/>
              <a:gd name="T65" fmla="*/ 255 h 423"/>
              <a:gd name="T66" fmla="*/ 127 w 204"/>
              <a:gd name="T67" fmla="*/ 234 h 423"/>
              <a:gd name="T68" fmla="*/ 139 w 204"/>
              <a:gd name="T69" fmla="*/ 216 h 423"/>
              <a:gd name="T70" fmla="*/ 145 w 204"/>
              <a:gd name="T71" fmla="*/ 206 h 423"/>
              <a:gd name="T72" fmla="*/ 147 w 204"/>
              <a:gd name="T73" fmla="*/ 195 h 423"/>
              <a:gd name="T74" fmla="*/ 145 w 204"/>
              <a:gd name="T75" fmla="*/ 183 h 423"/>
              <a:gd name="T76" fmla="*/ 140 w 204"/>
              <a:gd name="T77" fmla="*/ 176 h 423"/>
              <a:gd name="T78" fmla="*/ 140 w 204"/>
              <a:gd name="T79" fmla="*/ 183 h 423"/>
              <a:gd name="T80" fmla="*/ 140 w 204"/>
              <a:gd name="T81" fmla="*/ 195 h 423"/>
              <a:gd name="T82" fmla="*/ 134 w 204"/>
              <a:gd name="T83" fmla="*/ 211 h 423"/>
              <a:gd name="T84" fmla="*/ 124 w 204"/>
              <a:gd name="T85" fmla="*/ 232 h 423"/>
              <a:gd name="T86" fmla="*/ 114 w 204"/>
              <a:gd name="T87" fmla="*/ 248 h 423"/>
              <a:gd name="T88" fmla="*/ 107 w 204"/>
              <a:gd name="T89" fmla="*/ 263 h 423"/>
              <a:gd name="T90" fmla="*/ 106 w 204"/>
              <a:gd name="T91" fmla="*/ 280 h 423"/>
              <a:gd name="T92" fmla="*/ 103 w 204"/>
              <a:gd name="T93" fmla="*/ 288 h 423"/>
              <a:gd name="T94" fmla="*/ 95 w 204"/>
              <a:gd name="T95" fmla="*/ 279 h 423"/>
              <a:gd name="T96" fmla="*/ 92 w 204"/>
              <a:gd name="T97" fmla="*/ 259 h 423"/>
              <a:gd name="T98" fmla="*/ 91 w 204"/>
              <a:gd name="T99" fmla="*/ 228 h 423"/>
              <a:gd name="T100" fmla="*/ 87 w 204"/>
              <a:gd name="T101" fmla="*/ 190 h 423"/>
              <a:gd name="T102" fmla="*/ 77 w 204"/>
              <a:gd name="T103" fmla="*/ 139 h 423"/>
              <a:gd name="T104" fmla="*/ 52 w 204"/>
              <a:gd name="T105" fmla="*/ 75 h 423"/>
              <a:gd name="T106" fmla="*/ 18 w 204"/>
              <a:gd name="T107" fmla="*/ 20 h 423"/>
              <a:gd name="T108" fmla="*/ 8 w 204"/>
              <a:gd name="T109" fmla="*/ 7 h 423"/>
              <a:gd name="T110" fmla="*/ 0 w 204"/>
              <a:gd name="T111"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4" h="423">
                <a:moveTo>
                  <a:pt x="3" y="6"/>
                </a:moveTo>
                <a:lnTo>
                  <a:pt x="15" y="26"/>
                </a:lnTo>
                <a:lnTo>
                  <a:pt x="25" y="44"/>
                </a:lnTo>
                <a:lnTo>
                  <a:pt x="35" y="64"/>
                </a:lnTo>
                <a:lnTo>
                  <a:pt x="44" y="84"/>
                </a:lnTo>
                <a:lnTo>
                  <a:pt x="51" y="104"/>
                </a:lnTo>
                <a:lnTo>
                  <a:pt x="58" y="122"/>
                </a:lnTo>
                <a:lnTo>
                  <a:pt x="64" y="142"/>
                </a:lnTo>
                <a:lnTo>
                  <a:pt x="69" y="161"/>
                </a:lnTo>
                <a:lnTo>
                  <a:pt x="73" y="178"/>
                </a:lnTo>
                <a:lnTo>
                  <a:pt x="77" y="196"/>
                </a:lnTo>
                <a:lnTo>
                  <a:pt x="80" y="213"/>
                </a:lnTo>
                <a:lnTo>
                  <a:pt x="83" y="230"/>
                </a:lnTo>
                <a:lnTo>
                  <a:pt x="85" y="245"/>
                </a:lnTo>
                <a:lnTo>
                  <a:pt x="85" y="258"/>
                </a:lnTo>
                <a:lnTo>
                  <a:pt x="86" y="272"/>
                </a:lnTo>
                <a:lnTo>
                  <a:pt x="87" y="284"/>
                </a:lnTo>
                <a:lnTo>
                  <a:pt x="88" y="295"/>
                </a:lnTo>
                <a:lnTo>
                  <a:pt x="91" y="306"/>
                </a:lnTo>
                <a:lnTo>
                  <a:pt x="94" y="317"/>
                </a:lnTo>
                <a:lnTo>
                  <a:pt x="98" y="328"/>
                </a:lnTo>
                <a:lnTo>
                  <a:pt x="103" y="339"/>
                </a:lnTo>
                <a:lnTo>
                  <a:pt x="108" y="349"/>
                </a:lnTo>
                <a:lnTo>
                  <a:pt x="114" y="359"/>
                </a:lnTo>
                <a:lnTo>
                  <a:pt x="119" y="369"/>
                </a:lnTo>
                <a:lnTo>
                  <a:pt x="126" y="378"/>
                </a:lnTo>
                <a:lnTo>
                  <a:pt x="132" y="386"/>
                </a:lnTo>
                <a:lnTo>
                  <a:pt x="139" y="393"/>
                </a:lnTo>
                <a:lnTo>
                  <a:pt x="145" y="400"/>
                </a:lnTo>
                <a:lnTo>
                  <a:pt x="150" y="406"/>
                </a:lnTo>
                <a:lnTo>
                  <a:pt x="154" y="411"/>
                </a:lnTo>
                <a:lnTo>
                  <a:pt x="159" y="414"/>
                </a:lnTo>
                <a:lnTo>
                  <a:pt x="162" y="417"/>
                </a:lnTo>
                <a:lnTo>
                  <a:pt x="166" y="419"/>
                </a:lnTo>
                <a:lnTo>
                  <a:pt x="169" y="421"/>
                </a:lnTo>
                <a:lnTo>
                  <a:pt x="172" y="422"/>
                </a:lnTo>
                <a:lnTo>
                  <a:pt x="176" y="422"/>
                </a:lnTo>
                <a:lnTo>
                  <a:pt x="179" y="422"/>
                </a:lnTo>
                <a:lnTo>
                  <a:pt x="182" y="421"/>
                </a:lnTo>
                <a:lnTo>
                  <a:pt x="185" y="420"/>
                </a:lnTo>
                <a:lnTo>
                  <a:pt x="188" y="419"/>
                </a:lnTo>
                <a:lnTo>
                  <a:pt x="191" y="416"/>
                </a:lnTo>
                <a:lnTo>
                  <a:pt x="193" y="414"/>
                </a:lnTo>
                <a:lnTo>
                  <a:pt x="196" y="410"/>
                </a:lnTo>
                <a:lnTo>
                  <a:pt x="198" y="406"/>
                </a:lnTo>
                <a:lnTo>
                  <a:pt x="200" y="402"/>
                </a:lnTo>
                <a:lnTo>
                  <a:pt x="201" y="397"/>
                </a:lnTo>
                <a:lnTo>
                  <a:pt x="202" y="392"/>
                </a:lnTo>
                <a:lnTo>
                  <a:pt x="203" y="387"/>
                </a:lnTo>
                <a:lnTo>
                  <a:pt x="203" y="378"/>
                </a:lnTo>
                <a:lnTo>
                  <a:pt x="203" y="369"/>
                </a:lnTo>
                <a:lnTo>
                  <a:pt x="202" y="360"/>
                </a:lnTo>
                <a:lnTo>
                  <a:pt x="200" y="351"/>
                </a:lnTo>
                <a:lnTo>
                  <a:pt x="198" y="343"/>
                </a:lnTo>
                <a:lnTo>
                  <a:pt x="196" y="334"/>
                </a:lnTo>
                <a:lnTo>
                  <a:pt x="192" y="327"/>
                </a:lnTo>
                <a:lnTo>
                  <a:pt x="189" y="320"/>
                </a:lnTo>
                <a:lnTo>
                  <a:pt x="185" y="316"/>
                </a:lnTo>
                <a:lnTo>
                  <a:pt x="181" y="312"/>
                </a:lnTo>
                <a:lnTo>
                  <a:pt x="175" y="309"/>
                </a:lnTo>
                <a:lnTo>
                  <a:pt x="169" y="309"/>
                </a:lnTo>
                <a:lnTo>
                  <a:pt x="163" y="310"/>
                </a:lnTo>
                <a:lnTo>
                  <a:pt x="155" y="314"/>
                </a:lnTo>
                <a:lnTo>
                  <a:pt x="149" y="319"/>
                </a:lnTo>
                <a:lnTo>
                  <a:pt x="140" y="328"/>
                </a:lnTo>
                <a:lnTo>
                  <a:pt x="139" y="330"/>
                </a:lnTo>
                <a:lnTo>
                  <a:pt x="138" y="330"/>
                </a:lnTo>
                <a:lnTo>
                  <a:pt x="137" y="330"/>
                </a:lnTo>
                <a:lnTo>
                  <a:pt x="136" y="329"/>
                </a:lnTo>
                <a:lnTo>
                  <a:pt x="136" y="328"/>
                </a:lnTo>
                <a:lnTo>
                  <a:pt x="135" y="326"/>
                </a:lnTo>
                <a:lnTo>
                  <a:pt x="135" y="324"/>
                </a:lnTo>
                <a:lnTo>
                  <a:pt x="134" y="321"/>
                </a:lnTo>
                <a:lnTo>
                  <a:pt x="134" y="319"/>
                </a:lnTo>
                <a:lnTo>
                  <a:pt x="134" y="317"/>
                </a:lnTo>
                <a:lnTo>
                  <a:pt x="135" y="314"/>
                </a:lnTo>
                <a:lnTo>
                  <a:pt x="135" y="310"/>
                </a:lnTo>
                <a:lnTo>
                  <a:pt x="136" y="307"/>
                </a:lnTo>
                <a:lnTo>
                  <a:pt x="137" y="304"/>
                </a:lnTo>
                <a:lnTo>
                  <a:pt x="139" y="301"/>
                </a:lnTo>
                <a:lnTo>
                  <a:pt x="140" y="298"/>
                </a:lnTo>
                <a:lnTo>
                  <a:pt x="142" y="295"/>
                </a:lnTo>
                <a:lnTo>
                  <a:pt x="144" y="292"/>
                </a:lnTo>
                <a:lnTo>
                  <a:pt x="146" y="288"/>
                </a:lnTo>
                <a:lnTo>
                  <a:pt x="149" y="284"/>
                </a:lnTo>
                <a:lnTo>
                  <a:pt x="151" y="280"/>
                </a:lnTo>
                <a:lnTo>
                  <a:pt x="152" y="276"/>
                </a:lnTo>
                <a:lnTo>
                  <a:pt x="155" y="271"/>
                </a:lnTo>
                <a:lnTo>
                  <a:pt x="157" y="267"/>
                </a:lnTo>
                <a:lnTo>
                  <a:pt x="159" y="262"/>
                </a:lnTo>
                <a:lnTo>
                  <a:pt x="162" y="257"/>
                </a:lnTo>
                <a:lnTo>
                  <a:pt x="164" y="252"/>
                </a:lnTo>
                <a:lnTo>
                  <a:pt x="165" y="247"/>
                </a:lnTo>
                <a:lnTo>
                  <a:pt x="167" y="243"/>
                </a:lnTo>
                <a:lnTo>
                  <a:pt x="168" y="238"/>
                </a:lnTo>
                <a:lnTo>
                  <a:pt x="168" y="233"/>
                </a:lnTo>
                <a:lnTo>
                  <a:pt x="169" y="228"/>
                </a:lnTo>
                <a:lnTo>
                  <a:pt x="169" y="224"/>
                </a:lnTo>
                <a:lnTo>
                  <a:pt x="168" y="221"/>
                </a:lnTo>
                <a:lnTo>
                  <a:pt x="168" y="219"/>
                </a:lnTo>
                <a:lnTo>
                  <a:pt x="168" y="217"/>
                </a:lnTo>
                <a:lnTo>
                  <a:pt x="168" y="215"/>
                </a:lnTo>
                <a:lnTo>
                  <a:pt x="167" y="214"/>
                </a:lnTo>
                <a:lnTo>
                  <a:pt x="166" y="214"/>
                </a:lnTo>
                <a:lnTo>
                  <a:pt x="166" y="215"/>
                </a:lnTo>
                <a:lnTo>
                  <a:pt x="165" y="215"/>
                </a:lnTo>
                <a:lnTo>
                  <a:pt x="165" y="217"/>
                </a:lnTo>
                <a:lnTo>
                  <a:pt x="164" y="218"/>
                </a:lnTo>
                <a:lnTo>
                  <a:pt x="164" y="220"/>
                </a:lnTo>
                <a:lnTo>
                  <a:pt x="163" y="222"/>
                </a:lnTo>
                <a:lnTo>
                  <a:pt x="163" y="224"/>
                </a:lnTo>
                <a:lnTo>
                  <a:pt x="162" y="226"/>
                </a:lnTo>
                <a:lnTo>
                  <a:pt x="162" y="229"/>
                </a:lnTo>
                <a:lnTo>
                  <a:pt x="161" y="231"/>
                </a:lnTo>
                <a:lnTo>
                  <a:pt x="160" y="235"/>
                </a:lnTo>
                <a:lnTo>
                  <a:pt x="159" y="238"/>
                </a:lnTo>
                <a:lnTo>
                  <a:pt x="157" y="243"/>
                </a:lnTo>
                <a:lnTo>
                  <a:pt x="155" y="246"/>
                </a:lnTo>
                <a:lnTo>
                  <a:pt x="153" y="251"/>
                </a:lnTo>
                <a:lnTo>
                  <a:pt x="151" y="256"/>
                </a:lnTo>
                <a:lnTo>
                  <a:pt x="148" y="261"/>
                </a:lnTo>
                <a:lnTo>
                  <a:pt x="145" y="266"/>
                </a:lnTo>
                <a:lnTo>
                  <a:pt x="142" y="272"/>
                </a:lnTo>
                <a:lnTo>
                  <a:pt x="138" y="277"/>
                </a:lnTo>
                <a:lnTo>
                  <a:pt x="133" y="282"/>
                </a:lnTo>
                <a:lnTo>
                  <a:pt x="128" y="287"/>
                </a:lnTo>
                <a:lnTo>
                  <a:pt x="123" y="292"/>
                </a:lnTo>
                <a:lnTo>
                  <a:pt x="118" y="296"/>
                </a:lnTo>
                <a:lnTo>
                  <a:pt x="118" y="295"/>
                </a:lnTo>
                <a:lnTo>
                  <a:pt x="118" y="292"/>
                </a:lnTo>
                <a:lnTo>
                  <a:pt x="119" y="290"/>
                </a:lnTo>
                <a:lnTo>
                  <a:pt x="121" y="286"/>
                </a:lnTo>
                <a:lnTo>
                  <a:pt x="123" y="282"/>
                </a:lnTo>
                <a:lnTo>
                  <a:pt x="126" y="278"/>
                </a:lnTo>
                <a:lnTo>
                  <a:pt x="130" y="273"/>
                </a:lnTo>
                <a:lnTo>
                  <a:pt x="133" y="268"/>
                </a:lnTo>
                <a:lnTo>
                  <a:pt x="137" y="262"/>
                </a:lnTo>
                <a:lnTo>
                  <a:pt x="141" y="256"/>
                </a:lnTo>
                <a:lnTo>
                  <a:pt x="145" y="250"/>
                </a:lnTo>
                <a:lnTo>
                  <a:pt x="148" y="244"/>
                </a:lnTo>
                <a:lnTo>
                  <a:pt x="151" y="238"/>
                </a:lnTo>
                <a:lnTo>
                  <a:pt x="153" y="230"/>
                </a:lnTo>
                <a:lnTo>
                  <a:pt x="155" y="223"/>
                </a:lnTo>
                <a:lnTo>
                  <a:pt x="156" y="216"/>
                </a:lnTo>
                <a:lnTo>
                  <a:pt x="154" y="223"/>
                </a:lnTo>
                <a:lnTo>
                  <a:pt x="152" y="230"/>
                </a:lnTo>
                <a:lnTo>
                  <a:pt x="150" y="236"/>
                </a:lnTo>
                <a:lnTo>
                  <a:pt x="147" y="241"/>
                </a:lnTo>
                <a:lnTo>
                  <a:pt x="145" y="246"/>
                </a:lnTo>
                <a:lnTo>
                  <a:pt x="142" y="249"/>
                </a:lnTo>
                <a:lnTo>
                  <a:pt x="139" y="253"/>
                </a:lnTo>
                <a:lnTo>
                  <a:pt x="136" y="256"/>
                </a:lnTo>
                <a:lnTo>
                  <a:pt x="133" y="259"/>
                </a:lnTo>
                <a:lnTo>
                  <a:pt x="130" y="262"/>
                </a:lnTo>
                <a:lnTo>
                  <a:pt x="127" y="264"/>
                </a:lnTo>
                <a:lnTo>
                  <a:pt x="124" y="265"/>
                </a:lnTo>
                <a:lnTo>
                  <a:pt x="122" y="266"/>
                </a:lnTo>
                <a:lnTo>
                  <a:pt x="119" y="267"/>
                </a:lnTo>
                <a:lnTo>
                  <a:pt x="118" y="267"/>
                </a:lnTo>
                <a:lnTo>
                  <a:pt x="117" y="267"/>
                </a:lnTo>
                <a:lnTo>
                  <a:pt x="116" y="266"/>
                </a:lnTo>
                <a:lnTo>
                  <a:pt x="115" y="264"/>
                </a:lnTo>
                <a:lnTo>
                  <a:pt x="116" y="262"/>
                </a:lnTo>
                <a:lnTo>
                  <a:pt x="117" y="259"/>
                </a:lnTo>
                <a:lnTo>
                  <a:pt x="118" y="255"/>
                </a:lnTo>
                <a:lnTo>
                  <a:pt x="118" y="251"/>
                </a:lnTo>
                <a:lnTo>
                  <a:pt x="120" y="247"/>
                </a:lnTo>
                <a:lnTo>
                  <a:pt x="123" y="243"/>
                </a:lnTo>
                <a:lnTo>
                  <a:pt x="125" y="239"/>
                </a:lnTo>
                <a:lnTo>
                  <a:pt x="127" y="234"/>
                </a:lnTo>
                <a:lnTo>
                  <a:pt x="130" y="230"/>
                </a:lnTo>
                <a:lnTo>
                  <a:pt x="132" y="225"/>
                </a:lnTo>
                <a:lnTo>
                  <a:pt x="135" y="222"/>
                </a:lnTo>
                <a:lnTo>
                  <a:pt x="137" y="218"/>
                </a:lnTo>
                <a:lnTo>
                  <a:pt x="139" y="216"/>
                </a:lnTo>
                <a:lnTo>
                  <a:pt x="140" y="214"/>
                </a:lnTo>
                <a:lnTo>
                  <a:pt x="142" y="212"/>
                </a:lnTo>
                <a:lnTo>
                  <a:pt x="143" y="210"/>
                </a:lnTo>
                <a:lnTo>
                  <a:pt x="144" y="208"/>
                </a:lnTo>
                <a:lnTo>
                  <a:pt x="145" y="206"/>
                </a:lnTo>
                <a:lnTo>
                  <a:pt x="146" y="203"/>
                </a:lnTo>
                <a:lnTo>
                  <a:pt x="146" y="201"/>
                </a:lnTo>
                <a:lnTo>
                  <a:pt x="147" y="199"/>
                </a:lnTo>
                <a:lnTo>
                  <a:pt x="147" y="197"/>
                </a:lnTo>
                <a:lnTo>
                  <a:pt x="147" y="195"/>
                </a:lnTo>
                <a:lnTo>
                  <a:pt x="147" y="192"/>
                </a:lnTo>
                <a:lnTo>
                  <a:pt x="146" y="190"/>
                </a:lnTo>
                <a:lnTo>
                  <a:pt x="146" y="188"/>
                </a:lnTo>
                <a:lnTo>
                  <a:pt x="145" y="185"/>
                </a:lnTo>
                <a:lnTo>
                  <a:pt x="145" y="183"/>
                </a:lnTo>
                <a:lnTo>
                  <a:pt x="144" y="181"/>
                </a:lnTo>
                <a:lnTo>
                  <a:pt x="143" y="178"/>
                </a:lnTo>
                <a:lnTo>
                  <a:pt x="142" y="176"/>
                </a:lnTo>
                <a:lnTo>
                  <a:pt x="141" y="176"/>
                </a:lnTo>
                <a:lnTo>
                  <a:pt x="140" y="176"/>
                </a:lnTo>
                <a:lnTo>
                  <a:pt x="140" y="176"/>
                </a:lnTo>
                <a:lnTo>
                  <a:pt x="140" y="177"/>
                </a:lnTo>
                <a:lnTo>
                  <a:pt x="140" y="179"/>
                </a:lnTo>
                <a:lnTo>
                  <a:pt x="140" y="181"/>
                </a:lnTo>
                <a:lnTo>
                  <a:pt x="140" y="183"/>
                </a:lnTo>
                <a:lnTo>
                  <a:pt x="141" y="187"/>
                </a:lnTo>
                <a:lnTo>
                  <a:pt x="141" y="189"/>
                </a:lnTo>
                <a:lnTo>
                  <a:pt x="141" y="191"/>
                </a:lnTo>
                <a:lnTo>
                  <a:pt x="141" y="193"/>
                </a:lnTo>
                <a:lnTo>
                  <a:pt x="140" y="195"/>
                </a:lnTo>
                <a:lnTo>
                  <a:pt x="140" y="197"/>
                </a:lnTo>
                <a:lnTo>
                  <a:pt x="139" y="200"/>
                </a:lnTo>
                <a:lnTo>
                  <a:pt x="138" y="203"/>
                </a:lnTo>
                <a:lnTo>
                  <a:pt x="136" y="207"/>
                </a:lnTo>
                <a:lnTo>
                  <a:pt x="134" y="211"/>
                </a:lnTo>
                <a:lnTo>
                  <a:pt x="133" y="215"/>
                </a:lnTo>
                <a:lnTo>
                  <a:pt x="130" y="219"/>
                </a:lnTo>
                <a:lnTo>
                  <a:pt x="128" y="223"/>
                </a:lnTo>
                <a:lnTo>
                  <a:pt x="126" y="227"/>
                </a:lnTo>
                <a:lnTo>
                  <a:pt x="124" y="232"/>
                </a:lnTo>
                <a:lnTo>
                  <a:pt x="121" y="236"/>
                </a:lnTo>
                <a:lnTo>
                  <a:pt x="119" y="240"/>
                </a:lnTo>
                <a:lnTo>
                  <a:pt x="118" y="243"/>
                </a:lnTo>
                <a:lnTo>
                  <a:pt x="116" y="246"/>
                </a:lnTo>
                <a:lnTo>
                  <a:pt x="114" y="248"/>
                </a:lnTo>
                <a:lnTo>
                  <a:pt x="112" y="250"/>
                </a:lnTo>
                <a:lnTo>
                  <a:pt x="111" y="253"/>
                </a:lnTo>
                <a:lnTo>
                  <a:pt x="109" y="256"/>
                </a:lnTo>
                <a:lnTo>
                  <a:pt x="108" y="259"/>
                </a:lnTo>
                <a:lnTo>
                  <a:pt x="107" y="263"/>
                </a:lnTo>
                <a:lnTo>
                  <a:pt x="107" y="266"/>
                </a:lnTo>
                <a:lnTo>
                  <a:pt x="107" y="270"/>
                </a:lnTo>
                <a:lnTo>
                  <a:pt x="106" y="273"/>
                </a:lnTo>
                <a:lnTo>
                  <a:pt x="106" y="277"/>
                </a:lnTo>
                <a:lnTo>
                  <a:pt x="106" y="280"/>
                </a:lnTo>
                <a:lnTo>
                  <a:pt x="106" y="282"/>
                </a:lnTo>
                <a:lnTo>
                  <a:pt x="105" y="285"/>
                </a:lnTo>
                <a:lnTo>
                  <a:pt x="105" y="286"/>
                </a:lnTo>
                <a:lnTo>
                  <a:pt x="104" y="287"/>
                </a:lnTo>
                <a:lnTo>
                  <a:pt x="103" y="288"/>
                </a:lnTo>
                <a:lnTo>
                  <a:pt x="102" y="287"/>
                </a:lnTo>
                <a:lnTo>
                  <a:pt x="100" y="286"/>
                </a:lnTo>
                <a:lnTo>
                  <a:pt x="98" y="284"/>
                </a:lnTo>
                <a:lnTo>
                  <a:pt x="97" y="282"/>
                </a:lnTo>
                <a:lnTo>
                  <a:pt x="95" y="279"/>
                </a:lnTo>
                <a:lnTo>
                  <a:pt x="94" y="276"/>
                </a:lnTo>
                <a:lnTo>
                  <a:pt x="94" y="272"/>
                </a:lnTo>
                <a:lnTo>
                  <a:pt x="93" y="268"/>
                </a:lnTo>
                <a:lnTo>
                  <a:pt x="93" y="264"/>
                </a:lnTo>
                <a:lnTo>
                  <a:pt x="92" y="259"/>
                </a:lnTo>
                <a:lnTo>
                  <a:pt x="92" y="253"/>
                </a:lnTo>
                <a:lnTo>
                  <a:pt x="92" y="248"/>
                </a:lnTo>
                <a:lnTo>
                  <a:pt x="92" y="242"/>
                </a:lnTo>
                <a:lnTo>
                  <a:pt x="91" y="235"/>
                </a:lnTo>
                <a:lnTo>
                  <a:pt x="91" y="228"/>
                </a:lnTo>
                <a:lnTo>
                  <a:pt x="91" y="220"/>
                </a:lnTo>
                <a:lnTo>
                  <a:pt x="90" y="212"/>
                </a:lnTo>
                <a:lnTo>
                  <a:pt x="90" y="203"/>
                </a:lnTo>
                <a:lnTo>
                  <a:pt x="89" y="197"/>
                </a:lnTo>
                <a:lnTo>
                  <a:pt x="87" y="190"/>
                </a:lnTo>
                <a:lnTo>
                  <a:pt x="86" y="181"/>
                </a:lnTo>
                <a:lnTo>
                  <a:pt x="85" y="173"/>
                </a:lnTo>
                <a:lnTo>
                  <a:pt x="83" y="162"/>
                </a:lnTo>
                <a:lnTo>
                  <a:pt x="80" y="151"/>
                </a:lnTo>
                <a:lnTo>
                  <a:pt x="77" y="139"/>
                </a:lnTo>
                <a:lnTo>
                  <a:pt x="73" y="127"/>
                </a:lnTo>
                <a:lnTo>
                  <a:pt x="69" y="114"/>
                </a:lnTo>
                <a:lnTo>
                  <a:pt x="64" y="102"/>
                </a:lnTo>
                <a:lnTo>
                  <a:pt x="58" y="88"/>
                </a:lnTo>
                <a:lnTo>
                  <a:pt x="52" y="75"/>
                </a:lnTo>
                <a:lnTo>
                  <a:pt x="46" y="61"/>
                </a:lnTo>
                <a:lnTo>
                  <a:pt x="39" y="48"/>
                </a:lnTo>
                <a:lnTo>
                  <a:pt x="30" y="35"/>
                </a:lnTo>
                <a:lnTo>
                  <a:pt x="21" y="23"/>
                </a:lnTo>
                <a:lnTo>
                  <a:pt x="18" y="20"/>
                </a:lnTo>
                <a:lnTo>
                  <a:pt x="17" y="17"/>
                </a:lnTo>
                <a:lnTo>
                  <a:pt x="15" y="14"/>
                </a:lnTo>
                <a:lnTo>
                  <a:pt x="12" y="11"/>
                </a:lnTo>
                <a:lnTo>
                  <a:pt x="10" y="9"/>
                </a:lnTo>
                <a:lnTo>
                  <a:pt x="8" y="7"/>
                </a:lnTo>
                <a:lnTo>
                  <a:pt x="6" y="5"/>
                </a:lnTo>
                <a:lnTo>
                  <a:pt x="4" y="3"/>
                </a:lnTo>
                <a:lnTo>
                  <a:pt x="2" y="2"/>
                </a:lnTo>
                <a:lnTo>
                  <a:pt x="1" y="1"/>
                </a:lnTo>
                <a:lnTo>
                  <a:pt x="0" y="0"/>
                </a:lnTo>
                <a:lnTo>
                  <a:pt x="0" y="1"/>
                </a:lnTo>
                <a:lnTo>
                  <a:pt x="0" y="2"/>
                </a:lnTo>
                <a:lnTo>
                  <a:pt x="1" y="4"/>
                </a:lnTo>
                <a:lnTo>
                  <a:pt x="3" y="6"/>
                </a:lnTo>
              </a:path>
            </a:pathLst>
          </a:custGeom>
          <a:solidFill>
            <a:srgbClr val="3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4" name="Freeform 20">
            <a:extLst>
              <a:ext uri="{FF2B5EF4-FFF2-40B4-BE49-F238E27FC236}">
                <a16:creationId xmlns:a16="http://schemas.microsoft.com/office/drawing/2014/main" id="{8FDB7AD0-BB7F-7042-865F-0254DC94A1A7}"/>
              </a:ext>
            </a:extLst>
          </p:cNvPr>
          <p:cNvSpPr>
            <a:spLocks/>
          </p:cNvSpPr>
          <p:nvPr/>
        </p:nvSpPr>
        <p:spPr bwMode="auto">
          <a:xfrm>
            <a:off x="3174247" y="1214741"/>
            <a:ext cx="321146" cy="363766"/>
          </a:xfrm>
          <a:custGeom>
            <a:avLst/>
            <a:gdLst>
              <a:gd name="T0" fmla="*/ 20 w 535"/>
              <a:gd name="T1" fmla="*/ 366 h 606"/>
              <a:gd name="T2" fmla="*/ 61 w 535"/>
              <a:gd name="T3" fmla="*/ 307 h 606"/>
              <a:gd name="T4" fmla="*/ 84 w 535"/>
              <a:gd name="T5" fmla="*/ 267 h 606"/>
              <a:gd name="T6" fmla="*/ 68 w 535"/>
              <a:gd name="T7" fmla="*/ 244 h 606"/>
              <a:gd name="T8" fmla="*/ 52 w 535"/>
              <a:gd name="T9" fmla="*/ 211 h 606"/>
              <a:gd name="T10" fmla="*/ 44 w 535"/>
              <a:gd name="T11" fmla="*/ 181 h 606"/>
              <a:gd name="T12" fmla="*/ 45 w 535"/>
              <a:gd name="T13" fmla="*/ 162 h 606"/>
              <a:gd name="T14" fmla="*/ 44 w 535"/>
              <a:gd name="T15" fmla="*/ 141 h 606"/>
              <a:gd name="T16" fmla="*/ 45 w 535"/>
              <a:gd name="T17" fmla="*/ 122 h 606"/>
              <a:gd name="T18" fmla="*/ 54 w 535"/>
              <a:gd name="T19" fmla="*/ 109 h 606"/>
              <a:gd name="T20" fmla="*/ 67 w 535"/>
              <a:gd name="T21" fmla="*/ 96 h 606"/>
              <a:gd name="T22" fmla="*/ 82 w 535"/>
              <a:gd name="T23" fmla="*/ 98 h 606"/>
              <a:gd name="T24" fmla="*/ 101 w 535"/>
              <a:gd name="T25" fmla="*/ 121 h 606"/>
              <a:gd name="T26" fmla="*/ 113 w 535"/>
              <a:gd name="T27" fmla="*/ 135 h 606"/>
              <a:gd name="T28" fmla="*/ 120 w 535"/>
              <a:gd name="T29" fmla="*/ 140 h 606"/>
              <a:gd name="T30" fmla="*/ 132 w 535"/>
              <a:gd name="T31" fmla="*/ 133 h 606"/>
              <a:gd name="T32" fmla="*/ 216 w 535"/>
              <a:gd name="T33" fmla="*/ 73 h 606"/>
              <a:gd name="T34" fmla="*/ 345 w 535"/>
              <a:gd name="T35" fmla="*/ 10 h 606"/>
              <a:gd name="T36" fmla="*/ 463 w 535"/>
              <a:gd name="T37" fmla="*/ 12 h 606"/>
              <a:gd name="T38" fmla="*/ 522 w 535"/>
              <a:gd name="T39" fmla="*/ 52 h 606"/>
              <a:gd name="T40" fmla="*/ 534 w 535"/>
              <a:gd name="T41" fmla="*/ 91 h 606"/>
              <a:gd name="T42" fmla="*/ 530 w 535"/>
              <a:gd name="T43" fmla="*/ 119 h 606"/>
              <a:gd name="T44" fmla="*/ 527 w 535"/>
              <a:gd name="T45" fmla="*/ 144 h 606"/>
              <a:gd name="T46" fmla="*/ 520 w 535"/>
              <a:gd name="T47" fmla="*/ 180 h 606"/>
              <a:gd name="T48" fmla="*/ 516 w 535"/>
              <a:gd name="T49" fmla="*/ 202 h 606"/>
              <a:gd name="T50" fmla="*/ 511 w 535"/>
              <a:gd name="T51" fmla="*/ 223 h 606"/>
              <a:gd name="T52" fmla="*/ 510 w 535"/>
              <a:gd name="T53" fmla="*/ 246 h 606"/>
              <a:gd name="T54" fmla="*/ 509 w 535"/>
              <a:gd name="T55" fmla="*/ 269 h 606"/>
              <a:gd name="T56" fmla="*/ 502 w 535"/>
              <a:gd name="T57" fmla="*/ 275 h 606"/>
              <a:gd name="T58" fmla="*/ 493 w 535"/>
              <a:gd name="T59" fmla="*/ 279 h 606"/>
              <a:gd name="T60" fmla="*/ 489 w 535"/>
              <a:gd name="T61" fmla="*/ 284 h 606"/>
              <a:gd name="T62" fmla="*/ 486 w 535"/>
              <a:gd name="T63" fmla="*/ 296 h 606"/>
              <a:gd name="T64" fmla="*/ 477 w 535"/>
              <a:gd name="T65" fmla="*/ 320 h 606"/>
              <a:gd name="T66" fmla="*/ 465 w 535"/>
              <a:gd name="T67" fmla="*/ 349 h 606"/>
              <a:gd name="T68" fmla="*/ 451 w 535"/>
              <a:gd name="T69" fmla="*/ 375 h 606"/>
              <a:gd name="T70" fmla="*/ 440 w 535"/>
              <a:gd name="T71" fmla="*/ 406 h 606"/>
              <a:gd name="T72" fmla="*/ 428 w 535"/>
              <a:gd name="T73" fmla="*/ 429 h 606"/>
              <a:gd name="T74" fmla="*/ 410 w 535"/>
              <a:gd name="T75" fmla="*/ 455 h 606"/>
              <a:gd name="T76" fmla="*/ 389 w 535"/>
              <a:gd name="T77" fmla="*/ 487 h 606"/>
              <a:gd name="T78" fmla="*/ 371 w 535"/>
              <a:gd name="T79" fmla="*/ 520 h 606"/>
              <a:gd name="T80" fmla="*/ 359 w 535"/>
              <a:gd name="T81" fmla="*/ 546 h 606"/>
              <a:gd name="T82" fmla="*/ 349 w 535"/>
              <a:gd name="T83" fmla="*/ 563 h 606"/>
              <a:gd name="T84" fmla="*/ 340 w 535"/>
              <a:gd name="T85" fmla="*/ 571 h 606"/>
              <a:gd name="T86" fmla="*/ 329 w 535"/>
              <a:gd name="T87" fmla="*/ 571 h 606"/>
              <a:gd name="T88" fmla="*/ 313 w 535"/>
              <a:gd name="T89" fmla="*/ 570 h 606"/>
              <a:gd name="T90" fmla="*/ 292 w 535"/>
              <a:gd name="T91" fmla="*/ 570 h 606"/>
              <a:gd name="T92" fmla="*/ 280 w 535"/>
              <a:gd name="T93" fmla="*/ 571 h 606"/>
              <a:gd name="T94" fmla="*/ 262 w 535"/>
              <a:gd name="T95" fmla="*/ 568 h 606"/>
              <a:gd name="T96" fmla="*/ 242 w 535"/>
              <a:gd name="T97" fmla="*/ 560 h 606"/>
              <a:gd name="T98" fmla="*/ 234 w 535"/>
              <a:gd name="T99" fmla="*/ 559 h 606"/>
              <a:gd name="T100" fmla="*/ 219 w 535"/>
              <a:gd name="T101" fmla="*/ 574 h 606"/>
              <a:gd name="T102" fmla="*/ 192 w 535"/>
              <a:gd name="T103" fmla="*/ 593 h 606"/>
              <a:gd name="T104" fmla="*/ 154 w 535"/>
              <a:gd name="T105" fmla="*/ 601 h 606"/>
              <a:gd name="T106" fmla="*/ 87 w 535"/>
              <a:gd name="T107" fmla="*/ 528 h 606"/>
              <a:gd name="T108" fmla="*/ 22 w 535"/>
              <a:gd name="T109" fmla="*/ 43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5" h="606">
                <a:moveTo>
                  <a:pt x="0" y="396"/>
                </a:moveTo>
                <a:lnTo>
                  <a:pt x="4" y="390"/>
                </a:lnTo>
                <a:lnTo>
                  <a:pt x="9" y="383"/>
                </a:lnTo>
                <a:lnTo>
                  <a:pt x="14" y="375"/>
                </a:lnTo>
                <a:lnTo>
                  <a:pt x="20" y="366"/>
                </a:lnTo>
                <a:lnTo>
                  <a:pt x="27" y="357"/>
                </a:lnTo>
                <a:lnTo>
                  <a:pt x="34" y="347"/>
                </a:lnTo>
                <a:lnTo>
                  <a:pt x="47" y="326"/>
                </a:lnTo>
                <a:lnTo>
                  <a:pt x="54" y="316"/>
                </a:lnTo>
                <a:lnTo>
                  <a:pt x="61" y="307"/>
                </a:lnTo>
                <a:lnTo>
                  <a:pt x="66" y="297"/>
                </a:lnTo>
                <a:lnTo>
                  <a:pt x="72" y="288"/>
                </a:lnTo>
                <a:lnTo>
                  <a:pt x="77" y="280"/>
                </a:lnTo>
                <a:lnTo>
                  <a:pt x="81" y="273"/>
                </a:lnTo>
                <a:lnTo>
                  <a:pt x="84" y="267"/>
                </a:lnTo>
                <a:lnTo>
                  <a:pt x="85" y="263"/>
                </a:lnTo>
                <a:lnTo>
                  <a:pt x="81" y="259"/>
                </a:lnTo>
                <a:lnTo>
                  <a:pt x="76" y="255"/>
                </a:lnTo>
                <a:lnTo>
                  <a:pt x="72" y="250"/>
                </a:lnTo>
                <a:lnTo>
                  <a:pt x="68" y="244"/>
                </a:lnTo>
                <a:lnTo>
                  <a:pt x="64" y="238"/>
                </a:lnTo>
                <a:lnTo>
                  <a:pt x="61" y="232"/>
                </a:lnTo>
                <a:lnTo>
                  <a:pt x="57" y="225"/>
                </a:lnTo>
                <a:lnTo>
                  <a:pt x="54" y="218"/>
                </a:lnTo>
                <a:lnTo>
                  <a:pt x="52" y="211"/>
                </a:lnTo>
                <a:lnTo>
                  <a:pt x="49" y="205"/>
                </a:lnTo>
                <a:lnTo>
                  <a:pt x="47" y="198"/>
                </a:lnTo>
                <a:lnTo>
                  <a:pt x="46" y="192"/>
                </a:lnTo>
                <a:lnTo>
                  <a:pt x="45" y="186"/>
                </a:lnTo>
                <a:lnTo>
                  <a:pt x="44" y="181"/>
                </a:lnTo>
                <a:lnTo>
                  <a:pt x="44" y="177"/>
                </a:lnTo>
                <a:lnTo>
                  <a:pt x="44" y="173"/>
                </a:lnTo>
                <a:lnTo>
                  <a:pt x="44" y="170"/>
                </a:lnTo>
                <a:lnTo>
                  <a:pt x="45" y="166"/>
                </a:lnTo>
                <a:lnTo>
                  <a:pt x="45" y="162"/>
                </a:lnTo>
                <a:lnTo>
                  <a:pt x="45" y="158"/>
                </a:lnTo>
                <a:lnTo>
                  <a:pt x="45" y="154"/>
                </a:lnTo>
                <a:lnTo>
                  <a:pt x="45" y="150"/>
                </a:lnTo>
                <a:lnTo>
                  <a:pt x="44" y="145"/>
                </a:lnTo>
                <a:lnTo>
                  <a:pt x="44" y="141"/>
                </a:lnTo>
                <a:lnTo>
                  <a:pt x="44" y="137"/>
                </a:lnTo>
                <a:lnTo>
                  <a:pt x="44" y="133"/>
                </a:lnTo>
                <a:lnTo>
                  <a:pt x="44" y="129"/>
                </a:lnTo>
                <a:lnTo>
                  <a:pt x="44" y="125"/>
                </a:lnTo>
                <a:lnTo>
                  <a:pt x="45" y="122"/>
                </a:lnTo>
                <a:lnTo>
                  <a:pt x="45" y="119"/>
                </a:lnTo>
                <a:lnTo>
                  <a:pt x="46" y="117"/>
                </a:lnTo>
                <a:lnTo>
                  <a:pt x="48" y="115"/>
                </a:lnTo>
                <a:lnTo>
                  <a:pt x="51" y="112"/>
                </a:lnTo>
                <a:lnTo>
                  <a:pt x="54" y="109"/>
                </a:lnTo>
                <a:lnTo>
                  <a:pt x="56" y="106"/>
                </a:lnTo>
                <a:lnTo>
                  <a:pt x="59" y="103"/>
                </a:lnTo>
                <a:lnTo>
                  <a:pt x="62" y="100"/>
                </a:lnTo>
                <a:lnTo>
                  <a:pt x="64" y="98"/>
                </a:lnTo>
                <a:lnTo>
                  <a:pt x="67" y="96"/>
                </a:lnTo>
                <a:lnTo>
                  <a:pt x="70" y="95"/>
                </a:lnTo>
                <a:lnTo>
                  <a:pt x="72" y="94"/>
                </a:lnTo>
                <a:lnTo>
                  <a:pt x="75" y="95"/>
                </a:lnTo>
                <a:lnTo>
                  <a:pt x="78" y="96"/>
                </a:lnTo>
                <a:lnTo>
                  <a:pt x="82" y="98"/>
                </a:lnTo>
                <a:lnTo>
                  <a:pt x="85" y="101"/>
                </a:lnTo>
                <a:lnTo>
                  <a:pt x="89" y="105"/>
                </a:lnTo>
                <a:lnTo>
                  <a:pt x="93" y="110"/>
                </a:lnTo>
                <a:lnTo>
                  <a:pt x="98" y="117"/>
                </a:lnTo>
                <a:lnTo>
                  <a:pt x="101" y="121"/>
                </a:lnTo>
                <a:lnTo>
                  <a:pt x="104" y="125"/>
                </a:lnTo>
                <a:lnTo>
                  <a:pt x="106" y="128"/>
                </a:lnTo>
                <a:lnTo>
                  <a:pt x="109" y="131"/>
                </a:lnTo>
                <a:lnTo>
                  <a:pt x="111" y="133"/>
                </a:lnTo>
                <a:lnTo>
                  <a:pt x="113" y="135"/>
                </a:lnTo>
                <a:lnTo>
                  <a:pt x="115" y="137"/>
                </a:lnTo>
                <a:lnTo>
                  <a:pt x="116" y="138"/>
                </a:lnTo>
                <a:lnTo>
                  <a:pt x="118" y="139"/>
                </a:lnTo>
                <a:lnTo>
                  <a:pt x="119" y="139"/>
                </a:lnTo>
                <a:lnTo>
                  <a:pt x="120" y="140"/>
                </a:lnTo>
                <a:lnTo>
                  <a:pt x="121" y="140"/>
                </a:lnTo>
                <a:lnTo>
                  <a:pt x="122" y="140"/>
                </a:lnTo>
                <a:lnTo>
                  <a:pt x="123" y="140"/>
                </a:lnTo>
                <a:lnTo>
                  <a:pt x="125" y="138"/>
                </a:lnTo>
                <a:lnTo>
                  <a:pt x="132" y="133"/>
                </a:lnTo>
                <a:lnTo>
                  <a:pt x="142" y="124"/>
                </a:lnTo>
                <a:lnTo>
                  <a:pt x="157" y="114"/>
                </a:lnTo>
                <a:lnTo>
                  <a:pt x="174" y="101"/>
                </a:lnTo>
                <a:lnTo>
                  <a:pt x="194" y="87"/>
                </a:lnTo>
                <a:lnTo>
                  <a:pt x="216" y="73"/>
                </a:lnTo>
                <a:lnTo>
                  <a:pt x="240" y="58"/>
                </a:lnTo>
                <a:lnTo>
                  <a:pt x="265" y="44"/>
                </a:lnTo>
                <a:lnTo>
                  <a:pt x="291" y="31"/>
                </a:lnTo>
                <a:lnTo>
                  <a:pt x="318" y="19"/>
                </a:lnTo>
                <a:lnTo>
                  <a:pt x="345" y="10"/>
                </a:lnTo>
                <a:lnTo>
                  <a:pt x="371" y="3"/>
                </a:lnTo>
                <a:lnTo>
                  <a:pt x="396" y="0"/>
                </a:lnTo>
                <a:lnTo>
                  <a:pt x="420" y="0"/>
                </a:lnTo>
                <a:lnTo>
                  <a:pt x="443" y="5"/>
                </a:lnTo>
                <a:lnTo>
                  <a:pt x="463" y="12"/>
                </a:lnTo>
                <a:lnTo>
                  <a:pt x="480" y="19"/>
                </a:lnTo>
                <a:lnTo>
                  <a:pt x="494" y="27"/>
                </a:lnTo>
                <a:lnTo>
                  <a:pt x="506" y="35"/>
                </a:lnTo>
                <a:lnTo>
                  <a:pt x="515" y="44"/>
                </a:lnTo>
                <a:lnTo>
                  <a:pt x="522" y="52"/>
                </a:lnTo>
                <a:lnTo>
                  <a:pt x="527" y="60"/>
                </a:lnTo>
                <a:lnTo>
                  <a:pt x="531" y="68"/>
                </a:lnTo>
                <a:lnTo>
                  <a:pt x="533" y="76"/>
                </a:lnTo>
                <a:lnTo>
                  <a:pt x="534" y="84"/>
                </a:lnTo>
                <a:lnTo>
                  <a:pt x="534" y="91"/>
                </a:lnTo>
                <a:lnTo>
                  <a:pt x="534" y="98"/>
                </a:lnTo>
                <a:lnTo>
                  <a:pt x="533" y="104"/>
                </a:lnTo>
                <a:lnTo>
                  <a:pt x="532" y="110"/>
                </a:lnTo>
                <a:lnTo>
                  <a:pt x="531" y="115"/>
                </a:lnTo>
                <a:lnTo>
                  <a:pt x="530" y="119"/>
                </a:lnTo>
                <a:lnTo>
                  <a:pt x="530" y="123"/>
                </a:lnTo>
                <a:lnTo>
                  <a:pt x="529" y="128"/>
                </a:lnTo>
                <a:lnTo>
                  <a:pt x="528" y="133"/>
                </a:lnTo>
                <a:lnTo>
                  <a:pt x="528" y="139"/>
                </a:lnTo>
                <a:lnTo>
                  <a:pt x="527" y="144"/>
                </a:lnTo>
                <a:lnTo>
                  <a:pt x="526" y="150"/>
                </a:lnTo>
                <a:lnTo>
                  <a:pt x="524" y="162"/>
                </a:lnTo>
                <a:lnTo>
                  <a:pt x="523" y="168"/>
                </a:lnTo>
                <a:lnTo>
                  <a:pt x="522" y="174"/>
                </a:lnTo>
                <a:lnTo>
                  <a:pt x="520" y="180"/>
                </a:lnTo>
                <a:lnTo>
                  <a:pt x="519" y="185"/>
                </a:lnTo>
                <a:lnTo>
                  <a:pt x="518" y="190"/>
                </a:lnTo>
                <a:lnTo>
                  <a:pt x="517" y="195"/>
                </a:lnTo>
                <a:lnTo>
                  <a:pt x="516" y="199"/>
                </a:lnTo>
                <a:lnTo>
                  <a:pt x="516" y="202"/>
                </a:lnTo>
                <a:lnTo>
                  <a:pt x="515" y="206"/>
                </a:lnTo>
                <a:lnTo>
                  <a:pt x="514" y="210"/>
                </a:lnTo>
                <a:lnTo>
                  <a:pt x="513" y="214"/>
                </a:lnTo>
                <a:lnTo>
                  <a:pt x="512" y="218"/>
                </a:lnTo>
                <a:lnTo>
                  <a:pt x="511" y="223"/>
                </a:lnTo>
                <a:lnTo>
                  <a:pt x="511" y="227"/>
                </a:lnTo>
                <a:lnTo>
                  <a:pt x="510" y="232"/>
                </a:lnTo>
                <a:lnTo>
                  <a:pt x="510" y="237"/>
                </a:lnTo>
                <a:lnTo>
                  <a:pt x="510" y="242"/>
                </a:lnTo>
                <a:lnTo>
                  <a:pt x="510" y="246"/>
                </a:lnTo>
                <a:lnTo>
                  <a:pt x="510" y="251"/>
                </a:lnTo>
                <a:lnTo>
                  <a:pt x="509" y="255"/>
                </a:lnTo>
                <a:lnTo>
                  <a:pt x="509" y="259"/>
                </a:lnTo>
                <a:lnTo>
                  <a:pt x="509" y="267"/>
                </a:lnTo>
                <a:lnTo>
                  <a:pt x="509" y="269"/>
                </a:lnTo>
                <a:lnTo>
                  <a:pt x="508" y="271"/>
                </a:lnTo>
                <a:lnTo>
                  <a:pt x="507" y="272"/>
                </a:lnTo>
                <a:lnTo>
                  <a:pt x="505" y="273"/>
                </a:lnTo>
                <a:lnTo>
                  <a:pt x="504" y="274"/>
                </a:lnTo>
                <a:lnTo>
                  <a:pt x="502" y="275"/>
                </a:lnTo>
                <a:lnTo>
                  <a:pt x="500" y="276"/>
                </a:lnTo>
                <a:lnTo>
                  <a:pt x="498" y="277"/>
                </a:lnTo>
                <a:lnTo>
                  <a:pt x="496" y="278"/>
                </a:lnTo>
                <a:lnTo>
                  <a:pt x="495" y="278"/>
                </a:lnTo>
                <a:lnTo>
                  <a:pt x="493" y="279"/>
                </a:lnTo>
                <a:lnTo>
                  <a:pt x="492" y="280"/>
                </a:lnTo>
                <a:lnTo>
                  <a:pt x="490" y="281"/>
                </a:lnTo>
                <a:lnTo>
                  <a:pt x="489" y="282"/>
                </a:lnTo>
                <a:lnTo>
                  <a:pt x="489" y="283"/>
                </a:lnTo>
                <a:lnTo>
                  <a:pt x="489" y="284"/>
                </a:lnTo>
                <a:lnTo>
                  <a:pt x="488" y="285"/>
                </a:lnTo>
                <a:lnTo>
                  <a:pt x="488" y="287"/>
                </a:lnTo>
                <a:lnTo>
                  <a:pt x="488" y="289"/>
                </a:lnTo>
                <a:lnTo>
                  <a:pt x="487" y="292"/>
                </a:lnTo>
                <a:lnTo>
                  <a:pt x="486" y="296"/>
                </a:lnTo>
                <a:lnTo>
                  <a:pt x="484" y="300"/>
                </a:lnTo>
                <a:lnTo>
                  <a:pt x="483" y="305"/>
                </a:lnTo>
                <a:lnTo>
                  <a:pt x="481" y="310"/>
                </a:lnTo>
                <a:lnTo>
                  <a:pt x="479" y="315"/>
                </a:lnTo>
                <a:lnTo>
                  <a:pt x="477" y="320"/>
                </a:lnTo>
                <a:lnTo>
                  <a:pt x="475" y="326"/>
                </a:lnTo>
                <a:lnTo>
                  <a:pt x="473" y="332"/>
                </a:lnTo>
                <a:lnTo>
                  <a:pt x="470" y="338"/>
                </a:lnTo>
                <a:lnTo>
                  <a:pt x="468" y="343"/>
                </a:lnTo>
                <a:lnTo>
                  <a:pt x="465" y="349"/>
                </a:lnTo>
                <a:lnTo>
                  <a:pt x="462" y="355"/>
                </a:lnTo>
                <a:lnTo>
                  <a:pt x="459" y="360"/>
                </a:lnTo>
                <a:lnTo>
                  <a:pt x="456" y="365"/>
                </a:lnTo>
                <a:lnTo>
                  <a:pt x="454" y="370"/>
                </a:lnTo>
                <a:lnTo>
                  <a:pt x="451" y="375"/>
                </a:lnTo>
                <a:lnTo>
                  <a:pt x="449" y="380"/>
                </a:lnTo>
                <a:lnTo>
                  <a:pt x="447" y="385"/>
                </a:lnTo>
                <a:lnTo>
                  <a:pt x="444" y="396"/>
                </a:lnTo>
                <a:lnTo>
                  <a:pt x="442" y="401"/>
                </a:lnTo>
                <a:lnTo>
                  <a:pt x="440" y="406"/>
                </a:lnTo>
                <a:lnTo>
                  <a:pt x="438" y="411"/>
                </a:lnTo>
                <a:lnTo>
                  <a:pt x="436" y="416"/>
                </a:lnTo>
                <a:lnTo>
                  <a:pt x="433" y="420"/>
                </a:lnTo>
                <a:lnTo>
                  <a:pt x="430" y="425"/>
                </a:lnTo>
                <a:lnTo>
                  <a:pt x="428" y="429"/>
                </a:lnTo>
                <a:lnTo>
                  <a:pt x="424" y="434"/>
                </a:lnTo>
                <a:lnTo>
                  <a:pt x="421" y="438"/>
                </a:lnTo>
                <a:lnTo>
                  <a:pt x="417" y="443"/>
                </a:lnTo>
                <a:lnTo>
                  <a:pt x="414" y="449"/>
                </a:lnTo>
                <a:lnTo>
                  <a:pt x="410" y="455"/>
                </a:lnTo>
                <a:lnTo>
                  <a:pt x="406" y="461"/>
                </a:lnTo>
                <a:lnTo>
                  <a:pt x="402" y="467"/>
                </a:lnTo>
                <a:lnTo>
                  <a:pt x="398" y="474"/>
                </a:lnTo>
                <a:lnTo>
                  <a:pt x="393" y="480"/>
                </a:lnTo>
                <a:lnTo>
                  <a:pt x="389" y="487"/>
                </a:lnTo>
                <a:lnTo>
                  <a:pt x="385" y="494"/>
                </a:lnTo>
                <a:lnTo>
                  <a:pt x="382" y="501"/>
                </a:lnTo>
                <a:lnTo>
                  <a:pt x="378" y="507"/>
                </a:lnTo>
                <a:lnTo>
                  <a:pt x="375" y="514"/>
                </a:lnTo>
                <a:lnTo>
                  <a:pt x="371" y="520"/>
                </a:lnTo>
                <a:lnTo>
                  <a:pt x="369" y="526"/>
                </a:lnTo>
                <a:lnTo>
                  <a:pt x="366" y="532"/>
                </a:lnTo>
                <a:lnTo>
                  <a:pt x="363" y="537"/>
                </a:lnTo>
                <a:lnTo>
                  <a:pt x="361" y="542"/>
                </a:lnTo>
                <a:lnTo>
                  <a:pt x="359" y="546"/>
                </a:lnTo>
                <a:lnTo>
                  <a:pt x="357" y="550"/>
                </a:lnTo>
                <a:lnTo>
                  <a:pt x="355" y="554"/>
                </a:lnTo>
                <a:lnTo>
                  <a:pt x="353" y="558"/>
                </a:lnTo>
                <a:lnTo>
                  <a:pt x="351" y="561"/>
                </a:lnTo>
                <a:lnTo>
                  <a:pt x="349" y="563"/>
                </a:lnTo>
                <a:lnTo>
                  <a:pt x="348" y="565"/>
                </a:lnTo>
                <a:lnTo>
                  <a:pt x="346" y="567"/>
                </a:lnTo>
                <a:lnTo>
                  <a:pt x="344" y="569"/>
                </a:lnTo>
                <a:lnTo>
                  <a:pt x="342" y="570"/>
                </a:lnTo>
                <a:lnTo>
                  <a:pt x="340" y="571"/>
                </a:lnTo>
                <a:lnTo>
                  <a:pt x="338" y="571"/>
                </a:lnTo>
                <a:lnTo>
                  <a:pt x="335" y="571"/>
                </a:lnTo>
                <a:lnTo>
                  <a:pt x="333" y="571"/>
                </a:lnTo>
                <a:lnTo>
                  <a:pt x="331" y="571"/>
                </a:lnTo>
                <a:lnTo>
                  <a:pt x="329" y="571"/>
                </a:lnTo>
                <a:lnTo>
                  <a:pt x="326" y="570"/>
                </a:lnTo>
                <a:lnTo>
                  <a:pt x="323" y="570"/>
                </a:lnTo>
                <a:lnTo>
                  <a:pt x="320" y="570"/>
                </a:lnTo>
                <a:lnTo>
                  <a:pt x="317" y="570"/>
                </a:lnTo>
                <a:lnTo>
                  <a:pt x="313" y="570"/>
                </a:lnTo>
                <a:lnTo>
                  <a:pt x="310" y="570"/>
                </a:lnTo>
                <a:lnTo>
                  <a:pt x="302" y="570"/>
                </a:lnTo>
                <a:lnTo>
                  <a:pt x="299" y="570"/>
                </a:lnTo>
                <a:lnTo>
                  <a:pt x="296" y="570"/>
                </a:lnTo>
                <a:lnTo>
                  <a:pt x="292" y="570"/>
                </a:lnTo>
                <a:lnTo>
                  <a:pt x="290" y="571"/>
                </a:lnTo>
                <a:lnTo>
                  <a:pt x="287" y="571"/>
                </a:lnTo>
                <a:lnTo>
                  <a:pt x="285" y="571"/>
                </a:lnTo>
                <a:lnTo>
                  <a:pt x="283" y="571"/>
                </a:lnTo>
                <a:lnTo>
                  <a:pt x="280" y="571"/>
                </a:lnTo>
                <a:lnTo>
                  <a:pt x="277" y="571"/>
                </a:lnTo>
                <a:lnTo>
                  <a:pt x="274" y="570"/>
                </a:lnTo>
                <a:lnTo>
                  <a:pt x="270" y="570"/>
                </a:lnTo>
                <a:lnTo>
                  <a:pt x="266" y="569"/>
                </a:lnTo>
                <a:lnTo>
                  <a:pt x="262" y="568"/>
                </a:lnTo>
                <a:lnTo>
                  <a:pt x="255" y="565"/>
                </a:lnTo>
                <a:lnTo>
                  <a:pt x="251" y="564"/>
                </a:lnTo>
                <a:lnTo>
                  <a:pt x="248" y="562"/>
                </a:lnTo>
                <a:lnTo>
                  <a:pt x="245" y="561"/>
                </a:lnTo>
                <a:lnTo>
                  <a:pt x="242" y="560"/>
                </a:lnTo>
                <a:lnTo>
                  <a:pt x="240" y="559"/>
                </a:lnTo>
                <a:lnTo>
                  <a:pt x="238" y="558"/>
                </a:lnTo>
                <a:lnTo>
                  <a:pt x="237" y="557"/>
                </a:lnTo>
                <a:lnTo>
                  <a:pt x="236" y="558"/>
                </a:lnTo>
                <a:lnTo>
                  <a:pt x="234" y="559"/>
                </a:lnTo>
                <a:lnTo>
                  <a:pt x="232" y="561"/>
                </a:lnTo>
                <a:lnTo>
                  <a:pt x="230" y="564"/>
                </a:lnTo>
                <a:lnTo>
                  <a:pt x="227" y="567"/>
                </a:lnTo>
                <a:lnTo>
                  <a:pt x="223" y="570"/>
                </a:lnTo>
                <a:lnTo>
                  <a:pt x="219" y="574"/>
                </a:lnTo>
                <a:lnTo>
                  <a:pt x="214" y="577"/>
                </a:lnTo>
                <a:lnTo>
                  <a:pt x="209" y="581"/>
                </a:lnTo>
                <a:lnTo>
                  <a:pt x="204" y="585"/>
                </a:lnTo>
                <a:lnTo>
                  <a:pt x="198" y="589"/>
                </a:lnTo>
                <a:lnTo>
                  <a:pt x="192" y="593"/>
                </a:lnTo>
                <a:lnTo>
                  <a:pt x="186" y="597"/>
                </a:lnTo>
                <a:lnTo>
                  <a:pt x="179" y="601"/>
                </a:lnTo>
                <a:lnTo>
                  <a:pt x="173" y="605"/>
                </a:lnTo>
                <a:lnTo>
                  <a:pt x="164" y="605"/>
                </a:lnTo>
                <a:lnTo>
                  <a:pt x="154" y="601"/>
                </a:lnTo>
                <a:lnTo>
                  <a:pt x="143" y="592"/>
                </a:lnTo>
                <a:lnTo>
                  <a:pt x="130" y="580"/>
                </a:lnTo>
                <a:lnTo>
                  <a:pt x="116" y="565"/>
                </a:lnTo>
                <a:lnTo>
                  <a:pt x="102" y="547"/>
                </a:lnTo>
                <a:lnTo>
                  <a:pt x="87" y="528"/>
                </a:lnTo>
                <a:lnTo>
                  <a:pt x="72" y="507"/>
                </a:lnTo>
                <a:lnTo>
                  <a:pt x="58" y="487"/>
                </a:lnTo>
                <a:lnTo>
                  <a:pt x="45" y="467"/>
                </a:lnTo>
                <a:lnTo>
                  <a:pt x="32" y="448"/>
                </a:lnTo>
                <a:lnTo>
                  <a:pt x="22" y="431"/>
                </a:lnTo>
                <a:lnTo>
                  <a:pt x="13" y="417"/>
                </a:lnTo>
                <a:lnTo>
                  <a:pt x="6" y="406"/>
                </a:lnTo>
                <a:lnTo>
                  <a:pt x="2" y="399"/>
                </a:lnTo>
                <a:lnTo>
                  <a:pt x="0" y="396"/>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5" name="Freeform 21">
            <a:extLst>
              <a:ext uri="{FF2B5EF4-FFF2-40B4-BE49-F238E27FC236}">
                <a16:creationId xmlns:a16="http://schemas.microsoft.com/office/drawing/2014/main" id="{EB0EEE1C-8A1F-5F41-97DF-AF2CAFBC7099}"/>
              </a:ext>
            </a:extLst>
          </p:cNvPr>
          <p:cNvSpPr>
            <a:spLocks/>
          </p:cNvSpPr>
          <p:nvPr/>
        </p:nvSpPr>
        <p:spPr bwMode="auto">
          <a:xfrm>
            <a:off x="3174246" y="1372612"/>
            <a:ext cx="139263" cy="202292"/>
          </a:xfrm>
          <a:custGeom>
            <a:avLst/>
            <a:gdLst>
              <a:gd name="T0" fmla="*/ 230 w 232"/>
              <a:gd name="T1" fmla="*/ 290 h 337"/>
              <a:gd name="T2" fmla="*/ 224 w 232"/>
              <a:gd name="T3" fmla="*/ 296 h 337"/>
              <a:gd name="T4" fmla="*/ 213 w 232"/>
              <a:gd name="T5" fmla="*/ 306 h 337"/>
              <a:gd name="T6" fmla="*/ 199 w 232"/>
              <a:gd name="T7" fmla="*/ 316 h 337"/>
              <a:gd name="T8" fmla="*/ 181 w 232"/>
              <a:gd name="T9" fmla="*/ 328 h 337"/>
              <a:gd name="T10" fmla="*/ 160 w 232"/>
              <a:gd name="T11" fmla="*/ 336 h 337"/>
              <a:gd name="T12" fmla="*/ 127 w 232"/>
              <a:gd name="T13" fmla="*/ 311 h 337"/>
              <a:gd name="T14" fmla="*/ 85 w 232"/>
              <a:gd name="T15" fmla="*/ 260 h 337"/>
              <a:gd name="T16" fmla="*/ 44 w 232"/>
              <a:gd name="T17" fmla="*/ 200 h 337"/>
              <a:gd name="T18" fmla="*/ 13 w 232"/>
              <a:gd name="T19" fmla="*/ 151 h 337"/>
              <a:gd name="T20" fmla="*/ 0 w 232"/>
              <a:gd name="T21" fmla="*/ 131 h 337"/>
              <a:gd name="T22" fmla="*/ 14 w 232"/>
              <a:gd name="T23" fmla="*/ 110 h 337"/>
              <a:gd name="T24" fmla="*/ 33 w 232"/>
              <a:gd name="T25" fmla="*/ 83 h 337"/>
              <a:gd name="T26" fmla="*/ 59 w 232"/>
              <a:gd name="T27" fmla="*/ 43 h 337"/>
              <a:gd name="T28" fmla="*/ 75 w 232"/>
              <a:gd name="T29" fmla="*/ 17 h 337"/>
              <a:gd name="T30" fmla="*/ 83 w 232"/>
              <a:gd name="T31" fmla="*/ 0 h 337"/>
              <a:gd name="T32" fmla="*/ 73 w 232"/>
              <a:gd name="T33" fmla="*/ 24 h 337"/>
              <a:gd name="T34" fmla="*/ 63 w 232"/>
              <a:gd name="T35" fmla="*/ 55 h 337"/>
              <a:gd name="T36" fmla="*/ 56 w 232"/>
              <a:gd name="T37" fmla="*/ 90 h 337"/>
              <a:gd name="T38" fmla="*/ 55 w 232"/>
              <a:gd name="T39" fmla="*/ 128 h 337"/>
              <a:gd name="T40" fmla="*/ 64 w 232"/>
              <a:gd name="T41" fmla="*/ 164 h 337"/>
              <a:gd name="T42" fmla="*/ 84 w 232"/>
              <a:gd name="T43" fmla="*/ 193 h 337"/>
              <a:gd name="T44" fmla="*/ 98 w 232"/>
              <a:gd name="T45" fmla="*/ 197 h 337"/>
              <a:gd name="T46" fmla="*/ 107 w 232"/>
              <a:gd name="T47" fmla="*/ 186 h 337"/>
              <a:gd name="T48" fmla="*/ 110 w 232"/>
              <a:gd name="T49" fmla="*/ 164 h 337"/>
              <a:gd name="T50" fmla="*/ 107 w 232"/>
              <a:gd name="T51" fmla="*/ 140 h 337"/>
              <a:gd name="T52" fmla="*/ 101 w 232"/>
              <a:gd name="T53" fmla="*/ 121 h 337"/>
              <a:gd name="T54" fmla="*/ 98 w 232"/>
              <a:gd name="T55" fmla="*/ 101 h 337"/>
              <a:gd name="T56" fmla="*/ 100 w 232"/>
              <a:gd name="T57" fmla="*/ 78 h 337"/>
              <a:gd name="T58" fmla="*/ 104 w 232"/>
              <a:gd name="T59" fmla="*/ 54 h 337"/>
              <a:gd name="T60" fmla="*/ 109 w 232"/>
              <a:gd name="T61" fmla="*/ 33 h 337"/>
              <a:gd name="T62" fmla="*/ 116 w 232"/>
              <a:gd name="T63" fmla="*/ 17 h 337"/>
              <a:gd name="T64" fmla="*/ 117 w 232"/>
              <a:gd name="T65" fmla="*/ 57 h 337"/>
              <a:gd name="T66" fmla="*/ 124 w 232"/>
              <a:gd name="T67" fmla="*/ 102 h 337"/>
              <a:gd name="T68" fmla="*/ 136 w 232"/>
              <a:gd name="T69" fmla="*/ 149 h 337"/>
              <a:gd name="T70" fmla="*/ 155 w 232"/>
              <a:gd name="T71" fmla="*/ 196 h 337"/>
              <a:gd name="T72" fmla="*/ 179 w 232"/>
              <a:gd name="T73" fmla="*/ 237 h 337"/>
              <a:gd name="T74" fmla="*/ 196 w 232"/>
              <a:gd name="T75" fmla="*/ 258 h 337"/>
              <a:gd name="T76" fmla="*/ 207 w 232"/>
              <a:gd name="T77" fmla="*/ 269 h 337"/>
              <a:gd name="T78" fmla="*/ 215 w 232"/>
              <a:gd name="T79" fmla="*/ 277 h 337"/>
              <a:gd name="T80" fmla="*/ 223 w 232"/>
              <a:gd name="T81" fmla="*/ 284 h 337"/>
              <a:gd name="T82" fmla="*/ 229 w 232"/>
              <a:gd name="T83" fmla="*/ 28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337">
                <a:moveTo>
                  <a:pt x="231" y="289"/>
                </a:moveTo>
                <a:lnTo>
                  <a:pt x="231" y="289"/>
                </a:lnTo>
                <a:lnTo>
                  <a:pt x="230" y="290"/>
                </a:lnTo>
                <a:lnTo>
                  <a:pt x="228" y="291"/>
                </a:lnTo>
                <a:lnTo>
                  <a:pt x="226" y="293"/>
                </a:lnTo>
                <a:lnTo>
                  <a:pt x="224" y="296"/>
                </a:lnTo>
                <a:lnTo>
                  <a:pt x="221" y="299"/>
                </a:lnTo>
                <a:lnTo>
                  <a:pt x="217" y="302"/>
                </a:lnTo>
                <a:lnTo>
                  <a:pt x="213" y="306"/>
                </a:lnTo>
                <a:lnTo>
                  <a:pt x="209" y="308"/>
                </a:lnTo>
                <a:lnTo>
                  <a:pt x="204" y="312"/>
                </a:lnTo>
                <a:lnTo>
                  <a:pt x="199" y="316"/>
                </a:lnTo>
                <a:lnTo>
                  <a:pt x="193" y="320"/>
                </a:lnTo>
                <a:lnTo>
                  <a:pt x="187" y="324"/>
                </a:lnTo>
                <a:lnTo>
                  <a:pt x="181" y="328"/>
                </a:lnTo>
                <a:lnTo>
                  <a:pt x="174" y="332"/>
                </a:lnTo>
                <a:lnTo>
                  <a:pt x="169" y="336"/>
                </a:lnTo>
                <a:lnTo>
                  <a:pt x="160" y="336"/>
                </a:lnTo>
                <a:lnTo>
                  <a:pt x="150" y="332"/>
                </a:lnTo>
                <a:lnTo>
                  <a:pt x="139" y="323"/>
                </a:lnTo>
                <a:lnTo>
                  <a:pt x="127" y="311"/>
                </a:lnTo>
                <a:lnTo>
                  <a:pt x="113" y="297"/>
                </a:lnTo>
                <a:lnTo>
                  <a:pt x="99" y="279"/>
                </a:lnTo>
                <a:lnTo>
                  <a:pt x="85" y="260"/>
                </a:lnTo>
                <a:lnTo>
                  <a:pt x="70" y="240"/>
                </a:lnTo>
                <a:lnTo>
                  <a:pt x="57" y="220"/>
                </a:lnTo>
                <a:lnTo>
                  <a:pt x="44" y="200"/>
                </a:lnTo>
                <a:lnTo>
                  <a:pt x="31" y="182"/>
                </a:lnTo>
                <a:lnTo>
                  <a:pt x="21" y="165"/>
                </a:lnTo>
                <a:lnTo>
                  <a:pt x="13" y="151"/>
                </a:lnTo>
                <a:lnTo>
                  <a:pt x="6" y="140"/>
                </a:lnTo>
                <a:lnTo>
                  <a:pt x="2" y="134"/>
                </a:lnTo>
                <a:lnTo>
                  <a:pt x="0" y="131"/>
                </a:lnTo>
                <a:lnTo>
                  <a:pt x="4" y="125"/>
                </a:lnTo>
                <a:lnTo>
                  <a:pt x="9" y="118"/>
                </a:lnTo>
                <a:lnTo>
                  <a:pt x="14" y="110"/>
                </a:lnTo>
                <a:lnTo>
                  <a:pt x="19" y="101"/>
                </a:lnTo>
                <a:lnTo>
                  <a:pt x="26" y="92"/>
                </a:lnTo>
                <a:lnTo>
                  <a:pt x="33" y="83"/>
                </a:lnTo>
                <a:lnTo>
                  <a:pt x="46" y="62"/>
                </a:lnTo>
                <a:lnTo>
                  <a:pt x="53" y="52"/>
                </a:lnTo>
                <a:lnTo>
                  <a:pt x="59" y="43"/>
                </a:lnTo>
                <a:lnTo>
                  <a:pt x="64" y="33"/>
                </a:lnTo>
                <a:lnTo>
                  <a:pt x="70" y="25"/>
                </a:lnTo>
                <a:lnTo>
                  <a:pt x="75" y="17"/>
                </a:lnTo>
                <a:lnTo>
                  <a:pt x="79" y="10"/>
                </a:lnTo>
                <a:lnTo>
                  <a:pt x="82" y="4"/>
                </a:lnTo>
                <a:lnTo>
                  <a:pt x="83" y="0"/>
                </a:lnTo>
                <a:lnTo>
                  <a:pt x="80" y="7"/>
                </a:lnTo>
                <a:lnTo>
                  <a:pt x="77" y="15"/>
                </a:lnTo>
                <a:lnTo>
                  <a:pt x="73" y="24"/>
                </a:lnTo>
                <a:lnTo>
                  <a:pt x="70" y="33"/>
                </a:lnTo>
                <a:lnTo>
                  <a:pt x="66" y="44"/>
                </a:lnTo>
                <a:lnTo>
                  <a:pt x="63" y="55"/>
                </a:lnTo>
                <a:lnTo>
                  <a:pt x="59" y="66"/>
                </a:lnTo>
                <a:lnTo>
                  <a:pt x="58" y="78"/>
                </a:lnTo>
                <a:lnTo>
                  <a:pt x="56" y="90"/>
                </a:lnTo>
                <a:lnTo>
                  <a:pt x="55" y="102"/>
                </a:lnTo>
                <a:lnTo>
                  <a:pt x="54" y="115"/>
                </a:lnTo>
                <a:lnTo>
                  <a:pt x="55" y="128"/>
                </a:lnTo>
                <a:lnTo>
                  <a:pt x="57" y="140"/>
                </a:lnTo>
                <a:lnTo>
                  <a:pt x="59" y="152"/>
                </a:lnTo>
                <a:lnTo>
                  <a:pt x="64" y="164"/>
                </a:lnTo>
                <a:lnTo>
                  <a:pt x="71" y="176"/>
                </a:lnTo>
                <a:lnTo>
                  <a:pt x="78" y="186"/>
                </a:lnTo>
                <a:lnTo>
                  <a:pt x="84" y="193"/>
                </a:lnTo>
                <a:lnTo>
                  <a:pt x="90" y="196"/>
                </a:lnTo>
                <a:lnTo>
                  <a:pt x="95" y="198"/>
                </a:lnTo>
                <a:lnTo>
                  <a:pt x="98" y="197"/>
                </a:lnTo>
                <a:lnTo>
                  <a:pt x="102" y="196"/>
                </a:lnTo>
                <a:lnTo>
                  <a:pt x="104" y="192"/>
                </a:lnTo>
                <a:lnTo>
                  <a:pt x="107" y="186"/>
                </a:lnTo>
                <a:lnTo>
                  <a:pt x="108" y="180"/>
                </a:lnTo>
                <a:lnTo>
                  <a:pt x="109" y="172"/>
                </a:lnTo>
                <a:lnTo>
                  <a:pt x="110" y="164"/>
                </a:lnTo>
                <a:lnTo>
                  <a:pt x="110" y="156"/>
                </a:lnTo>
                <a:lnTo>
                  <a:pt x="109" y="148"/>
                </a:lnTo>
                <a:lnTo>
                  <a:pt x="107" y="140"/>
                </a:lnTo>
                <a:lnTo>
                  <a:pt x="106" y="133"/>
                </a:lnTo>
                <a:lnTo>
                  <a:pt x="103" y="127"/>
                </a:lnTo>
                <a:lnTo>
                  <a:pt x="101" y="121"/>
                </a:lnTo>
                <a:lnTo>
                  <a:pt x="100" y="115"/>
                </a:lnTo>
                <a:lnTo>
                  <a:pt x="99" y="108"/>
                </a:lnTo>
                <a:lnTo>
                  <a:pt x="98" y="101"/>
                </a:lnTo>
                <a:lnTo>
                  <a:pt x="98" y="93"/>
                </a:lnTo>
                <a:lnTo>
                  <a:pt x="99" y="85"/>
                </a:lnTo>
                <a:lnTo>
                  <a:pt x="100" y="78"/>
                </a:lnTo>
                <a:lnTo>
                  <a:pt x="101" y="70"/>
                </a:lnTo>
                <a:lnTo>
                  <a:pt x="102" y="62"/>
                </a:lnTo>
                <a:lnTo>
                  <a:pt x="104" y="54"/>
                </a:lnTo>
                <a:lnTo>
                  <a:pt x="106" y="47"/>
                </a:lnTo>
                <a:lnTo>
                  <a:pt x="107" y="40"/>
                </a:lnTo>
                <a:lnTo>
                  <a:pt x="109" y="33"/>
                </a:lnTo>
                <a:lnTo>
                  <a:pt x="112" y="27"/>
                </a:lnTo>
                <a:lnTo>
                  <a:pt x="114" y="22"/>
                </a:lnTo>
                <a:lnTo>
                  <a:pt x="116" y="17"/>
                </a:lnTo>
                <a:lnTo>
                  <a:pt x="115" y="28"/>
                </a:lnTo>
                <a:lnTo>
                  <a:pt x="116" y="42"/>
                </a:lnTo>
                <a:lnTo>
                  <a:pt x="117" y="57"/>
                </a:lnTo>
                <a:lnTo>
                  <a:pt x="119" y="72"/>
                </a:lnTo>
                <a:lnTo>
                  <a:pt x="121" y="86"/>
                </a:lnTo>
                <a:lnTo>
                  <a:pt x="124" y="102"/>
                </a:lnTo>
                <a:lnTo>
                  <a:pt x="128" y="118"/>
                </a:lnTo>
                <a:lnTo>
                  <a:pt x="132" y="134"/>
                </a:lnTo>
                <a:lnTo>
                  <a:pt x="136" y="149"/>
                </a:lnTo>
                <a:lnTo>
                  <a:pt x="141" y="165"/>
                </a:lnTo>
                <a:lnTo>
                  <a:pt x="148" y="181"/>
                </a:lnTo>
                <a:lnTo>
                  <a:pt x="155" y="196"/>
                </a:lnTo>
                <a:lnTo>
                  <a:pt x="162" y="210"/>
                </a:lnTo>
                <a:lnTo>
                  <a:pt x="171" y="224"/>
                </a:lnTo>
                <a:lnTo>
                  <a:pt x="179" y="237"/>
                </a:lnTo>
                <a:lnTo>
                  <a:pt x="188" y="250"/>
                </a:lnTo>
                <a:lnTo>
                  <a:pt x="192" y="254"/>
                </a:lnTo>
                <a:lnTo>
                  <a:pt x="196" y="258"/>
                </a:lnTo>
                <a:lnTo>
                  <a:pt x="200" y="262"/>
                </a:lnTo>
                <a:lnTo>
                  <a:pt x="203" y="266"/>
                </a:lnTo>
                <a:lnTo>
                  <a:pt x="207" y="269"/>
                </a:lnTo>
                <a:lnTo>
                  <a:pt x="210" y="272"/>
                </a:lnTo>
                <a:lnTo>
                  <a:pt x="212" y="275"/>
                </a:lnTo>
                <a:lnTo>
                  <a:pt x="215" y="277"/>
                </a:lnTo>
                <a:lnTo>
                  <a:pt x="218" y="280"/>
                </a:lnTo>
                <a:lnTo>
                  <a:pt x="221" y="282"/>
                </a:lnTo>
                <a:lnTo>
                  <a:pt x="223" y="284"/>
                </a:lnTo>
                <a:lnTo>
                  <a:pt x="225" y="285"/>
                </a:lnTo>
                <a:lnTo>
                  <a:pt x="227" y="286"/>
                </a:lnTo>
                <a:lnTo>
                  <a:pt x="229" y="287"/>
                </a:lnTo>
                <a:lnTo>
                  <a:pt x="230" y="288"/>
                </a:lnTo>
                <a:lnTo>
                  <a:pt x="231" y="289"/>
                </a:lnTo>
              </a:path>
            </a:pathLst>
          </a:custGeom>
          <a:solidFill>
            <a:srgbClr val="C6877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6" name="Freeform 22">
            <a:extLst>
              <a:ext uri="{FF2B5EF4-FFF2-40B4-BE49-F238E27FC236}">
                <a16:creationId xmlns:a16="http://schemas.microsoft.com/office/drawing/2014/main" id="{F9042B76-5B02-544F-83B8-4552C97B959E}"/>
              </a:ext>
            </a:extLst>
          </p:cNvPr>
          <p:cNvSpPr>
            <a:spLocks/>
          </p:cNvSpPr>
          <p:nvPr/>
        </p:nvSpPr>
        <p:spPr bwMode="auto">
          <a:xfrm>
            <a:off x="3174246" y="1372612"/>
            <a:ext cx="139263" cy="202292"/>
          </a:xfrm>
          <a:custGeom>
            <a:avLst/>
            <a:gdLst>
              <a:gd name="T0" fmla="*/ 79 w 232"/>
              <a:gd name="T1" fmla="*/ 10 h 337"/>
              <a:gd name="T2" fmla="*/ 64 w 232"/>
              <a:gd name="T3" fmla="*/ 33 h 337"/>
              <a:gd name="T4" fmla="*/ 46 w 232"/>
              <a:gd name="T5" fmla="*/ 62 h 337"/>
              <a:gd name="T6" fmla="*/ 19 w 232"/>
              <a:gd name="T7" fmla="*/ 101 h 337"/>
              <a:gd name="T8" fmla="*/ 4 w 232"/>
              <a:gd name="T9" fmla="*/ 125 h 337"/>
              <a:gd name="T10" fmla="*/ 6 w 232"/>
              <a:gd name="T11" fmla="*/ 140 h 337"/>
              <a:gd name="T12" fmla="*/ 31 w 232"/>
              <a:gd name="T13" fmla="*/ 182 h 337"/>
              <a:gd name="T14" fmla="*/ 70 w 232"/>
              <a:gd name="T15" fmla="*/ 240 h 337"/>
              <a:gd name="T16" fmla="*/ 113 w 232"/>
              <a:gd name="T17" fmla="*/ 297 h 337"/>
              <a:gd name="T18" fmla="*/ 150 w 232"/>
              <a:gd name="T19" fmla="*/ 332 h 337"/>
              <a:gd name="T20" fmla="*/ 174 w 232"/>
              <a:gd name="T21" fmla="*/ 332 h 337"/>
              <a:gd name="T22" fmla="*/ 193 w 232"/>
              <a:gd name="T23" fmla="*/ 320 h 337"/>
              <a:gd name="T24" fmla="*/ 209 w 232"/>
              <a:gd name="T25" fmla="*/ 308 h 337"/>
              <a:gd name="T26" fmla="*/ 221 w 232"/>
              <a:gd name="T27" fmla="*/ 299 h 337"/>
              <a:gd name="T28" fmla="*/ 228 w 232"/>
              <a:gd name="T29" fmla="*/ 291 h 337"/>
              <a:gd name="T30" fmla="*/ 230 w 232"/>
              <a:gd name="T31" fmla="*/ 288 h 337"/>
              <a:gd name="T32" fmla="*/ 225 w 232"/>
              <a:gd name="T33" fmla="*/ 285 h 337"/>
              <a:gd name="T34" fmla="*/ 218 w 232"/>
              <a:gd name="T35" fmla="*/ 280 h 337"/>
              <a:gd name="T36" fmla="*/ 210 w 232"/>
              <a:gd name="T37" fmla="*/ 272 h 337"/>
              <a:gd name="T38" fmla="*/ 200 w 232"/>
              <a:gd name="T39" fmla="*/ 262 h 337"/>
              <a:gd name="T40" fmla="*/ 188 w 232"/>
              <a:gd name="T41" fmla="*/ 250 h 337"/>
              <a:gd name="T42" fmla="*/ 159 w 232"/>
              <a:gd name="T43" fmla="*/ 210 h 337"/>
              <a:gd name="T44" fmla="*/ 137 w 232"/>
              <a:gd name="T45" fmla="*/ 170 h 337"/>
              <a:gd name="T46" fmla="*/ 123 w 232"/>
              <a:gd name="T47" fmla="*/ 127 h 337"/>
              <a:gd name="T48" fmla="*/ 115 w 232"/>
              <a:gd name="T49" fmla="*/ 82 h 337"/>
              <a:gd name="T50" fmla="*/ 114 w 232"/>
              <a:gd name="T51" fmla="*/ 33 h 337"/>
              <a:gd name="T52" fmla="*/ 111 w 232"/>
              <a:gd name="T53" fmla="*/ 47 h 337"/>
              <a:gd name="T54" fmla="*/ 109 w 232"/>
              <a:gd name="T55" fmla="*/ 85 h 337"/>
              <a:gd name="T56" fmla="*/ 112 w 232"/>
              <a:gd name="T57" fmla="*/ 117 h 337"/>
              <a:gd name="T58" fmla="*/ 118 w 232"/>
              <a:gd name="T59" fmla="*/ 144 h 337"/>
              <a:gd name="T60" fmla="*/ 127 w 232"/>
              <a:gd name="T61" fmla="*/ 170 h 337"/>
              <a:gd name="T62" fmla="*/ 139 w 232"/>
              <a:gd name="T63" fmla="*/ 198 h 337"/>
              <a:gd name="T64" fmla="*/ 157 w 232"/>
              <a:gd name="T65" fmla="*/ 232 h 337"/>
              <a:gd name="T66" fmla="*/ 173 w 232"/>
              <a:gd name="T67" fmla="*/ 258 h 337"/>
              <a:gd name="T68" fmla="*/ 182 w 232"/>
              <a:gd name="T69" fmla="*/ 276 h 337"/>
              <a:gd name="T70" fmla="*/ 181 w 232"/>
              <a:gd name="T71" fmla="*/ 281 h 337"/>
              <a:gd name="T72" fmla="*/ 164 w 232"/>
              <a:gd name="T73" fmla="*/ 270 h 337"/>
              <a:gd name="T74" fmla="*/ 139 w 232"/>
              <a:gd name="T75" fmla="*/ 252 h 337"/>
              <a:gd name="T76" fmla="*/ 117 w 232"/>
              <a:gd name="T77" fmla="*/ 235 h 337"/>
              <a:gd name="T78" fmla="*/ 96 w 232"/>
              <a:gd name="T79" fmla="*/ 218 h 337"/>
              <a:gd name="T80" fmla="*/ 79 w 232"/>
              <a:gd name="T81" fmla="*/ 199 h 337"/>
              <a:gd name="T82" fmla="*/ 63 w 232"/>
              <a:gd name="T83" fmla="*/ 181 h 337"/>
              <a:gd name="T84" fmla="*/ 48 w 232"/>
              <a:gd name="T85" fmla="*/ 156 h 337"/>
              <a:gd name="T86" fmla="*/ 40 w 232"/>
              <a:gd name="T87" fmla="*/ 130 h 337"/>
              <a:gd name="T88" fmla="*/ 41 w 232"/>
              <a:gd name="T89" fmla="*/ 102 h 337"/>
              <a:gd name="T90" fmla="*/ 50 w 232"/>
              <a:gd name="T91" fmla="*/ 70 h 337"/>
              <a:gd name="T92" fmla="*/ 67 w 232"/>
              <a:gd name="T93" fmla="*/ 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 h="337">
                <a:moveTo>
                  <a:pt x="83" y="0"/>
                </a:moveTo>
                <a:lnTo>
                  <a:pt x="82" y="4"/>
                </a:lnTo>
                <a:lnTo>
                  <a:pt x="79" y="10"/>
                </a:lnTo>
                <a:lnTo>
                  <a:pt x="75" y="17"/>
                </a:lnTo>
                <a:lnTo>
                  <a:pt x="70" y="25"/>
                </a:lnTo>
                <a:lnTo>
                  <a:pt x="64" y="33"/>
                </a:lnTo>
                <a:lnTo>
                  <a:pt x="59" y="43"/>
                </a:lnTo>
                <a:lnTo>
                  <a:pt x="53" y="52"/>
                </a:lnTo>
                <a:lnTo>
                  <a:pt x="46" y="62"/>
                </a:lnTo>
                <a:lnTo>
                  <a:pt x="33" y="83"/>
                </a:lnTo>
                <a:lnTo>
                  <a:pt x="26" y="92"/>
                </a:lnTo>
                <a:lnTo>
                  <a:pt x="19" y="101"/>
                </a:lnTo>
                <a:lnTo>
                  <a:pt x="14" y="110"/>
                </a:lnTo>
                <a:lnTo>
                  <a:pt x="9" y="118"/>
                </a:lnTo>
                <a:lnTo>
                  <a:pt x="4" y="125"/>
                </a:lnTo>
                <a:lnTo>
                  <a:pt x="0" y="131"/>
                </a:lnTo>
                <a:lnTo>
                  <a:pt x="2" y="134"/>
                </a:lnTo>
                <a:lnTo>
                  <a:pt x="6" y="140"/>
                </a:lnTo>
                <a:lnTo>
                  <a:pt x="13" y="151"/>
                </a:lnTo>
                <a:lnTo>
                  <a:pt x="21" y="165"/>
                </a:lnTo>
                <a:lnTo>
                  <a:pt x="31" y="182"/>
                </a:lnTo>
                <a:lnTo>
                  <a:pt x="44" y="200"/>
                </a:lnTo>
                <a:lnTo>
                  <a:pt x="57" y="220"/>
                </a:lnTo>
                <a:lnTo>
                  <a:pt x="70" y="240"/>
                </a:lnTo>
                <a:lnTo>
                  <a:pt x="85" y="260"/>
                </a:lnTo>
                <a:lnTo>
                  <a:pt x="99" y="279"/>
                </a:lnTo>
                <a:lnTo>
                  <a:pt x="113" y="297"/>
                </a:lnTo>
                <a:lnTo>
                  <a:pt x="127" y="311"/>
                </a:lnTo>
                <a:lnTo>
                  <a:pt x="139" y="323"/>
                </a:lnTo>
                <a:lnTo>
                  <a:pt x="150" y="332"/>
                </a:lnTo>
                <a:lnTo>
                  <a:pt x="160" y="336"/>
                </a:lnTo>
                <a:lnTo>
                  <a:pt x="169" y="336"/>
                </a:lnTo>
                <a:lnTo>
                  <a:pt x="174" y="332"/>
                </a:lnTo>
                <a:lnTo>
                  <a:pt x="181" y="328"/>
                </a:lnTo>
                <a:lnTo>
                  <a:pt x="187" y="324"/>
                </a:lnTo>
                <a:lnTo>
                  <a:pt x="193" y="320"/>
                </a:lnTo>
                <a:lnTo>
                  <a:pt x="199" y="316"/>
                </a:lnTo>
                <a:lnTo>
                  <a:pt x="204" y="312"/>
                </a:lnTo>
                <a:lnTo>
                  <a:pt x="209" y="308"/>
                </a:lnTo>
                <a:lnTo>
                  <a:pt x="213" y="306"/>
                </a:lnTo>
                <a:lnTo>
                  <a:pt x="217" y="302"/>
                </a:lnTo>
                <a:lnTo>
                  <a:pt x="221" y="299"/>
                </a:lnTo>
                <a:lnTo>
                  <a:pt x="224" y="296"/>
                </a:lnTo>
                <a:lnTo>
                  <a:pt x="226" y="293"/>
                </a:lnTo>
                <a:lnTo>
                  <a:pt x="228" y="291"/>
                </a:lnTo>
                <a:lnTo>
                  <a:pt x="230" y="290"/>
                </a:lnTo>
                <a:lnTo>
                  <a:pt x="231" y="289"/>
                </a:lnTo>
                <a:lnTo>
                  <a:pt x="230" y="288"/>
                </a:lnTo>
                <a:lnTo>
                  <a:pt x="229" y="287"/>
                </a:lnTo>
                <a:lnTo>
                  <a:pt x="227" y="286"/>
                </a:lnTo>
                <a:lnTo>
                  <a:pt x="225" y="285"/>
                </a:lnTo>
                <a:lnTo>
                  <a:pt x="223" y="284"/>
                </a:lnTo>
                <a:lnTo>
                  <a:pt x="221" y="282"/>
                </a:lnTo>
                <a:lnTo>
                  <a:pt x="218" y="280"/>
                </a:lnTo>
                <a:lnTo>
                  <a:pt x="215" y="277"/>
                </a:lnTo>
                <a:lnTo>
                  <a:pt x="212" y="275"/>
                </a:lnTo>
                <a:lnTo>
                  <a:pt x="210" y="272"/>
                </a:lnTo>
                <a:lnTo>
                  <a:pt x="207" y="269"/>
                </a:lnTo>
                <a:lnTo>
                  <a:pt x="203" y="266"/>
                </a:lnTo>
                <a:lnTo>
                  <a:pt x="200" y="262"/>
                </a:lnTo>
                <a:lnTo>
                  <a:pt x="196" y="258"/>
                </a:lnTo>
                <a:lnTo>
                  <a:pt x="192" y="254"/>
                </a:lnTo>
                <a:lnTo>
                  <a:pt x="188" y="250"/>
                </a:lnTo>
                <a:lnTo>
                  <a:pt x="178" y="237"/>
                </a:lnTo>
                <a:lnTo>
                  <a:pt x="169" y="223"/>
                </a:lnTo>
                <a:lnTo>
                  <a:pt x="159" y="210"/>
                </a:lnTo>
                <a:lnTo>
                  <a:pt x="151" y="196"/>
                </a:lnTo>
                <a:lnTo>
                  <a:pt x="144" y="183"/>
                </a:lnTo>
                <a:lnTo>
                  <a:pt x="137" y="170"/>
                </a:lnTo>
                <a:lnTo>
                  <a:pt x="132" y="155"/>
                </a:lnTo>
                <a:lnTo>
                  <a:pt x="127" y="141"/>
                </a:lnTo>
                <a:lnTo>
                  <a:pt x="123" y="127"/>
                </a:lnTo>
                <a:lnTo>
                  <a:pt x="120" y="112"/>
                </a:lnTo>
                <a:lnTo>
                  <a:pt x="117" y="97"/>
                </a:lnTo>
                <a:lnTo>
                  <a:pt x="115" y="82"/>
                </a:lnTo>
                <a:lnTo>
                  <a:pt x="114" y="66"/>
                </a:lnTo>
                <a:lnTo>
                  <a:pt x="114" y="50"/>
                </a:lnTo>
                <a:lnTo>
                  <a:pt x="114" y="33"/>
                </a:lnTo>
                <a:lnTo>
                  <a:pt x="116" y="17"/>
                </a:lnTo>
                <a:lnTo>
                  <a:pt x="113" y="32"/>
                </a:lnTo>
                <a:lnTo>
                  <a:pt x="111" y="47"/>
                </a:lnTo>
                <a:lnTo>
                  <a:pt x="110" y="61"/>
                </a:lnTo>
                <a:lnTo>
                  <a:pt x="109" y="74"/>
                </a:lnTo>
                <a:lnTo>
                  <a:pt x="109" y="85"/>
                </a:lnTo>
                <a:lnTo>
                  <a:pt x="110" y="97"/>
                </a:lnTo>
                <a:lnTo>
                  <a:pt x="110" y="107"/>
                </a:lnTo>
                <a:lnTo>
                  <a:pt x="112" y="117"/>
                </a:lnTo>
                <a:lnTo>
                  <a:pt x="113" y="127"/>
                </a:lnTo>
                <a:lnTo>
                  <a:pt x="115" y="136"/>
                </a:lnTo>
                <a:lnTo>
                  <a:pt x="118" y="144"/>
                </a:lnTo>
                <a:lnTo>
                  <a:pt x="121" y="153"/>
                </a:lnTo>
                <a:lnTo>
                  <a:pt x="124" y="161"/>
                </a:lnTo>
                <a:lnTo>
                  <a:pt x="127" y="170"/>
                </a:lnTo>
                <a:lnTo>
                  <a:pt x="130" y="178"/>
                </a:lnTo>
                <a:lnTo>
                  <a:pt x="134" y="186"/>
                </a:lnTo>
                <a:lnTo>
                  <a:pt x="139" y="198"/>
                </a:lnTo>
                <a:lnTo>
                  <a:pt x="145" y="210"/>
                </a:lnTo>
                <a:lnTo>
                  <a:pt x="151" y="221"/>
                </a:lnTo>
                <a:lnTo>
                  <a:pt x="157" y="232"/>
                </a:lnTo>
                <a:lnTo>
                  <a:pt x="163" y="242"/>
                </a:lnTo>
                <a:lnTo>
                  <a:pt x="169" y="251"/>
                </a:lnTo>
                <a:lnTo>
                  <a:pt x="173" y="258"/>
                </a:lnTo>
                <a:lnTo>
                  <a:pt x="177" y="265"/>
                </a:lnTo>
                <a:lnTo>
                  <a:pt x="180" y="271"/>
                </a:lnTo>
                <a:lnTo>
                  <a:pt x="182" y="276"/>
                </a:lnTo>
                <a:lnTo>
                  <a:pt x="183" y="279"/>
                </a:lnTo>
                <a:lnTo>
                  <a:pt x="183" y="281"/>
                </a:lnTo>
                <a:lnTo>
                  <a:pt x="181" y="281"/>
                </a:lnTo>
                <a:lnTo>
                  <a:pt x="177" y="279"/>
                </a:lnTo>
                <a:lnTo>
                  <a:pt x="172" y="276"/>
                </a:lnTo>
                <a:lnTo>
                  <a:pt x="164" y="270"/>
                </a:lnTo>
                <a:lnTo>
                  <a:pt x="156" y="264"/>
                </a:lnTo>
                <a:lnTo>
                  <a:pt x="147" y="258"/>
                </a:lnTo>
                <a:lnTo>
                  <a:pt x="139" y="252"/>
                </a:lnTo>
                <a:lnTo>
                  <a:pt x="132" y="247"/>
                </a:lnTo>
                <a:lnTo>
                  <a:pt x="124" y="241"/>
                </a:lnTo>
                <a:lnTo>
                  <a:pt x="117" y="235"/>
                </a:lnTo>
                <a:lnTo>
                  <a:pt x="110" y="229"/>
                </a:lnTo>
                <a:lnTo>
                  <a:pt x="103" y="223"/>
                </a:lnTo>
                <a:lnTo>
                  <a:pt x="96" y="218"/>
                </a:lnTo>
                <a:lnTo>
                  <a:pt x="91" y="212"/>
                </a:lnTo>
                <a:lnTo>
                  <a:pt x="85" y="206"/>
                </a:lnTo>
                <a:lnTo>
                  <a:pt x="79" y="199"/>
                </a:lnTo>
                <a:lnTo>
                  <a:pt x="73" y="194"/>
                </a:lnTo>
                <a:lnTo>
                  <a:pt x="68" y="188"/>
                </a:lnTo>
                <a:lnTo>
                  <a:pt x="63" y="181"/>
                </a:lnTo>
                <a:lnTo>
                  <a:pt x="58" y="174"/>
                </a:lnTo>
                <a:lnTo>
                  <a:pt x="53" y="165"/>
                </a:lnTo>
                <a:lnTo>
                  <a:pt x="48" y="156"/>
                </a:lnTo>
                <a:lnTo>
                  <a:pt x="44" y="147"/>
                </a:lnTo>
                <a:lnTo>
                  <a:pt x="42" y="139"/>
                </a:lnTo>
                <a:lnTo>
                  <a:pt x="40" y="130"/>
                </a:lnTo>
                <a:lnTo>
                  <a:pt x="39" y="121"/>
                </a:lnTo>
                <a:lnTo>
                  <a:pt x="39" y="112"/>
                </a:lnTo>
                <a:lnTo>
                  <a:pt x="41" y="102"/>
                </a:lnTo>
                <a:lnTo>
                  <a:pt x="43" y="92"/>
                </a:lnTo>
                <a:lnTo>
                  <a:pt x="46" y="82"/>
                </a:lnTo>
                <a:lnTo>
                  <a:pt x="50" y="70"/>
                </a:lnTo>
                <a:lnTo>
                  <a:pt x="55" y="58"/>
                </a:lnTo>
                <a:lnTo>
                  <a:pt x="60" y="45"/>
                </a:lnTo>
                <a:lnTo>
                  <a:pt x="67" y="31"/>
                </a:lnTo>
                <a:lnTo>
                  <a:pt x="75" y="16"/>
                </a:lnTo>
                <a:lnTo>
                  <a:pt x="83" y="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7" name="Freeform 23">
            <a:extLst>
              <a:ext uri="{FF2B5EF4-FFF2-40B4-BE49-F238E27FC236}">
                <a16:creationId xmlns:a16="http://schemas.microsoft.com/office/drawing/2014/main" id="{67513C1D-C165-B543-9C3D-E2170A092C6B}"/>
              </a:ext>
            </a:extLst>
          </p:cNvPr>
          <p:cNvSpPr>
            <a:spLocks/>
          </p:cNvSpPr>
          <p:nvPr/>
        </p:nvSpPr>
        <p:spPr bwMode="auto">
          <a:xfrm>
            <a:off x="3174247" y="1372613"/>
            <a:ext cx="142865" cy="205894"/>
          </a:xfrm>
          <a:custGeom>
            <a:avLst/>
            <a:gdLst>
              <a:gd name="T0" fmla="*/ 84 w 238"/>
              <a:gd name="T1" fmla="*/ 4 h 343"/>
              <a:gd name="T2" fmla="*/ 77 w 238"/>
              <a:gd name="T3" fmla="*/ 17 h 343"/>
              <a:gd name="T4" fmla="*/ 66 w 238"/>
              <a:gd name="T5" fmla="*/ 34 h 343"/>
              <a:gd name="T6" fmla="*/ 54 w 238"/>
              <a:gd name="T7" fmla="*/ 53 h 343"/>
              <a:gd name="T8" fmla="*/ 34 w 238"/>
              <a:gd name="T9" fmla="*/ 84 h 343"/>
              <a:gd name="T10" fmla="*/ 20 w 238"/>
              <a:gd name="T11" fmla="*/ 103 h 343"/>
              <a:gd name="T12" fmla="*/ 9 w 238"/>
              <a:gd name="T13" fmla="*/ 120 h 343"/>
              <a:gd name="T14" fmla="*/ 0 w 238"/>
              <a:gd name="T15" fmla="*/ 133 h 343"/>
              <a:gd name="T16" fmla="*/ 6 w 238"/>
              <a:gd name="T17" fmla="*/ 143 h 343"/>
              <a:gd name="T18" fmla="*/ 22 w 238"/>
              <a:gd name="T19" fmla="*/ 168 h 343"/>
              <a:gd name="T20" fmla="*/ 45 w 238"/>
              <a:gd name="T21" fmla="*/ 204 h 343"/>
              <a:gd name="T22" fmla="*/ 72 w 238"/>
              <a:gd name="T23" fmla="*/ 244 h 343"/>
              <a:gd name="T24" fmla="*/ 102 w 238"/>
              <a:gd name="T25" fmla="*/ 284 h 343"/>
              <a:gd name="T26" fmla="*/ 130 w 238"/>
              <a:gd name="T27" fmla="*/ 317 h 343"/>
              <a:gd name="T28" fmla="*/ 154 w 238"/>
              <a:gd name="T29" fmla="*/ 338 h 343"/>
              <a:gd name="T30" fmla="*/ 173 w 238"/>
              <a:gd name="T31" fmla="*/ 342 h 343"/>
              <a:gd name="T32" fmla="*/ 186 w 238"/>
              <a:gd name="T33" fmla="*/ 334 h 343"/>
              <a:gd name="T34" fmla="*/ 198 w 238"/>
              <a:gd name="T35" fmla="*/ 326 h 343"/>
              <a:gd name="T36" fmla="*/ 209 w 238"/>
              <a:gd name="T37" fmla="*/ 318 h 343"/>
              <a:gd name="T38" fmla="*/ 219 w 238"/>
              <a:gd name="T39" fmla="*/ 311 h 343"/>
              <a:gd name="T40" fmla="*/ 227 w 238"/>
              <a:gd name="T41" fmla="*/ 304 h 343"/>
              <a:gd name="T42" fmla="*/ 232 w 238"/>
              <a:gd name="T43" fmla="*/ 298 h 343"/>
              <a:gd name="T44" fmla="*/ 236 w 238"/>
              <a:gd name="T45" fmla="*/ 295 h 343"/>
              <a:gd name="T46" fmla="*/ 236 w 238"/>
              <a:gd name="T47" fmla="*/ 293 h 343"/>
              <a:gd name="T48" fmla="*/ 233 w 238"/>
              <a:gd name="T49" fmla="*/ 291 h 343"/>
              <a:gd name="T50" fmla="*/ 229 w 238"/>
              <a:gd name="T51" fmla="*/ 289 h 343"/>
              <a:gd name="T52" fmla="*/ 224 w 238"/>
              <a:gd name="T53" fmla="*/ 285 h 343"/>
              <a:gd name="T54" fmla="*/ 218 w 238"/>
              <a:gd name="T55" fmla="*/ 280 h 343"/>
              <a:gd name="T56" fmla="*/ 212 w 238"/>
              <a:gd name="T57" fmla="*/ 274 h 343"/>
              <a:gd name="T58" fmla="*/ 205 w 238"/>
              <a:gd name="T59" fmla="*/ 267 h 343"/>
              <a:gd name="T60" fmla="*/ 197 w 238"/>
              <a:gd name="T61" fmla="*/ 259 h 343"/>
              <a:gd name="T62" fmla="*/ 196 w 238"/>
              <a:gd name="T63" fmla="*/ 258 h 343"/>
              <a:gd name="T64" fmla="*/ 202 w 238"/>
              <a:gd name="T65" fmla="*/ 266 h 343"/>
              <a:gd name="T66" fmla="*/ 209 w 238"/>
              <a:gd name="T67" fmla="*/ 274 h 343"/>
              <a:gd name="T68" fmla="*/ 215 w 238"/>
              <a:gd name="T69" fmla="*/ 280 h 343"/>
              <a:gd name="T70" fmla="*/ 219 w 238"/>
              <a:gd name="T71" fmla="*/ 286 h 343"/>
              <a:gd name="T72" fmla="*/ 222 w 238"/>
              <a:gd name="T73" fmla="*/ 292 h 343"/>
              <a:gd name="T74" fmla="*/ 221 w 238"/>
              <a:gd name="T75" fmla="*/ 296 h 343"/>
              <a:gd name="T76" fmla="*/ 218 w 238"/>
              <a:gd name="T77" fmla="*/ 300 h 343"/>
              <a:gd name="T78" fmla="*/ 210 w 238"/>
              <a:gd name="T79" fmla="*/ 303 h 343"/>
              <a:gd name="T80" fmla="*/ 199 w 238"/>
              <a:gd name="T81" fmla="*/ 303 h 343"/>
              <a:gd name="T82" fmla="*/ 187 w 238"/>
              <a:gd name="T83" fmla="*/ 299 h 343"/>
              <a:gd name="T84" fmla="*/ 172 w 238"/>
              <a:gd name="T85" fmla="*/ 291 h 343"/>
              <a:gd name="T86" fmla="*/ 155 w 238"/>
              <a:gd name="T87" fmla="*/ 279 h 343"/>
              <a:gd name="T88" fmla="*/ 134 w 238"/>
              <a:gd name="T89" fmla="*/ 261 h 343"/>
              <a:gd name="T90" fmla="*/ 110 w 238"/>
              <a:gd name="T91" fmla="*/ 238 h 343"/>
              <a:gd name="T92" fmla="*/ 82 w 238"/>
              <a:gd name="T93" fmla="*/ 210 h 343"/>
              <a:gd name="T94" fmla="*/ 59 w 238"/>
              <a:gd name="T95" fmla="*/ 185 h 343"/>
              <a:gd name="T96" fmla="*/ 48 w 238"/>
              <a:gd name="T97" fmla="*/ 169 h 343"/>
              <a:gd name="T98" fmla="*/ 41 w 238"/>
              <a:gd name="T99" fmla="*/ 152 h 343"/>
              <a:gd name="T100" fmla="*/ 36 w 238"/>
              <a:gd name="T101" fmla="*/ 136 h 343"/>
              <a:gd name="T102" fmla="*/ 35 w 238"/>
              <a:gd name="T103" fmla="*/ 120 h 343"/>
              <a:gd name="T104" fmla="*/ 35 w 238"/>
              <a:gd name="T105" fmla="*/ 106 h 343"/>
              <a:gd name="T106" fmla="*/ 37 w 238"/>
              <a:gd name="T107" fmla="*/ 94 h 343"/>
              <a:gd name="T108" fmla="*/ 40 w 238"/>
              <a:gd name="T109" fmla="*/ 83 h 343"/>
              <a:gd name="T110" fmla="*/ 44 w 238"/>
              <a:gd name="T111" fmla="*/ 75 h 343"/>
              <a:gd name="T112" fmla="*/ 49 w 238"/>
              <a:gd name="T113" fmla="*/ 64 h 343"/>
              <a:gd name="T114" fmla="*/ 56 w 238"/>
              <a:gd name="T115" fmla="*/ 52 h 343"/>
              <a:gd name="T116" fmla="*/ 67 w 238"/>
              <a:gd name="T117" fmla="*/ 32 h 343"/>
              <a:gd name="T118" fmla="*/ 74 w 238"/>
              <a:gd name="T119" fmla="*/ 19 h 343"/>
              <a:gd name="T120" fmla="*/ 80 w 238"/>
              <a:gd name="T121" fmla="*/ 9 h 343"/>
              <a:gd name="T122" fmla="*/ 84 w 238"/>
              <a:gd name="T123" fmla="*/ 2 h 343"/>
              <a:gd name="T124" fmla="*/ 85 w 238"/>
              <a:gd name="T12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8" h="343">
                <a:moveTo>
                  <a:pt x="85" y="0"/>
                </a:moveTo>
                <a:lnTo>
                  <a:pt x="84" y="4"/>
                </a:lnTo>
                <a:lnTo>
                  <a:pt x="81" y="10"/>
                </a:lnTo>
                <a:lnTo>
                  <a:pt x="77" y="17"/>
                </a:lnTo>
                <a:lnTo>
                  <a:pt x="72" y="25"/>
                </a:lnTo>
                <a:lnTo>
                  <a:pt x="66" y="34"/>
                </a:lnTo>
                <a:lnTo>
                  <a:pt x="61" y="44"/>
                </a:lnTo>
                <a:lnTo>
                  <a:pt x="54" y="53"/>
                </a:lnTo>
                <a:lnTo>
                  <a:pt x="47" y="63"/>
                </a:lnTo>
                <a:lnTo>
                  <a:pt x="34" y="84"/>
                </a:lnTo>
                <a:lnTo>
                  <a:pt x="27" y="94"/>
                </a:lnTo>
                <a:lnTo>
                  <a:pt x="20" y="103"/>
                </a:lnTo>
                <a:lnTo>
                  <a:pt x="14" y="112"/>
                </a:lnTo>
                <a:lnTo>
                  <a:pt x="9" y="120"/>
                </a:lnTo>
                <a:lnTo>
                  <a:pt x="4" y="127"/>
                </a:lnTo>
                <a:lnTo>
                  <a:pt x="0" y="133"/>
                </a:lnTo>
                <a:lnTo>
                  <a:pt x="2" y="136"/>
                </a:lnTo>
                <a:lnTo>
                  <a:pt x="6" y="143"/>
                </a:lnTo>
                <a:lnTo>
                  <a:pt x="13" y="154"/>
                </a:lnTo>
                <a:lnTo>
                  <a:pt x="22" y="168"/>
                </a:lnTo>
                <a:lnTo>
                  <a:pt x="32" y="185"/>
                </a:lnTo>
                <a:lnTo>
                  <a:pt x="45" y="204"/>
                </a:lnTo>
                <a:lnTo>
                  <a:pt x="58" y="224"/>
                </a:lnTo>
                <a:lnTo>
                  <a:pt x="72" y="244"/>
                </a:lnTo>
                <a:lnTo>
                  <a:pt x="87" y="265"/>
                </a:lnTo>
                <a:lnTo>
                  <a:pt x="102" y="284"/>
                </a:lnTo>
                <a:lnTo>
                  <a:pt x="116" y="302"/>
                </a:lnTo>
                <a:lnTo>
                  <a:pt x="130" y="317"/>
                </a:lnTo>
                <a:lnTo>
                  <a:pt x="143" y="329"/>
                </a:lnTo>
                <a:lnTo>
                  <a:pt x="154" y="338"/>
                </a:lnTo>
                <a:lnTo>
                  <a:pt x="164" y="342"/>
                </a:lnTo>
                <a:lnTo>
                  <a:pt x="173" y="342"/>
                </a:lnTo>
                <a:lnTo>
                  <a:pt x="179" y="338"/>
                </a:lnTo>
                <a:lnTo>
                  <a:pt x="186" y="334"/>
                </a:lnTo>
                <a:lnTo>
                  <a:pt x="192" y="330"/>
                </a:lnTo>
                <a:lnTo>
                  <a:pt x="198" y="326"/>
                </a:lnTo>
                <a:lnTo>
                  <a:pt x="204" y="322"/>
                </a:lnTo>
                <a:lnTo>
                  <a:pt x="209" y="318"/>
                </a:lnTo>
                <a:lnTo>
                  <a:pt x="214" y="314"/>
                </a:lnTo>
                <a:lnTo>
                  <a:pt x="219" y="311"/>
                </a:lnTo>
                <a:lnTo>
                  <a:pt x="223" y="307"/>
                </a:lnTo>
                <a:lnTo>
                  <a:pt x="227" y="304"/>
                </a:lnTo>
                <a:lnTo>
                  <a:pt x="230" y="301"/>
                </a:lnTo>
                <a:lnTo>
                  <a:pt x="232" y="298"/>
                </a:lnTo>
                <a:lnTo>
                  <a:pt x="234" y="296"/>
                </a:lnTo>
                <a:lnTo>
                  <a:pt x="236" y="295"/>
                </a:lnTo>
                <a:lnTo>
                  <a:pt x="237" y="294"/>
                </a:lnTo>
                <a:lnTo>
                  <a:pt x="236" y="293"/>
                </a:lnTo>
                <a:lnTo>
                  <a:pt x="235" y="292"/>
                </a:lnTo>
                <a:lnTo>
                  <a:pt x="233" y="291"/>
                </a:lnTo>
                <a:lnTo>
                  <a:pt x="231" y="290"/>
                </a:lnTo>
                <a:lnTo>
                  <a:pt x="229" y="289"/>
                </a:lnTo>
                <a:lnTo>
                  <a:pt x="227" y="287"/>
                </a:lnTo>
                <a:lnTo>
                  <a:pt x="224" y="285"/>
                </a:lnTo>
                <a:lnTo>
                  <a:pt x="221" y="282"/>
                </a:lnTo>
                <a:lnTo>
                  <a:pt x="218" y="280"/>
                </a:lnTo>
                <a:lnTo>
                  <a:pt x="215" y="277"/>
                </a:lnTo>
                <a:lnTo>
                  <a:pt x="212" y="274"/>
                </a:lnTo>
                <a:lnTo>
                  <a:pt x="208" y="271"/>
                </a:lnTo>
                <a:lnTo>
                  <a:pt x="205" y="267"/>
                </a:lnTo>
                <a:lnTo>
                  <a:pt x="201" y="263"/>
                </a:lnTo>
                <a:lnTo>
                  <a:pt x="197" y="259"/>
                </a:lnTo>
                <a:lnTo>
                  <a:pt x="193" y="254"/>
                </a:lnTo>
                <a:lnTo>
                  <a:pt x="196" y="258"/>
                </a:lnTo>
                <a:lnTo>
                  <a:pt x="199" y="262"/>
                </a:lnTo>
                <a:lnTo>
                  <a:pt x="202" y="266"/>
                </a:lnTo>
                <a:lnTo>
                  <a:pt x="206" y="270"/>
                </a:lnTo>
                <a:lnTo>
                  <a:pt x="209" y="274"/>
                </a:lnTo>
                <a:lnTo>
                  <a:pt x="212" y="277"/>
                </a:lnTo>
                <a:lnTo>
                  <a:pt x="215" y="280"/>
                </a:lnTo>
                <a:lnTo>
                  <a:pt x="217" y="283"/>
                </a:lnTo>
                <a:lnTo>
                  <a:pt x="219" y="286"/>
                </a:lnTo>
                <a:lnTo>
                  <a:pt x="221" y="289"/>
                </a:lnTo>
                <a:lnTo>
                  <a:pt x="222" y="292"/>
                </a:lnTo>
                <a:lnTo>
                  <a:pt x="222" y="294"/>
                </a:lnTo>
                <a:lnTo>
                  <a:pt x="221" y="296"/>
                </a:lnTo>
                <a:lnTo>
                  <a:pt x="220" y="298"/>
                </a:lnTo>
                <a:lnTo>
                  <a:pt x="218" y="300"/>
                </a:lnTo>
                <a:lnTo>
                  <a:pt x="214" y="302"/>
                </a:lnTo>
                <a:lnTo>
                  <a:pt x="210" y="303"/>
                </a:lnTo>
                <a:lnTo>
                  <a:pt x="205" y="303"/>
                </a:lnTo>
                <a:lnTo>
                  <a:pt x="199" y="303"/>
                </a:lnTo>
                <a:lnTo>
                  <a:pt x="193" y="301"/>
                </a:lnTo>
                <a:lnTo>
                  <a:pt x="187" y="299"/>
                </a:lnTo>
                <a:lnTo>
                  <a:pt x="180" y="296"/>
                </a:lnTo>
                <a:lnTo>
                  <a:pt x="172" y="291"/>
                </a:lnTo>
                <a:lnTo>
                  <a:pt x="164" y="285"/>
                </a:lnTo>
                <a:lnTo>
                  <a:pt x="155" y="279"/>
                </a:lnTo>
                <a:lnTo>
                  <a:pt x="145" y="270"/>
                </a:lnTo>
                <a:lnTo>
                  <a:pt x="134" y="261"/>
                </a:lnTo>
                <a:lnTo>
                  <a:pt x="122" y="250"/>
                </a:lnTo>
                <a:lnTo>
                  <a:pt x="110" y="238"/>
                </a:lnTo>
                <a:lnTo>
                  <a:pt x="96" y="225"/>
                </a:lnTo>
                <a:lnTo>
                  <a:pt x="82" y="210"/>
                </a:lnTo>
                <a:lnTo>
                  <a:pt x="67" y="194"/>
                </a:lnTo>
                <a:lnTo>
                  <a:pt x="59" y="185"/>
                </a:lnTo>
                <a:lnTo>
                  <a:pt x="53" y="177"/>
                </a:lnTo>
                <a:lnTo>
                  <a:pt x="48" y="169"/>
                </a:lnTo>
                <a:lnTo>
                  <a:pt x="44" y="160"/>
                </a:lnTo>
                <a:lnTo>
                  <a:pt x="41" y="152"/>
                </a:lnTo>
                <a:lnTo>
                  <a:pt x="38" y="144"/>
                </a:lnTo>
                <a:lnTo>
                  <a:pt x="36" y="136"/>
                </a:lnTo>
                <a:lnTo>
                  <a:pt x="35" y="128"/>
                </a:lnTo>
                <a:lnTo>
                  <a:pt x="35" y="120"/>
                </a:lnTo>
                <a:lnTo>
                  <a:pt x="35" y="113"/>
                </a:lnTo>
                <a:lnTo>
                  <a:pt x="35" y="106"/>
                </a:lnTo>
                <a:lnTo>
                  <a:pt x="36" y="100"/>
                </a:lnTo>
                <a:lnTo>
                  <a:pt x="37" y="94"/>
                </a:lnTo>
                <a:lnTo>
                  <a:pt x="39" y="88"/>
                </a:lnTo>
                <a:lnTo>
                  <a:pt x="40" y="83"/>
                </a:lnTo>
                <a:lnTo>
                  <a:pt x="42" y="79"/>
                </a:lnTo>
                <a:lnTo>
                  <a:pt x="44" y="75"/>
                </a:lnTo>
                <a:lnTo>
                  <a:pt x="46" y="70"/>
                </a:lnTo>
                <a:lnTo>
                  <a:pt x="49" y="64"/>
                </a:lnTo>
                <a:lnTo>
                  <a:pt x="53" y="58"/>
                </a:lnTo>
                <a:lnTo>
                  <a:pt x="56" y="52"/>
                </a:lnTo>
                <a:lnTo>
                  <a:pt x="60" y="45"/>
                </a:lnTo>
                <a:lnTo>
                  <a:pt x="67" y="32"/>
                </a:lnTo>
                <a:lnTo>
                  <a:pt x="71" y="25"/>
                </a:lnTo>
                <a:lnTo>
                  <a:pt x="74" y="19"/>
                </a:lnTo>
                <a:lnTo>
                  <a:pt x="77" y="14"/>
                </a:lnTo>
                <a:lnTo>
                  <a:pt x="80" y="9"/>
                </a:lnTo>
                <a:lnTo>
                  <a:pt x="82" y="5"/>
                </a:lnTo>
                <a:lnTo>
                  <a:pt x="84" y="2"/>
                </a:lnTo>
                <a:lnTo>
                  <a:pt x="85" y="1"/>
                </a:lnTo>
                <a:lnTo>
                  <a:pt x="85"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8" name="Freeform 24">
            <a:extLst>
              <a:ext uri="{FF2B5EF4-FFF2-40B4-BE49-F238E27FC236}">
                <a16:creationId xmlns:a16="http://schemas.microsoft.com/office/drawing/2014/main" id="{0D59EEBB-D156-0C40-B9B2-931F831F4E73}"/>
              </a:ext>
            </a:extLst>
          </p:cNvPr>
          <p:cNvSpPr>
            <a:spLocks/>
          </p:cNvSpPr>
          <p:nvPr/>
        </p:nvSpPr>
        <p:spPr bwMode="auto">
          <a:xfrm>
            <a:off x="3358530" y="1286173"/>
            <a:ext cx="130860" cy="268322"/>
          </a:xfrm>
          <a:custGeom>
            <a:avLst/>
            <a:gdLst>
              <a:gd name="T0" fmla="*/ 38 w 218"/>
              <a:gd name="T1" fmla="*/ 442 h 447"/>
              <a:gd name="T2" fmla="*/ 51 w 218"/>
              <a:gd name="T3" fmla="*/ 421 h 447"/>
              <a:gd name="T4" fmla="*/ 69 w 218"/>
              <a:gd name="T5" fmla="*/ 383 h 447"/>
              <a:gd name="T6" fmla="*/ 96 w 218"/>
              <a:gd name="T7" fmla="*/ 337 h 447"/>
              <a:gd name="T8" fmla="*/ 120 w 218"/>
              <a:gd name="T9" fmla="*/ 302 h 447"/>
              <a:gd name="T10" fmla="*/ 136 w 218"/>
              <a:gd name="T11" fmla="*/ 262 h 447"/>
              <a:gd name="T12" fmla="*/ 154 w 218"/>
              <a:gd name="T13" fmla="*/ 227 h 447"/>
              <a:gd name="T14" fmla="*/ 169 w 218"/>
              <a:gd name="T15" fmla="*/ 188 h 447"/>
              <a:gd name="T16" fmla="*/ 176 w 218"/>
              <a:gd name="T17" fmla="*/ 164 h 447"/>
              <a:gd name="T18" fmla="*/ 183 w 218"/>
              <a:gd name="T19" fmla="*/ 157 h 447"/>
              <a:gd name="T20" fmla="*/ 195 w 218"/>
              <a:gd name="T21" fmla="*/ 151 h 447"/>
              <a:gd name="T22" fmla="*/ 198 w 218"/>
              <a:gd name="T23" fmla="*/ 125 h 447"/>
              <a:gd name="T24" fmla="*/ 200 w 218"/>
              <a:gd name="T25" fmla="*/ 94 h 447"/>
              <a:gd name="T26" fmla="*/ 206 w 218"/>
              <a:gd name="T27" fmla="*/ 65 h 447"/>
              <a:gd name="T28" fmla="*/ 215 w 218"/>
              <a:gd name="T29" fmla="*/ 20 h 447"/>
              <a:gd name="T30" fmla="*/ 183 w 218"/>
              <a:gd name="T31" fmla="*/ 14 h 447"/>
              <a:gd name="T32" fmla="*/ 142 w 218"/>
              <a:gd name="T33" fmla="*/ 41 h 447"/>
              <a:gd name="T34" fmla="*/ 130 w 218"/>
              <a:gd name="T35" fmla="*/ 60 h 447"/>
              <a:gd name="T36" fmla="*/ 111 w 218"/>
              <a:gd name="T37" fmla="*/ 65 h 447"/>
              <a:gd name="T38" fmla="*/ 92 w 218"/>
              <a:gd name="T39" fmla="*/ 67 h 447"/>
              <a:gd name="T40" fmla="*/ 83 w 218"/>
              <a:gd name="T41" fmla="*/ 80 h 447"/>
              <a:gd name="T42" fmla="*/ 57 w 218"/>
              <a:gd name="T43" fmla="*/ 96 h 447"/>
              <a:gd name="T44" fmla="*/ 22 w 218"/>
              <a:gd name="T45" fmla="*/ 99 h 447"/>
              <a:gd name="T46" fmla="*/ 16 w 218"/>
              <a:gd name="T47" fmla="*/ 112 h 447"/>
              <a:gd name="T48" fmla="*/ 58 w 218"/>
              <a:gd name="T49" fmla="*/ 131 h 447"/>
              <a:gd name="T50" fmla="*/ 85 w 218"/>
              <a:gd name="T51" fmla="*/ 152 h 447"/>
              <a:gd name="T52" fmla="*/ 80 w 218"/>
              <a:gd name="T53" fmla="*/ 169 h 447"/>
              <a:gd name="T54" fmla="*/ 73 w 218"/>
              <a:gd name="T55" fmla="*/ 193 h 447"/>
              <a:gd name="T56" fmla="*/ 77 w 218"/>
              <a:gd name="T57" fmla="*/ 226 h 447"/>
              <a:gd name="T58" fmla="*/ 73 w 218"/>
              <a:gd name="T59" fmla="*/ 253 h 447"/>
              <a:gd name="T60" fmla="*/ 65 w 218"/>
              <a:gd name="T61" fmla="*/ 269 h 447"/>
              <a:gd name="T62" fmla="*/ 76 w 218"/>
              <a:gd name="T63" fmla="*/ 282 h 447"/>
              <a:gd name="T64" fmla="*/ 81 w 218"/>
              <a:gd name="T65" fmla="*/ 291 h 447"/>
              <a:gd name="T66" fmla="*/ 67 w 218"/>
              <a:gd name="T67" fmla="*/ 297 h 447"/>
              <a:gd name="T68" fmla="*/ 55 w 218"/>
              <a:gd name="T69" fmla="*/ 300 h 447"/>
              <a:gd name="T70" fmla="*/ 54 w 218"/>
              <a:gd name="T71" fmla="*/ 317 h 447"/>
              <a:gd name="T72" fmla="*/ 56 w 218"/>
              <a:gd name="T73" fmla="*/ 326 h 447"/>
              <a:gd name="T74" fmla="*/ 64 w 218"/>
              <a:gd name="T75" fmla="*/ 328 h 447"/>
              <a:gd name="T76" fmla="*/ 76 w 218"/>
              <a:gd name="T77" fmla="*/ 325 h 447"/>
              <a:gd name="T78" fmla="*/ 86 w 218"/>
              <a:gd name="T79" fmla="*/ 319 h 447"/>
              <a:gd name="T80" fmla="*/ 84 w 218"/>
              <a:gd name="T81" fmla="*/ 327 h 447"/>
              <a:gd name="T82" fmla="*/ 83 w 218"/>
              <a:gd name="T83" fmla="*/ 335 h 447"/>
              <a:gd name="T84" fmla="*/ 84 w 218"/>
              <a:gd name="T85" fmla="*/ 344 h 447"/>
              <a:gd name="T86" fmla="*/ 79 w 218"/>
              <a:gd name="T87" fmla="*/ 334 h 447"/>
              <a:gd name="T88" fmla="*/ 67 w 218"/>
              <a:gd name="T89" fmla="*/ 331 h 447"/>
              <a:gd name="T90" fmla="*/ 53 w 218"/>
              <a:gd name="T91" fmla="*/ 338 h 447"/>
              <a:gd name="T92" fmla="*/ 38 w 218"/>
              <a:gd name="T93" fmla="*/ 346 h 447"/>
              <a:gd name="T94" fmla="*/ 18 w 218"/>
              <a:gd name="T95" fmla="*/ 344 h 447"/>
              <a:gd name="T96" fmla="*/ 5 w 218"/>
              <a:gd name="T97" fmla="*/ 347 h 447"/>
              <a:gd name="T98" fmla="*/ 20 w 218"/>
              <a:gd name="T99" fmla="*/ 357 h 447"/>
              <a:gd name="T100" fmla="*/ 41 w 218"/>
              <a:gd name="T101" fmla="*/ 378 h 447"/>
              <a:gd name="T102" fmla="*/ 50 w 218"/>
              <a:gd name="T103" fmla="*/ 399 h 447"/>
              <a:gd name="T104" fmla="*/ 28 w 218"/>
              <a:gd name="T105" fmla="*/ 391 h 447"/>
              <a:gd name="T106" fmla="*/ 4 w 218"/>
              <a:gd name="T107" fmla="*/ 399 h 447"/>
              <a:gd name="T108" fmla="*/ 2 w 218"/>
              <a:gd name="T109" fmla="*/ 419 h 447"/>
              <a:gd name="T110" fmla="*/ 13 w 218"/>
              <a:gd name="T111" fmla="*/ 424 h 447"/>
              <a:gd name="T112" fmla="*/ 24 w 218"/>
              <a:gd name="T113" fmla="*/ 421 h 447"/>
              <a:gd name="T114" fmla="*/ 33 w 218"/>
              <a:gd name="T115" fmla="*/ 416 h 447"/>
              <a:gd name="T116" fmla="*/ 38 w 218"/>
              <a:gd name="T117" fmla="*/ 426 h 447"/>
              <a:gd name="T118" fmla="*/ 35 w 218"/>
              <a:gd name="T119" fmla="*/ 439 h 447"/>
              <a:gd name="T120" fmla="*/ 26 w 218"/>
              <a:gd name="T121" fmla="*/ 44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 h="447">
                <a:moveTo>
                  <a:pt x="25" y="446"/>
                </a:moveTo>
                <a:lnTo>
                  <a:pt x="27" y="446"/>
                </a:lnTo>
                <a:lnTo>
                  <a:pt x="30" y="446"/>
                </a:lnTo>
                <a:lnTo>
                  <a:pt x="32" y="446"/>
                </a:lnTo>
                <a:lnTo>
                  <a:pt x="34" y="445"/>
                </a:lnTo>
                <a:lnTo>
                  <a:pt x="36" y="444"/>
                </a:lnTo>
                <a:lnTo>
                  <a:pt x="38" y="442"/>
                </a:lnTo>
                <a:lnTo>
                  <a:pt x="40" y="440"/>
                </a:lnTo>
                <a:lnTo>
                  <a:pt x="41" y="438"/>
                </a:lnTo>
                <a:lnTo>
                  <a:pt x="43" y="436"/>
                </a:lnTo>
                <a:lnTo>
                  <a:pt x="45" y="433"/>
                </a:lnTo>
                <a:lnTo>
                  <a:pt x="47" y="429"/>
                </a:lnTo>
                <a:lnTo>
                  <a:pt x="49" y="425"/>
                </a:lnTo>
                <a:lnTo>
                  <a:pt x="51" y="421"/>
                </a:lnTo>
                <a:lnTo>
                  <a:pt x="53" y="417"/>
                </a:lnTo>
                <a:lnTo>
                  <a:pt x="54" y="412"/>
                </a:lnTo>
                <a:lnTo>
                  <a:pt x="57" y="408"/>
                </a:lnTo>
                <a:lnTo>
                  <a:pt x="60" y="402"/>
                </a:lnTo>
                <a:lnTo>
                  <a:pt x="62" y="396"/>
                </a:lnTo>
                <a:lnTo>
                  <a:pt x="66" y="390"/>
                </a:lnTo>
                <a:lnTo>
                  <a:pt x="69" y="383"/>
                </a:lnTo>
                <a:lnTo>
                  <a:pt x="73" y="377"/>
                </a:lnTo>
                <a:lnTo>
                  <a:pt x="76" y="370"/>
                </a:lnTo>
                <a:lnTo>
                  <a:pt x="80" y="363"/>
                </a:lnTo>
                <a:lnTo>
                  <a:pt x="84" y="356"/>
                </a:lnTo>
                <a:lnTo>
                  <a:pt x="89" y="350"/>
                </a:lnTo>
                <a:lnTo>
                  <a:pt x="92" y="343"/>
                </a:lnTo>
                <a:lnTo>
                  <a:pt x="96" y="337"/>
                </a:lnTo>
                <a:lnTo>
                  <a:pt x="100" y="332"/>
                </a:lnTo>
                <a:lnTo>
                  <a:pt x="104" y="326"/>
                </a:lnTo>
                <a:lnTo>
                  <a:pt x="107" y="320"/>
                </a:lnTo>
                <a:lnTo>
                  <a:pt x="111" y="315"/>
                </a:lnTo>
                <a:lnTo>
                  <a:pt x="114" y="311"/>
                </a:lnTo>
                <a:lnTo>
                  <a:pt x="118" y="306"/>
                </a:lnTo>
                <a:lnTo>
                  <a:pt x="120" y="302"/>
                </a:lnTo>
                <a:lnTo>
                  <a:pt x="123" y="297"/>
                </a:lnTo>
                <a:lnTo>
                  <a:pt x="126" y="293"/>
                </a:lnTo>
                <a:lnTo>
                  <a:pt x="127" y="288"/>
                </a:lnTo>
                <a:lnTo>
                  <a:pt x="129" y="283"/>
                </a:lnTo>
                <a:lnTo>
                  <a:pt x="131" y="278"/>
                </a:lnTo>
                <a:lnTo>
                  <a:pt x="133" y="273"/>
                </a:lnTo>
                <a:lnTo>
                  <a:pt x="136" y="262"/>
                </a:lnTo>
                <a:lnTo>
                  <a:pt x="138" y="258"/>
                </a:lnTo>
                <a:lnTo>
                  <a:pt x="140" y="253"/>
                </a:lnTo>
                <a:lnTo>
                  <a:pt x="143" y="248"/>
                </a:lnTo>
                <a:lnTo>
                  <a:pt x="145" y="243"/>
                </a:lnTo>
                <a:lnTo>
                  <a:pt x="148" y="238"/>
                </a:lnTo>
                <a:lnTo>
                  <a:pt x="151" y="233"/>
                </a:lnTo>
                <a:lnTo>
                  <a:pt x="154" y="227"/>
                </a:lnTo>
                <a:lnTo>
                  <a:pt x="157" y="221"/>
                </a:lnTo>
                <a:lnTo>
                  <a:pt x="159" y="216"/>
                </a:lnTo>
                <a:lnTo>
                  <a:pt x="162" y="210"/>
                </a:lnTo>
                <a:lnTo>
                  <a:pt x="163" y="204"/>
                </a:lnTo>
                <a:lnTo>
                  <a:pt x="165" y="198"/>
                </a:lnTo>
                <a:lnTo>
                  <a:pt x="167" y="193"/>
                </a:lnTo>
                <a:lnTo>
                  <a:pt x="169" y="188"/>
                </a:lnTo>
                <a:lnTo>
                  <a:pt x="171" y="184"/>
                </a:lnTo>
                <a:lnTo>
                  <a:pt x="172" y="179"/>
                </a:lnTo>
                <a:lnTo>
                  <a:pt x="174" y="175"/>
                </a:lnTo>
                <a:lnTo>
                  <a:pt x="175" y="171"/>
                </a:lnTo>
                <a:lnTo>
                  <a:pt x="176" y="168"/>
                </a:lnTo>
                <a:lnTo>
                  <a:pt x="176" y="166"/>
                </a:lnTo>
                <a:lnTo>
                  <a:pt x="176" y="164"/>
                </a:lnTo>
                <a:lnTo>
                  <a:pt x="177" y="163"/>
                </a:lnTo>
                <a:lnTo>
                  <a:pt x="177" y="162"/>
                </a:lnTo>
                <a:lnTo>
                  <a:pt x="177" y="161"/>
                </a:lnTo>
                <a:lnTo>
                  <a:pt x="178" y="160"/>
                </a:lnTo>
                <a:lnTo>
                  <a:pt x="180" y="159"/>
                </a:lnTo>
                <a:lnTo>
                  <a:pt x="181" y="158"/>
                </a:lnTo>
                <a:lnTo>
                  <a:pt x="183" y="157"/>
                </a:lnTo>
                <a:lnTo>
                  <a:pt x="184" y="157"/>
                </a:lnTo>
                <a:lnTo>
                  <a:pt x="186" y="156"/>
                </a:lnTo>
                <a:lnTo>
                  <a:pt x="188" y="155"/>
                </a:lnTo>
                <a:lnTo>
                  <a:pt x="190" y="154"/>
                </a:lnTo>
                <a:lnTo>
                  <a:pt x="192" y="153"/>
                </a:lnTo>
                <a:lnTo>
                  <a:pt x="193" y="152"/>
                </a:lnTo>
                <a:lnTo>
                  <a:pt x="195" y="151"/>
                </a:lnTo>
                <a:lnTo>
                  <a:pt x="196" y="150"/>
                </a:lnTo>
                <a:lnTo>
                  <a:pt x="197" y="148"/>
                </a:lnTo>
                <a:lnTo>
                  <a:pt x="197" y="146"/>
                </a:lnTo>
                <a:lnTo>
                  <a:pt x="197" y="138"/>
                </a:lnTo>
                <a:lnTo>
                  <a:pt x="197" y="134"/>
                </a:lnTo>
                <a:lnTo>
                  <a:pt x="198" y="130"/>
                </a:lnTo>
                <a:lnTo>
                  <a:pt x="198" y="125"/>
                </a:lnTo>
                <a:lnTo>
                  <a:pt x="198" y="121"/>
                </a:lnTo>
                <a:lnTo>
                  <a:pt x="198" y="116"/>
                </a:lnTo>
                <a:lnTo>
                  <a:pt x="198" y="112"/>
                </a:lnTo>
                <a:lnTo>
                  <a:pt x="199" y="107"/>
                </a:lnTo>
                <a:lnTo>
                  <a:pt x="199" y="103"/>
                </a:lnTo>
                <a:lnTo>
                  <a:pt x="199" y="98"/>
                </a:lnTo>
                <a:lnTo>
                  <a:pt x="200" y="94"/>
                </a:lnTo>
                <a:lnTo>
                  <a:pt x="201" y="90"/>
                </a:lnTo>
                <a:lnTo>
                  <a:pt x="202" y="86"/>
                </a:lnTo>
                <a:lnTo>
                  <a:pt x="203" y="82"/>
                </a:lnTo>
                <a:lnTo>
                  <a:pt x="203" y="79"/>
                </a:lnTo>
                <a:lnTo>
                  <a:pt x="204" y="75"/>
                </a:lnTo>
                <a:lnTo>
                  <a:pt x="205" y="70"/>
                </a:lnTo>
                <a:lnTo>
                  <a:pt x="206" y="65"/>
                </a:lnTo>
                <a:lnTo>
                  <a:pt x="207" y="60"/>
                </a:lnTo>
                <a:lnTo>
                  <a:pt x="209" y="54"/>
                </a:lnTo>
                <a:lnTo>
                  <a:pt x="210" y="48"/>
                </a:lnTo>
                <a:lnTo>
                  <a:pt x="211" y="42"/>
                </a:lnTo>
                <a:lnTo>
                  <a:pt x="213" y="31"/>
                </a:lnTo>
                <a:lnTo>
                  <a:pt x="214" y="25"/>
                </a:lnTo>
                <a:lnTo>
                  <a:pt x="215" y="20"/>
                </a:lnTo>
                <a:lnTo>
                  <a:pt x="215" y="14"/>
                </a:lnTo>
                <a:lnTo>
                  <a:pt x="216" y="9"/>
                </a:lnTo>
                <a:lnTo>
                  <a:pt x="217" y="4"/>
                </a:lnTo>
                <a:lnTo>
                  <a:pt x="217" y="0"/>
                </a:lnTo>
                <a:lnTo>
                  <a:pt x="204" y="5"/>
                </a:lnTo>
                <a:lnTo>
                  <a:pt x="194" y="9"/>
                </a:lnTo>
                <a:lnTo>
                  <a:pt x="183" y="14"/>
                </a:lnTo>
                <a:lnTo>
                  <a:pt x="174" y="18"/>
                </a:lnTo>
                <a:lnTo>
                  <a:pt x="167" y="23"/>
                </a:lnTo>
                <a:lnTo>
                  <a:pt x="161" y="27"/>
                </a:lnTo>
                <a:lnTo>
                  <a:pt x="155" y="31"/>
                </a:lnTo>
                <a:lnTo>
                  <a:pt x="150" y="35"/>
                </a:lnTo>
                <a:lnTo>
                  <a:pt x="146" y="37"/>
                </a:lnTo>
                <a:lnTo>
                  <a:pt x="142" y="41"/>
                </a:lnTo>
                <a:lnTo>
                  <a:pt x="139" y="44"/>
                </a:lnTo>
                <a:lnTo>
                  <a:pt x="137" y="47"/>
                </a:lnTo>
                <a:lnTo>
                  <a:pt x="135" y="50"/>
                </a:lnTo>
                <a:lnTo>
                  <a:pt x="134" y="53"/>
                </a:lnTo>
                <a:lnTo>
                  <a:pt x="133" y="55"/>
                </a:lnTo>
                <a:lnTo>
                  <a:pt x="132" y="57"/>
                </a:lnTo>
                <a:lnTo>
                  <a:pt x="130" y="60"/>
                </a:lnTo>
                <a:lnTo>
                  <a:pt x="128" y="61"/>
                </a:lnTo>
                <a:lnTo>
                  <a:pt x="127" y="63"/>
                </a:lnTo>
                <a:lnTo>
                  <a:pt x="124" y="64"/>
                </a:lnTo>
                <a:lnTo>
                  <a:pt x="121" y="64"/>
                </a:lnTo>
                <a:lnTo>
                  <a:pt x="118" y="65"/>
                </a:lnTo>
                <a:lnTo>
                  <a:pt x="114" y="65"/>
                </a:lnTo>
                <a:lnTo>
                  <a:pt x="111" y="65"/>
                </a:lnTo>
                <a:lnTo>
                  <a:pt x="107" y="65"/>
                </a:lnTo>
                <a:lnTo>
                  <a:pt x="104" y="65"/>
                </a:lnTo>
                <a:lnTo>
                  <a:pt x="101" y="65"/>
                </a:lnTo>
                <a:lnTo>
                  <a:pt x="98" y="65"/>
                </a:lnTo>
                <a:lnTo>
                  <a:pt x="95" y="66"/>
                </a:lnTo>
                <a:lnTo>
                  <a:pt x="93" y="66"/>
                </a:lnTo>
                <a:lnTo>
                  <a:pt x="92" y="67"/>
                </a:lnTo>
                <a:lnTo>
                  <a:pt x="91" y="68"/>
                </a:lnTo>
                <a:lnTo>
                  <a:pt x="90" y="69"/>
                </a:lnTo>
                <a:lnTo>
                  <a:pt x="90" y="71"/>
                </a:lnTo>
                <a:lnTo>
                  <a:pt x="89" y="73"/>
                </a:lnTo>
                <a:lnTo>
                  <a:pt x="87" y="75"/>
                </a:lnTo>
                <a:lnTo>
                  <a:pt x="85" y="78"/>
                </a:lnTo>
                <a:lnTo>
                  <a:pt x="83" y="80"/>
                </a:lnTo>
                <a:lnTo>
                  <a:pt x="80" y="83"/>
                </a:lnTo>
                <a:lnTo>
                  <a:pt x="77" y="86"/>
                </a:lnTo>
                <a:lnTo>
                  <a:pt x="74" y="88"/>
                </a:lnTo>
                <a:lnTo>
                  <a:pt x="70" y="90"/>
                </a:lnTo>
                <a:lnTo>
                  <a:pt x="66" y="92"/>
                </a:lnTo>
                <a:lnTo>
                  <a:pt x="62" y="94"/>
                </a:lnTo>
                <a:lnTo>
                  <a:pt x="57" y="96"/>
                </a:lnTo>
                <a:lnTo>
                  <a:pt x="53" y="97"/>
                </a:lnTo>
                <a:lnTo>
                  <a:pt x="47" y="97"/>
                </a:lnTo>
                <a:lnTo>
                  <a:pt x="41" y="97"/>
                </a:lnTo>
                <a:lnTo>
                  <a:pt x="36" y="97"/>
                </a:lnTo>
                <a:lnTo>
                  <a:pt x="31" y="97"/>
                </a:lnTo>
                <a:lnTo>
                  <a:pt x="26" y="98"/>
                </a:lnTo>
                <a:lnTo>
                  <a:pt x="22" y="99"/>
                </a:lnTo>
                <a:lnTo>
                  <a:pt x="18" y="100"/>
                </a:lnTo>
                <a:lnTo>
                  <a:pt x="17" y="102"/>
                </a:lnTo>
                <a:lnTo>
                  <a:pt x="15" y="104"/>
                </a:lnTo>
                <a:lnTo>
                  <a:pt x="14" y="106"/>
                </a:lnTo>
                <a:lnTo>
                  <a:pt x="14" y="109"/>
                </a:lnTo>
                <a:lnTo>
                  <a:pt x="15" y="111"/>
                </a:lnTo>
                <a:lnTo>
                  <a:pt x="16" y="112"/>
                </a:lnTo>
                <a:lnTo>
                  <a:pt x="19" y="115"/>
                </a:lnTo>
                <a:lnTo>
                  <a:pt x="23" y="118"/>
                </a:lnTo>
                <a:lnTo>
                  <a:pt x="28" y="120"/>
                </a:lnTo>
                <a:lnTo>
                  <a:pt x="35" y="123"/>
                </a:lnTo>
                <a:lnTo>
                  <a:pt x="43" y="125"/>
                </a:lnTo>
                <a:lnTo>
                  <a:pt x="52" y="128"/>
                </a:lnTo>
                <a:lnTo>
                  <a:pt x="58" y="131"/>
                </a:lnTo>
                <a:lnTo>
                  <a:pt x="64" y="134"/>
                </a:lnTo>
                <a:lnTo>
                  <a:pt x="69" y="137"/>
                </a:lnTo>
                <a:lnTo>
                  <a:pt x="74" y="140"/>
                </a:lnTo>
                <a:lnTo>
                  <a:pt x="78" y="143"/>
                </a:lnTo>
                <a:lnTo>
                  <a:pt x="81" y="146"/>
                </a:lnTo>
                <a:lnTo>
                  <a:pt x="83" y="149"/>
                </a:lnTo>
                <a:lnTo>
                  <a:pt x="85" y="152"/>
                </a:lnTo>
                <a:lnTo>
                  <a:pt x="86" y="154"/>
                </a:lnTo>
                <a:lnTo>
                  <a:pt x="86" y="157"/>
                </a:lnTo>
                <a:lnTo>
                  <a:pt x="86" y="160"/>
                </a:lnTo>
                <a:lnTo>
                  <a:pt x="85" y="162"/>
                </a:lnTo>
                <a:lnTo>
                  <a:pt x="84" y="165"/>
                </a:lnTo>
                <a:lnTo>
                  <a:pt x="82" y="167"/>
                </a:lnTo>
                <a:lnTo>
                  <a:pt x="80" y="169"/>
                </a:lnTo>
                <a:lnTo>
                  <a:pt x="77" y="172"/>
                </a:lnTo>
                <a:lnTo>
                  <a:pt x="76" y="174"/>
                </a:lnTo>
                <a:lnTo>
                  <a:pt x="74" y="178"/>
                </a:lnTo>
                <a:lnTo>
                  <a:pt x="73" y="181"/>
                </a:lnTo>
                <a:lnTo>
                  <a:pt x="73" y="185"/>
                </a:lnTo>
                <a:lnTo>
                  <a:pt x="73" y="189"/>
                </a:lnTo>
                <a:lnTo>
                  <a:pt x="73" y="193"/>
                </a:lnTo>
                <a:lnTo>
                  <a:pt x="73" y="197"/>
                </a:lnTo>
                <a:lnTo>
                  <a:pt x="74" y="202"/>
                </a:lnTo>
                <a:lnTo>
                  <a:pt x="75" y="207"/>
                </a:lnTo>
                <a:lnTo>
                  <a:pt x="75" y="212"/>
                </a:lnTo>
                <a:lnTo>
                  <a:pt x="76" y="216"/>
                </a:lnTo>
                <a:lnTo>
                  <a:pt x="77" y="221"/>
                </a:lnTo>
                <a:lnTo>
                  <a:pt x="77" y="226"/>
                </a:lnTo>
                <a:lnTo>
                  <a:pt x="78" y="230"/>
                </a:lnTo>
                <a:lnTo>
                  <a:pt x="78" y="235"/>
                </a:lnTo>
                <a:lnTo>
                  <a:pt x="77" y="239"/>
                </a:lnTo>
                <a:lnTo>
                  <a:pt x="77" y="243"/>
                </a:lnTo>
                <a:lnTo>
                  <a:pt x="76" y="246"/>
                </a:lnTo>
                <a:lnTo>
                  <a:pt x="74" y="250"/>
                </a:lnTo>
                <a:lnTo>
                  <a:pt x="73" y="253"/>
                </a:lnTo>
                <a:lnTo>
                  <a:pt x="71" y="256"/>
                </a:lnTo>
                <a:lnTo>
                  <a:pt x="70" y="259"/>
                </a:lnTo>
                <a:lnTo>
                  <a:pt x="68" y="260"/>
                </a:lnTo>
                <a:lnTo>
                  <a:pt x="67" y="263"/>
                </a:lnTo>
                <a:lnTo>
                  <a:pt x="66" y="265"/>
                </a:lnTo>
                <a:lnTo>
                  <a:pt x="65" y="267"/>
                </a:lnTo>
                <a:lnTo>
                  <a:pt x="65" y="269"/>
                </a:lnTo>
                <a:lnTo>
                  <a:pt x="65" y="271"/>
                </a:lnTo>
                <a:lnTo>
                  <a:pt x="66" y="273"/>
                </a:lnTo>
                <a:lnTo>
                  <a:pt x="67" y="275"/>
                </a:lnTo>
                <a:lnTo>
                  <a:pt x="69" y="277"/>
                </a:lnTo>
                <a:lnTo>
                  <a:pt x="72" y="279"/>
                </a:lnTo>
                <a:lnTo>
                  <a:pt x="74" y="280"/>
                </a:lnTo>
                <a:lnTo>
                  <a:pt x="76" y="282"/>
                </a:lnTo>
                <a:lnTo>
                  <a:pt x="78" y="283"/>
                </a:lnTo>
                <a:lnTo>
                  <a:pt x="79" y="285"/>
                </a:lnTo>
                <a:lnTo>
                  <a:pt x="80" y="286"/>
                </a:lnTo>
                <a:lnTo>
                  <a:pt x="81" y="287"/>
                </a:lnTo>
                <a:lnTo>
                  <a:pt x="81" y="288"/>
                </a:lnTo>
                <a:lnTo>
                  <a:pt x="81" y="289"/>
                </a:lnTo>
                <a:lnTo>
                  <a:pt x="81" y="291"/>
                </a:lnTo>
                <a:lnTo>
                  <a:pt x="80" y="292"/>
                </a:lnTo>
                <a:lnTo>
                  <a:pt x="79" y="293"/>
                </a:lnTo>
                <a:lnTo>
                  <a:pt x="77" y="294"/>
                </a:lnTo>
                <a:lnTo>
                  <a:pt x="75" y="294"/>
                </a:lnTo>
                <a:lnTo>
                  <a:pt x="72" y="295"/>
                </a:lnTo>
                <a:lnTo>
                  <a:pt x="69" y="296"/>
                </a:lnTo>
                <a:lnTo>
                  <a:pt x="67" y="297"/>
                </a:lnTo>
                <a:lnTo>
                  <a:pt x="64" y="297"/>
                </a:lnTo>
                <a:lnTo>
                  <a:pt x="62" y="297"/>
                </a:lnTo>
                <a:lnTo>
                  <a:pt x="60" y="298"/>
                </a:lnTo>
                <a:lnTo>
                  <a:pt x="58" y="298"/>
                </a:lnTo>
                <a:lnTo>
                  <a:pt x="57" y="299"/>
                </a:lnTo>
                <a:lnTo>
                  <a:pt x="56" y="299"/>
                </a:lnTo>
                <a:lnTo>
                  <a:pt x="55" y="300"/>
                </a:lnTo>
                <a:lnTo>
                  <a:pt x="54" y="301"/>
                </a:lnTo>
                <a:lnTo>
                  <a:pt x="54" y="302"/>
                </a:lnTo>
                <a:lnTo>
                  <a:pt x="54" y="304"/>
                </a:lnTo>
                <a:lnTo>
                  <a:pt x="54" y="305"/>
                </a:lnTo>
                <a:lnTo>
                  <a:pt x="54" y="307"/>
                </a:lnTo>
                <a:lnTo>
                  <a:pt x="54" y="309"/>
                </a:lnTo>
                <a:lnTo>
                  <a:pt x="54" y="317"/>
                </a:lnTo>
                <a:lnTo>
                  <a:pt x="54" y="319"/>
                </a:lnTo>
                <a:lnTo>
                  <a:pt x="54" y="321"/>
                </a:lnTo>
                <a:lnTo>
                  <a:pt x="54" y="322"/>
                </a:lnTo>
                <a:lnTo>
                  <a:pt x="54" y="323"/>
                </a:lnTo>
                <a:lnTo>
                  <a:pt x="54" y="324"/>
                </a:lnTo>
                <a:lnTo>
                  <a:pt x="55" y="325"/>
                </a:lnTo>
                <a:lnTo>
                  <a:pt x="56" y="326"/>
                </a:lnTo>
                <a:lnTo>
                  <a:pt x="57" y="326"/>
                </a:lnTo>
                <a:lnTo>
                  <a:pt x="58" y="327"/>
                </a:lnTo>
                <a:lnTo>
                  <a:pt x="59" y="327"/>
                </a:lnTo>
                <a:lnTo>
                  <a:pt x="60" y="327"/>
                </a:lnTo>
                <a:lnTo>
                  <a:pt x="61" y="327"/>
                </a:lnTo>
                <a:lnTo>
                  <a:pt x="62" y="328"/>
                </a:lnTo>
                <a:lnTo>
                  <a:pt x="64" y="328"/>
                </a:lnTo>
                <a:lnTo>
                  <a:pt x="65" y="328"/>
                </a:lnTo>
                <a:lnTo>
                  <a:pt x="67" y="328"/>
                </a:lnTo>
                <a:lnTo>
                  <a:pt x="69" y="327"/>
                </a:lnTo>
                <a:lnTo>
                  <a:pt x="71" y="327"/>
                </a:lnTo>
                <a:lnTo>
                  <a:pt x="73" y="326"/>
                </a:lnTo>
                <a:lnTo>
                  <a:pt x="74" y="326"/>
                </a:lnTo>
                <a:lnTo>
                  <a:pt x="76" y="325"/>
                </a:lnTo>
                <a:lnTo>
                  <a:pt x="78" y="324"/>
                </a:lnTo>
                <a:lnTo>
                  <a:pt x="80" y="323"/>
                </a:lnTo>
                <a:lnTo>
                  <a:pt x="81" y="322"/>
                </a:lnTo>
                <a:lnTo>
                  <a:pt x="83" y="322"/>
                </a:lnTo>
                <a:lnTo>
                  <a:pt x="84" y="321"/>
                </a:lnTo>
                <a:lnTo>
                  <a:pt x="85" y="320"/>
                </a:lnTo>
                <a:lnTo>
                  <a:pt x="86" y="319"/>
                </a:lnTo>
                <a:lnTo>
                  <a:pt x="87" y="319"/>
                </a:lnTo>
                <a:lnTo>
                  <a:pt x="87" y="320"/>
                </a:lnTo>
                <a:lnTo>
                  <a:pt x="87" y="321"/>
                </a:lnTo>
                <a:lnTo>
                  <a:pt x="86" y="322"/>
                </a:lnTo>
                <a:lnTo>
                  <a:pt x="86" y="323"/>
                </a:lnTo>
                <a:lnTo>
                  <a:pt x="85" y="324"/>
                </a:lnTo>
                <a:lnTo>
                  <a:pt x="84" y="327"/>
                </a:lnTo>
                <a:lnTo>
                  <a:pt x="83" y="328"/>
                </a:lnTo>
                <a:lnTo>
                  <a:pt x="83" y="330"/>
                </a:lnTo>
                <a:lnTo>
                  <a:pt x="82" y="331"/>
                </a:lnTo>
                <a:lnTo>
                  <a:pt x="82" y="332"/>
                </a:lnTo>
                <a:lnTo>
                  <a:pt x="82" y="334"/>
                </a:lnTo>
                <a:lnTo>
                  <a:pt x="83" y="335"/>
                </a:lnTo>
                <a:lnTo>
                  <a:pt x="83" y="335"/>
                </a:lnTo>
                <a:lnTo>
                  <a:pt x="83" y="336"/>
                </a:lnTo>
                <a:lnTo>
                  <a:pt x="83" y="338"/>
                </a:lnTo>
                <a:lnTo>
                  <a:pt x="84" y="341"/>
                </a:lnTo>
                <a:lnTo>
                  <a:pt x="84" y="342"/>
                </a:lnTo>
                <a:lnTo>
                  <a:pt x="84" y="343"/>
                </a:lnTo>
                <a:lnTo>
                  <a:pt x="84" y="345"/>
                </a:lnTo>
                <a:lnTo>
                  <a:pt x="84" y="344"/>
                </a:lnTo>
                <a:lnTo>
                  <a:pt x="83" y="342"/>
                </a:lnTo>
                <a:lnTo>
                  <a:pt x="83" y="340"/>
                </a:lnTo>
                <a:lnTo>
                  <a:pt x="82" y="339"/>
                </a:lnTo>
                <a:lnTo>
                  <a:pt x="81" y="337"/>
                </a:lnTo>
                <a:lnTo>
                  <a:pt x="80" y="336"/>
                </a:lnTo>
                <a:lnTo>
                  <a:pt x="80" y="335"/>
                </a:lnTo>
                <a:lnTo>
                  <a:pt x="79" y="334"/>
                </a:lnTo>
                <a:lnTo>
                  <a:pt x="77" y="333"/>
                </a:lnTo>
                <a:lnTo>
                  <a:pt x="76" y="332"/>
                </a:lnTo>
                <a:lnTo>
                  <a:pt x="75" y="331"/>
                </a:lnTo>
                <a:lnTo>
                  <a:pt x="73" y="331"/>
                </a:lnTo>
                <a:lnTo>
                  <a:pt x="71" y="331"/>
                </a:lnTo>
                <a:lnTo>
                  <a:pt x="70" y="331"/>
                </a:lnTo>
                <a:lnTo>
                  <a:pt x="67" y="331"/>
                </a:lnTo>
                <a:lnTo>
                  <a:pt x="65" y="332"/>
                </a:lnTo>
                <a:lnTo>
                  <a:pt x="63" y="332"/>
                </a:lnTo>
                <a:lnTo>
                  <a:pt x="61" y="334"/>
                </a:lnTo>
                <a:lnTo>
                  <a:pt x="59" y="335"/>
                </a:lnTo>
                <a:lnTo>
                  <a:pt x="57" y="335"/>
                </a:lnTo>
                <a:lnTo>
                  <a:pt x="54" y="337"/>
                </a:lnTo>
                <a:lnTo>
                  <a:pt x="53" y="338"/>
                </a:lnTo>
                <a:lnTo>
                  <a:pt x="51" y="340"/>
                </a:lnTo>
                <a:lnTo>
                  <a:pt x="49" y="341"/>
                </a:lnTo>
                <a:lnTo>
                  <a:pt x="47" y="342"/>
                </a:lnTo>
                <a:lnTo>
                  <a:pt x="45" y="343"/>
                </a:lnTo>
                <a:lnTo>
                  <a:pt x="43" y="344"/>
                </a:lnTo>
                <a:lnTo>
                  <a:pt x="41" y="345"/>
                </a:lnTo>
                <a:lnTo>
                  <a:pt x="38" y="346"/>
                </a:lnTo>
                <a:lnTo>
                  <a:pt x="36" y="346"/>
                </a:lnTo>
                <a:lnTo>
                  <a:pt x="34" y="346"/>
                </a:lnTo>
                <a:lnTo>
                  <a:pt x="31" y="345"/>
                </a:lnTo>
                <a:lnTo>
                  <a:pt x="28" y="344"/>
                </a:lnTo>
                <a:lnTo>
                  <a:pt x="24" y="344"/>
                </a:lnTo>
                <a:lnTo>
                  <a:pt x="21" y="344"/>
                </a:lnTo>
                <a:lnTo>
                  <a:pt x="18" y="344"/>
                </a:lnTo>
                <a:lnTo>
                  <a:pt x="16" y="344"/>
                </a:lnTo>
                <a:lnTo>
                  <a:pt x="13" y="344"/>
                </a:lnTo>
                <a:lnTo>
                  <a:pt x="11" y="344"/>
                </a:lnTo>
                <a:lnTo>
                  <a:pt x="9" y="345"/>
                </a:lnTo>
                <a:lnTo>
                  <a:pt x="7" y="345"/>
                </a:lnTo>
                <a:lnTo>
                  <a:pt x="6" y="346"/>
                </a:lnTo>
                <a:lnTo>
                  <a:pt x="5" y="347"/>
                </a:lnTo>
                <a:lnTo>
                  <a:pt x="5" y="348"/>
                </a:lnTo>
                <a:lnTo>
                  <a:pt x="6" y="349"/>
                </a:lnTo>
                <a:lnTo>
                  <a:pt x="7" y="351"/>
                </a:lnTo>
                <a:lnTo>
                  <a:pt x="10" y="352"/>
                </a:lnTo>
                <a:lnTo>
                  <a:pt x="13" y="353"/>
                </a:lnTo>
                <a:lnTo>
                  <a:pt x="17" y="355"/>
                </a:lnTo>
                <a:lnTo>
                  <a:pt x="20" y="357"/>
                </a:lnTo>
                <a:lnTo>
                  <a:pt x="23" y="360"/>
                </a:lnTo>
                <a:lnTo>
                  <a:pt x="27" y="362"/>
                </a:lnTo>
                <a:lnTo>
                  <a:pt x="30" y="365"/>
                </a:lnTo>
                <a:lnTo>
                  <a:pt x="33" y="368"/>
                </a:lnTo>
                <a:lnTo>
                  <a:pt x="36" y="372"/>
                </a:lnTo>
                <a:lnTo>
                  <a:pt x="39" y="375"/>
                </a:lnTo>
                <a:lnTo>
                  <a:pt x="41" y="378"/>
                </a:lnTo>
                <a:lnTo>
                  <a:pt x="43" y="382"/>
                </a:lnTo>
                <a:lnTo>
                  <a:pt x="45" y="385"/>
                </a:lnTo>
                <a:lnTo>
                  <a:pt x="47" y="388"/>
                </a:lnTo>
                <a:lnTo>
                  <a:pt x="48" y="391"/>
                </a:lnTo>
                <a:lnTo>
                  <a:pt x="49" y="394"/>
                </a:lnTo>
                <a:lnTo>
                  <a:pt x="49" y="397"/>
                </a:lnTo>
                <a:lnTo>
                  <a:pt x="50" y="399"/>
                </a:lnTo>
                <a:lnTo>
                  <a:pt x="48" y="397"/>
                </a:lnTo>
                <a:lnTo>
                  <a:pt x="46" y="396"/>
                </a:lnTo>
                <a:lnTo>
                  <a:pt x="43" y="394"/>
                </a:lnTo>
                <a:lnTo>
                  <a:pt x="40" y="393"/>
                </a:lnTo>
                <a:lnTo>
                  <a:pt x="36" y="392"/>
                </a:lnTo>
                <a:lnTo>
                  <a:pt x="32" y="391"/>
                </a:lnTo>
                <a:lnTo>
                  <a:pt x="28" y="391"/>
                </a:lnTo>
                <a:lnTo>
                  <a:pt x="24" y="391"/>
                </a:lnTo>
                <a:lnTo>
                  <a:pt x="20" y="391"/>
                </a:lnTo>
                <a:lnTo>
                  <a:pt x="17" y="392"/>
                </a:lnTo>
                <a:lnTo>
                  <a:pt x="13" y="393"/>
                </a:lnTo>
                <a:lnTo>
                  <a:pt x="9" y="394"/>
                </a:lnTo>
                <a:lnTo>
                  <a:pt x="6" y="396"/>
                </a:lnTo>
                <a:lnTo>
                  <a:pt x="4" y="399"/>
                </a:lnTo>
                <a:lnTo>
                  <a:pt x="2" y="402"/>
                </a:lnTo>
                <a:lnTo>
                  <a:pt x="1" y="406"/>
                </a:lnTo>
                <a:lnTo>
                  <a:pt x="0" y="409"/>
                </a:lnTo>
                <a:lnTo>
                  <a:pt x="0" y="411"/>
                </a:lnTo>
                <a:lnTo>
                  <a:pt x="0" y="414"/>
                </a:lnTo>
                <a:lnTo>
                  <a:pt x="1" y="417"/>
                </a:lnTo>
                <a:lnTo>
                  <a:pt x="2" y="419"/>
                </a:lnTo>
                <a:lnTo>
                  <a:pt x="3" y="420"/>
                </a:lnTo>
                <a:lnTo>
                  <a:pt x="5" y="422"/>
                </a:lnTo>
                <a:lnTo>
                  <a:pt x="6" y="423"/>
                </a:lnTo>
                <a:lnTo>
                  <a:pt x="8" y="423"/>
                </a:lnTo>
                <a:lnTo>
                  <a:pt x="10" y="424"/>
                </a:lnTo>
                <a:lnTo>
                  <a:pt x="12" y="424"/>
                </a:lnTo>
                <a:lnTo>
                  <a:pt x="13" y="424"/>
                </a:lnTo>
                <a:lnTo>
                  <a:pt x="15" y="424"/>
                </a:lnTo>
                <a:lnTo>
                  <a:pt x="17" y="424"/>
                </a:lnTo>
                <a:lnTo>
                  <a:pt x="18" y="424"/>
                </a:lnTo>
                <a:lnTo>
                  <a:pt x="18" y="423"/>
                </a:lnTo>
                <a:lnTo>
                  <a:pt x="20" y="423"/>
                </a:lnTo>
                <a:lnTo>
                  <a:pt x="22" y="422"/>
                </a:lnTo>
                <a:lnTo>
                  <a:pt x="24" y="421"/>
                </a:lnTo>
                <a:lnTo>
                  <a:pt x="25" y="420"/>
                </a:lnTo>
                <a:lnTo>
                  <a:pt x="27" y="419"/>
                </a:lnTo>
                <a:lnTo>
                  <a:pt x="28" y="419"/>
                </a:lnTo>
                <a:lnTo>
                  <a:pt x="30" y="418"/>
                </a:lnTo>
                <a:lnTo>
                  <a:pt x="31" y="417"/>
                </a:lnTo>
                <a:lnTo>
                  <a:pt x="32" y="417"/>
                </a:lnTo>
                <a:lnTo>
                  <a:pt x="33" y="416"/>
                </a:lnTo>
                <a:lnTo>
                  <a:pt x="34" y="416"/>
                </a:lnTo>
                <a:lnTo>
                  <a:pt x="35" y="417"/>
                </a:lnTo>
                <a:lnTo>
                  <a:pt x="36" y="418"/>
                </a:lnTo>
                <a:lnTo>
                  <a:pt x="36" y="419"/>
                </a:lnTo>
                <a:lnTo>
                  <a:pt x="37" y="421"/>
                </a:lnTo>
                <a:lnTo>
                  <a:pt x="37" y="423"/>
                </a:lnTo>
                <a:lnTo>
                  <a:pt x="38" y="426"/>
                </a:lnTo>
                <a:lnTo>
                  <a:pt x="38" y="428"/>
                </a:lnTo>
                <a:lnTo>
                  <a:pt x="38" y="431"/>
                </a:lnTo>
                <a:lnTo>
                  <a:pt x="38" y="433"/>
                </a:lnTo>
                <a:lnTo>
                  <a:pt x="37" y="435"/>
                </a:lnTo>
                <a:lnTo>
                  <a:pt x="37" y="436"/>
                </a:lnTo>
                <a:lnTo>
                  <a:pt x="36" y="438"/>
                </a:lnTo>
                <a:lnTo>
                  <a:pt x="35" y="439"/>
                </a:lnTo>
                <a:lnTo>
                  <a:pt x="34" y="441"/>
                </a:lnTo>
                <a:lnTo>
                  <a:pt x="32" y="442"/>
                </a:lnTo>
                <a:lnTo>
                  <a:pt x="31" y="443"/>
                </a:lnTo>
                <a:lnTo>
                  <a:pt x="30" y="444"/>
                </a:lnTo>
                <a:lnTo>
                  <a:pt x="28" y="445"/>
                </a:lnTo>
                <a:lnTo>
                  <a:pt x="27" y="445"/>
                </a:lnTo>
                <a:lnTo>
                  <a:pt x="26" y="446"/>
                </a:lnTo>
                <a:lnTo>
                  <a:pt x="25" y="446"/>
                </a:lnTo>
              </a:path>
            </a:pathLst>
          </a:custGeom>
          <a:solidFill>
            <a:srgbClr val="FFE5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69" name="Freeform 25">
            <a:extLst>
              <a:ext uri="{FF2B5EF4-FFF2-40B4-BE49-F238E27FC236}">
                <a16:creationId xmlns:a16="http://schemas.microsoft.com/office/drawing/2014/main" id="{830FC629-CD57-5348-B844-070EB63C23D0}"/>
              </a:ext>
            </a:extLst>
          </p:cNvPr>
          <p:cNvSpPr>
            <a:spLocks/>
          </p:cNvSpPr>
          <p:nvPr/>
        </p:nvSpPr>
        <p:spPr bwMode="auto">
          <a:xfrm>
            <a:off x="3335119" y="1480662"/>
            <a:ext cx="60628" cy="13206"/>
          </a:xfrm>
          <a:custGeom>
            <a:avLst/>
            <a:gdLst>
              <a:gd name="T0" fmla="*/ 70 w 101"/>
              <a:gd name="T1" fmla="*/ 21 h 22"/>
              <a:gd name="T2" fmla="*/ 74 w 101"/>
              <a:gd name="T3" fmla="*/ 21 h 22"/>
              <a:gd name="T4" fmla="*/ 78 w 101"/>
              <a:gd name="T5" fmla="*/ 19 h 22"/>
              <a:gd name="T6" fmla="*/ 82 w 101"/>
              <a:gd name="T7" fmla="*/ 18 h 22"/>
              <a:gd name="T8" fmla="*/ 86 w 101"/>
              <a:gd name="T9" fmla="*/ 16 h 22"/>
              <a:gd name="T10" fmla="*/ 90 w 101"/>
              <a:gd name="T11" fmla="*/ 14 h 22"/>
              <a:gd name="T12" fmla="*/ 94 w 101"/>
              <a:gd name="T13" fmla="*/ 12 h 22"/>
              <a:gd name="T14" fmla="*/ 98 w 101"/>
              <a:gd name="T15" fmla="*/ 9 h 22"/>
              <a:gd name="T16" fmla="*/ 98 w 101"/>
              <a:gd name="T17" fmla="*/ 9 h 22"/>
              <a:gd name="T18" fmla="*/ 94 w 101"/>
              <a:gd name="T19" fmla="*/ 10 h 22"/>
              <a:gd name="T20" fmla="*/ 91 w 101"/>
              <a:gd name="T21" fmla="*/ 11 h 22"/>
              <a:gd name="T22" fmla="*/ 87 w 101"/>
              <a:gd name="T23" fmla="*/ 12 h 22"/>
              <a:gd name="T24" fmla="*/ 81 w 101"/>
              <a:gd name="T25" fmla="*/ 16 h 22"/>
              <a:gd name="T26" fmla="*/ 77 w 101"/>
              <a:gd name="T27" fmla="*/ 16 h 22"/>
              <a:gd name="T28" fmla="*/ 74 w 101"/>
              <a:gd name="T29" fmla="*/ 17 h 22"/>
              <a:gd name="T30" fmla="*/ 71 w 101"/>
              <a:gd name="T31" fmla="*/ 17 h 22"/>
              <a:gd name="T32" fmla="*/ 67 w 101"/>
              <a:gd name="T33" fmla="*/ 16 h 22"/>
              <a:gd name="T34" fmla="*/ 63 w 101"/>
              <a:gd name="T35" fmla="*/ 15 h 22"/>
              <a:gd name="T36" fmla="*/ 58 w 101"/>
              <a:gd name="T37" fmla="*/ 13 h 22"/>
              <a:gd name="T38" fmla="*/ 51 w 101"/>
              <a:gd name="T39" fmla="*/ 11 h 22"/>
              <a:gd name="T40" fmla="*/ 46 w 101"/>
              <a:gd name="T41" fmla="*/ 9 h 22"/>
              <a:gd name="T42" fmla="*/ 42 w 101"/>
              <a:gd name="T43" fmla="*/ 8 h 22"/>
              <a:gd name="T44" fmla="*/ 39 w 101"/>
              <a:gd name="T45" fmla="*/ 8 h 22"/>
              <a:gd name="T46" fmla="*/ 36 w 101"/>
              <a:gd name="T47" fmla="*/ 7 h 22"/>
              <a:gd name="T48" fmla="*/ 32 w 101"/>
              <a:gd name="T49" fmla="*/ 6 h 22"/>
              <a:gd name="T50" fmla="*/ 27 w 101"/>
              <a:gd name="T51" fmla="*/ 5 h 22"/>
              <a:gd name="T52" fmla="*/ 22 w 101"/>
              <a:gd name="T53" fmla="*/ 3 h 22"/>
              <a:gd name="T54" fmla="*/ 16 w 101"/>
              <a:gd name="T55" fmla="*/ 2 h 22"/>
              <a:gd name="T56" fmla="*/ 10 w 101"/>
              <a:gd name="T57" fmla="*/ 1 h 22"/>
              <a:gd name="T58" fmla="*/ 6 w 101"/>
              <a:gd name="T59" fmla="*/ 0 h 22"/>
              <a:gd name="T60" fmla="*/ 2 w 101"/>
              <a:gd name="T61" fmla="*/ 1 h 22"/>
              <a:gd name="T62" fmla="*/ 2 w 101"/>
              <a:gd name="T63" fmla="*/ 1 h 22"/>
              <a:gd name="T64" fmla="*/ 7 w 101"/>
              <a:gd name="T65" fmla="*/ 1 h 22"/>
              <a:gd name="T66" fmla="*/ 11 w 101"/>
              <a:gd name="T67" fmla="*/ 2 h 22"/>
              <a:gd name="T68" fmla="*/ 16 w 101"/>
              <a:gd name="T69" fmla="*/ 4 h 22"/>
              <a:gd name="T70" fmla="*/ 22 w 101"/>
              <a:gd name="T71" fmla="*/ 6 h 22"/>
              <a:gd name="T72" fmla="*/ 26 w 101"/>
              <a:gd name="T73" fmla="*/ 9 h 22"/>
              <a:gd name="T74" fmla="*/ 31 w 101"/>
              <a:gd name="T75" fmla="*/ 11 h 22"/>
              <a:gd name="T76" fmla="*/ 36 w 101"/>
              <a:gd name="T77" fmla="*/ 13 h 22"/>
              <a:gd name="T78" fmla="*/ 40 w 101"/>
              <a:gd name="T79" fmla="*/ 15 h 22"/>
              <a:gd name="T80" fmla="*/ 45 w 101"/>
              <a:gd name="T81" fmla="*/ 16 h 22"/>
              <a:gd name="T82" fmla="*/ 49 w 101"/>
              <a:gd name="T83" fmla="*/ 17 h 22"/>
              <a:gd name="T84" fmla="*/ 54 w 101"/>
              <a:gd name="T85" fmla="*/ 19 h 22"/>
              <a:gd name="T86" fmla="*/ 58 w 101"/>
              <a:gd name="T87" fmla="*/ 19 h 22"/>
              <a:gd name="T88" fmla="*/ 61 w 101"/>
              <a:gd name="T89" fmla="*/ 19 h 22"/>
              <a:gd name="T90" fmla="*/ 64 w 101"/>
              <a:gd name="T91" fmla="*/ 20 h 22"/>
              <a:gd name="T92" fmla="*/ 67 w 101"/>
              <a:gd name="T9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2">
                <a:moveTo>
                  <a:pt x="67" y="20"/>
                </a:moveTo>
                <a:lnTo>
                  <a:pt x="70" y="21"/>
                </a:lnTo>
                <a:lnTo>
                  <a:pt x="72" y="21"/>
                </a:lnTo>
                <a:lnTo>
                  <a:pt x="74" y="21"/>
                </a:lnTo>
                <a:lnTo>
                  <a:pt x="76" y="20"/>
                </a:lnTo>
                <a:lnTo>
                  <a:pt x="78" y="19"/>
                </a:lnTo>
                <a:lnTo>
                  <a:pt x="80" y="19"/>
                </a:lnTo>
                <a:lnTo>
                  <a:pt x="82" y="18"/>
                </a:lnTo>
                <a:lnTo>
                  <a:pt x="84" y="17"/>
                </a:lnTo>
                <a:lnTo>
                  <a:pt x="86" y="16"/>
                </a:lnTo>
                <a:lnTo>
                  <a:pt x="88" y="15"/>
                </a:lnTo>
                <a:lnTo>
                  <a:pt x="90" y="14"/>
                </a:lnTo>
                <a:lnTo>
                  <a:pt x="92" y="12"/>
                </a:lnTo>
                <a:lnTo>
                  <a:pt x="94" y="12"/>
                </a:lnTo>
                <a:lnTo>
                  <a:pt x="96" y="11"/>
                </a:lnTo>
                <a:lnTo>
                  <a:pt x="98" y="9"/>
                </a:lnTo>
                <a:lnTo>
                  <a:pt x="100" y="9"/>
                </a:lnTo>
                <a:lnTo>
                  <a:pt x="98" y="9"/>
                </a:lnTo>
                <a:lnTo>
                  <a:pt x="96" y="9"/>
                </a:lnTo>
                <a:lnTo>
                  <a:pt x="94" y="10"/>
                </a:lnTo>
                <a:lnTo>
                  <a:pt x="92" y="10"/>
                </a:lnTo>
                <a:lnTo>
                  <a:pt x="91" y="11"/>
                </a:lnTo>
                <a:lnTo>
                  <a:pt x="89" y="12"/>
                </a:lnTo>
                <a:lnTo>
                  <a:pt x="87" y="12"/>
                </a:lnTo>
                <a:lnTo>
                  <a:pt x="83" y="15"/>
                </a:lnTo>
                <a:lnTo>
                  <a:pt x="81" y="16"/>
                </a:lnTo>
                <a:lnTo>
                  <a:pt x="79" y="16"/>
                </a:lnTo>
                <a:lnTo>
                  <a:pt x="77" y="16"/>
                </a:lnTo>
                <a:lnTo>
                  <a:pt x="75" y="17"/>
                </a:lnTo>
                <a:lnTo>
                  <a:pt x="74" y="17"/>
                </a:lnTo>
                <a:lnTo>
                  <a:pt x="73" y="17"/>
                </a:lnTo>
                <a:lnTo>
                  <a:pt x="71" y="17"/>
                </a:lnTo>
                <a:lnTo>
                  <a:pt x="69" y="17"/>
                </a:lnTo>
                <a:lnTo>
                  <a:pt x="67" y="16"/>
                </a:lnTo>
                <a:lnTo>
                  <a:pt x="65" y="16"/>
                </a:lnTo>
                <a:lnTo>
                  <a:pt x="63" y="15"/>
                </a:lnTo>
                <a:lnTo>
                  <a:pt x="60" y="14"/>
                </a:lnTo>
                <a:lnTo>
                  <a:pt x="58" y="13"/>
                </a:lnTo>
                <a:lnTo>
                  <a:pt x="54" y="12"/>
                </a:lnTo>
                <a:lnTo>
                  <a:pt x="51" y="11"/>
                </a:lnTo>
                <a:lnTo>
                  <a:pt x="48" y="10"/>
                </a:lnTo>
                <a:lnTo>
                  <a:pt x="46" y="9"/>
                </a:lnTo>
                <a:lnTo>
                  <a:pt x="44" y="9"/>
                </a:lnTo>
                <a:lnTo>
                  <a:pt x="42" y="8"/>
                </a:lnTo>
                <a:lnTo>
                  <a:pt x="41" y="8"/>
                </a:lnTo>
                <a:lnTo>
                  <a:pt x="39" y="8"/>
                </a:lnTo>
                <a:lnTo>
                  <a:pt x="38" y="7"/>
                </a:lnTo>
                <a:lnTo>
                  <a:pt x="36" y="7"/>
                </a:lnTo>
                <a:lnTo>
                  <a:pt x="34" y="6"/>
                </a:lnTo>
                <a:lnTo>
                  <a:pt x="32" y="6"/>
                </a:lnTo>
                <a:lnTo>
                  <a:pt x="29" y="5"/>
                </a:lnTo>
                <a:lnTo>
                  <a:pt x="27" y="5"/>
                </a:lnTo>
                <a:lnTo>
                  <a:pt x="25" y="4"/>
                </a:lnTo>
                <a:lnTo>
                  <a:pt x="22" y="3"/>
                </a:lnTo>
                <a:lnTo>
                  <a:pt x="19" y="2"/>
                </a:lnTo>
                <a:lnTo>
                  <a:pt x="16" y="2"/>
                </a:lnTo>
                <a:lnTo>
                  <a:pt x="13" y="1"/>
                </a:lnTo>
                <a:lnTo>
                  <a:pt x="10" y="1"/>
                </a:lnTo>
                <a:lnTo>
                  <a:pt x="8" y="0"/>
                </a:lnTo>
                <a:lnTo>
                  <a:pt x="6" y="0"/>
                </a:lnTo>
                <a:lnTo>
                  <a:pt x="4" y="0"/>
                </a:lnTo>
                <a:lnTo>
                  <a:pt x="2" y="1"/>
                </a:lnTo>
                <a:lnTo>
                  <a:pt x="0" y="1"/>
                </a:lnTo>
                <a:lnTo>
                  <a:pt x="2" y="1"/>
                </a:lnTo>
                <a:lnTo>
                  <a:pt x="4" y="1"/>
                </a:lnTo>
                <a:lnTo>
                  <a:pt x="7" y="1"/>
                </a:lnTo>
                <a:lnTo>
                  <a:pt x="8" y="2"/>
                </a:lnTo>
                <a:lnTo>
                  <a:pt x="11" y="2"/>
                </a:lnTo>
                <a:lnTo>
                  <a:pt x="14" y="3"/>
                </a:lnTo>
                <a:lnTo>
                  <a:pt x="16" y="4"/>
                </a:lnTo>
                <a:lnTo>
                  <a:pt x="19" y="5"/>
                </a:lnTo>
                <a:lnTo>
                  <a:pt x="22" y="6"/>
                </a:lnTo>
                <a:lnTo>
                  <a:pt x="24" y="7"/>
                </a:lnTo>
                <a:lnTo>
                  <a:pt x="26" y="9"/>
                </a:lnTo>
                <a:lnTo>
                  <a:pt x="29" y="9"/>
                </a:lnTo>
                <a:lnTo>
                  <a:pt x="31" y="11"/>
                </a:lnTo>
                <a:lnTo>
                  <a:pt x="33" y="12"/>
                </a:lnTo>
                <a:lnTo>
                  <a:pt x="36" y="13"/>
                </a:lnTo>
                <a:lnTo>
                  <a:pt x="38" y="14"/>
                </a:lnTo>
                <a:lnTo>
                  <a:pt x="40" y="15"/>
                </a:lnTo>
                <a:lnTo>
                  <a:pt x="43" y="16"/>
                </a:lnTo>
                <a:lnTo>
                  <a:pt x="45" y="16"/>
                </a:lnTo>
                <a:lnTo>
                  <a:pt x="47" y="17"/>
                </a:lnTo>
                <a:lnTo>
                  <a:pt x="49" y="17"/>
                </a:lnTo>
                <a:lnTo>
                  <a:pt x="52" y="18"/>
                </a:lnTo>
                <a:lnTo>
                  <a:pt x="54" y="19"/>
                </a:lnTo>
                <a:lnTo>
                  <a:pt x="56" y="19"/>
                </a:lnTo>
                <a:lnTo>
                  <a:pt x="58" y="19"/>
                </a:lnTo>
                <a:lnTo>
                  <a:pt x="59" y="19"/>
                </a:lnTo>
                <a:lnTo>
                  <a:pt x="61" y="19"/>
                </a:lnTo>
                <a:lnTo>
                  <a:pt x="63" y="20"/>
                </a:lnTo>
                <a:lnTo>
                  <a:pt x="64" y="20"/>
                </a:lnTo>
                <a:lnTo>
                  <a:pt x="66" y="20"/>
                </a:lnTo>
                <a:lnTo>
                  <a:pt x="67" y="20"/>
                </a:lnTo>
              </a:path>
            </a:pathLst>
          </a:custGeom>
          <a:solidFill>
            <a:srgbClr val="28282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0" name="Freeform 26">
            <a:extLst>
              <a:ext uri="{FF2B5EF4-FFF2-40B4-BE49-F238E27FC236}">
                <a16:creationId xmlns:a16="http://schemas.microsoft.com/office/drawing/2014/main" id="{78837E24-BAC1-4947-93B9-6EA26EFFD149}"/>
              </a:ext>
            </a:extLst>
          </p:cNvPr>
          <p:cNvSpPr>
            <a:spLocks/>
          </p:cNvSpPr>
          <p:nvPr/>
        </p:nvSpPr>
        <p:spPr bwMode="auto">
          <a:xfrm>
            <a:off x="3374138" y="1286173"/>
            <a:ext cx="118854" cy="271924"/>
          </a:xfrm>
          <a:custGeom>
            <a:avLst/>
            <a:gdLst>
              <a:gd name="T0" fmla="*/ 13 w 198"/>
              <a:gd name="T1" fmla="*/ 434 h 453"/>
              <a:gd name="T2" fmla="*/ 12 w 198"/>
              <a:gd name="T3" fmla="*/ 441 h 453"/>
              <a:gd name="T4" fmla="*/ 10 w 198"/>
              <a:gd name="T5" fmla="*/ 445 h 453"/>
              <a:gd name="T6" fmla="*/ 6 w 198"/>
              <a:gd name="T7" fmla="*/ 449 h 453"/>
              <a:gd name="T8" fmla="*/ 2 w 198"/>
              <a:gd name="T9" fmla="*/ 451 h 453"/>
              <a:gd name="T10" fmla="*/ 2 w 198"/>
              <a:gd name="T11" fmla="*/ 452 h 453"/>
              <a:gd name="T12" fmla="*/ 9 w 198"/>
              <a:gd name="T13" fmla="*/ 451 h 453"/>
              <a:gd name="T14" fmla="*/ 15 w 198"/>
              <a:gd name="T15" fmla="*/ 446 h 453"/>
              <a:gd name="T16" fmla="*/ 20 w 198"/>
              <a:gd name="T17" fmla="*/ 439 h 453"/>
              <a:gd name="T18" fmla="*/ 26 w 198"/>
              <a:gd name="T19" fmla="*/ 427 h 453"/>
              <a:gd name="T20" fmla="*/ 33 w 198"/>
              <a:gd name="T21" fmla="*/ 413 h 453"/>
              <a:gd name="T22" fmla="*/ 42 w 198"/>
              <a:gd name="T23" fmla="*/ 395 h 453"/>
              <a:gd name="T24" fmla="*/ 52 w 198"/>
              <a:gd name="T25" fmla="*/ 375 h 453"/>
              <a:gd name="T26" fmla="*/ 65 w 198"/>
              <a:gd name="T27" fmla="*/ 355 h 453"/>
              <a:gd name="T28" fmla="*/ 77 w 198"/>
              <a:gd name="T29" fmla="*/ 336 h 453"/>
              <a:gd name="T30" fmla="*/ 88 w 198"/>
              <a:gd name="T31" fmla="*/ 319 h 453"/>
              <a:gd name="T32" fmla="*/ 97 w 198"/>
              <a:gd name="T33" fmla="*/ 306 h 453"/>
              <a:gd name="T34" fmla="*/ 105 w 198"/>
              <a:gd name="T35" fmla="*/ 292 h 453"/>
              <a:gd name="T36" fmla="*/ 111 w 198"/>
              <a:gd name="T37" fmla="*/ 277 h 453"/>
              <a:gd name="T38" fmla="*/ 116 w 198"/>
              <a:gd name="T39" fmla="*/ 261 h 453"/>
              <a:gd name="T40" fmla="*/ 123 w 198"/>
              <a:gd name="T41" fmla="*/ 246 h 453"/>
              <a:gd name="T42" fmla="*/ 132 w 198"/>
              <a:gd name="T43" fmla="*/ 230 h 453"/>
              <a:gd name="T44" fmla="*/ 140 w 198"/>
              <a:gd name="T45" fmla="*/ 213 h 453"/>
              <a:gd name="T46" fmla="*/ 146 w 198"/>
              <a:gd name="T47" fmla="*/ 196 h 453"/>
              <a:gd name="T48" fmla="*/ 151 w 198"/>
              <a:gd name="T49" fmla="*/ 181 h 453"/>
              <a:gd name="T50" fmla="*/ 155 w 198"/>
              <a:gd name="T51" fmla="*/ 170 h 453"/>
              <a:gd name="T52" fmla="*/ 156 w 198"/>
              <a:gd name="T53" fmla="*/ 165 h 453"/>
              <a:gd name="T54" fmla="*/ 157 w 198"/>
              <a:gd name="T55" fmla="*/ 162 h 453"/>
              <a:gd name="T56" fmla="*/ 162 w 198"/>
              <a:gd name="T57" fmla="*/ 159 h 453"/>
              <a:gd name="T58" fmla="*/ 167 w 198"/>
              <a:gd name="T59" fmla="*/ 157 h 453"/>
              <a:gd name="T60" fmla="*/ 172 w 198"/>
              <a:gd name="T61" fmla="*/ 154 h 453"/>
              <a:gd name="T62" fmla="*/ 176 w 198"/>
              <a:gd name="T63" fmla="*/ 150 h 453"/>
              <a:gd name="T64" fmla="*/ 176 w 198"/>
              <a:gd name="T65" fmla="*/ 143 h 453"/>
              <a:gd name="T66" fmla="*/ 177 w 198"/>
              <a:gd name="T67" fmla="*/ 132 h 453"/>
              <a:gd name="T68" fmla="*/ 177 w 198"/>
              <a:gd name="T69" fmla="*/ 118 h 453"/>
              <a:gd name="T70" fmla="*/ 178 w 198"/>
              <a:gd name="T71" fmla="*/ 104 h 453"/>
              <a:gd name="T72" fmla="*/ 181 w 198"/>
              <a:gd name="T73" fmla="*/ 91 h 453"/>
              <a:gd name="T74" fmla="*/ 183 w 198"/>
              <a:gd name="T75" fmla="*/ 80 h 453"/>
              <a:gd name="T76" fmla="*/ 186 w 198"/>
              <a:gd name="T77" fmla="*/ 66 h 453"/>
              <a:gd name="T78" fmla="*/ 190 w 198"/>
              <a:gd name="T79" fmla="*/ 49 h 453"/>
              <a:gd name="T80" fmla="*/ 193 w 198"/>
              <a:gd name="T81" fmla="*/ 31 h 453"/>
              <a:gd name="T82" fmla="*/ 195 w 198"/>
              <a:gd name="T83" fmla="*/ 14 h 453"/>
              <a:gd name="T84" fmla="*/ 197 w 198"/>
              <a:gd name="T85"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453">
                <a:moveTo>
                  <a:pt x="12" y="429"/>
                </a:moveTo>
                <a:lnTo>
                  <a:pt x="13" y="432"/>
                </a:lnTo>
                <a:lnTo>
                  <a:pt x="13" y="434"/>
                </a:lnTo>
                <a:lnTo>
                  <a:pt x="13" y="437"/>
                </a:lnTo>
                <a:lnTo>
                  <a:pt x="13" y="439"/>
                </a:lnTo>
                <a:lnTo>
                  <a:pt x="12" y="441"/>
                </a:lnTo>
                <a:lnTo>
                  <a:pt x="12" y="442"/>
                </a:lnTo>
                <a:lnTo>
                  <a:pt x="11" y="444"/>
                </a:lnTo>
                <a:lnTo>
                  <a:pt x="10" y="445"/>
                </a:lnTo>
                <a:lnTo>
                  <a:pt x="9" y="447"/>
                </a:lnTo>
                <a:lnTo>
                  <a:pt x="7" y="448"/>
                </a:lnTo>
                <a:lnTo>
                  <a:pt x="6" y="449"/>
                </a:lnTo>
                <a:lnTo>
                  <a:pt x="5" y="450"/>
                </a:lnTo>
                <a:lnTo>
                  <a:pt x="3" y="451"/>
                </a:lnTo>
                <a:lnTo>
                  <a:pt x="2" y="451"/>
                </a:lnTo>
                <a:lnTo>
                  <a:pt x="1" y="452"/>
                </a:lnTo>
                <a:lnTo>
                  <a:pt x="0" y="452"/>
                </a:lnTo>
                <a:lnTo>
                  <a:pt x="2" y="452"/>
                </a:lnTo>
                <a:lnTo>
                  <a:pt x="5" y="452"/>
                </a:lnTo>
                <a:lnTo>
                  <a:pt x="7" y="452"/>
                </a:lnTo>
                <a:lnTo>
                  <a:pt x="9" y="451"/>
                </a:lnTo>
                <a:lnTo>
                  <a:pt x="11" y="450"/>
                </a:lnTo>
                <a:lnTo>
                  <a:pt x="13" y="448"/>
                </a:lnTo>
                <a:lnTo>
                  <a:pt x="15" y="446"/>
                </a:lnTo>
                <a:lnTo>
                  <a:pt x="16" y="444"/>
                </a:lnTo>
                <a:lnTo>
                  <a:pt x="18" y="442"/>
                </a:lnTo>
                <a:lnTo>
                  <a:pt x="20" y="439"/>
                </a:lnTo>
                <a:lnTo>
                  <a:pt x="22" y="435"/>
                </a:lnTo>
                <a:lnTo>
                  <a:pt x="24" y="431"/>
                </a:lnTo>
                <a:lnTo>
                  <a:pt x="26" y="427"/>
                </a:lnTo>
                <a:lnTo>
                  <a:pt x="28" y="423"/>
                </a:lnTo>
                <a:lnTo>
                  <a:pt x="30" y="418"/>
                </a:lnTo>
                <a:lnTo>
                  <a:pt x="33" y="413"/>
                </a:lnTo>
                <a:lnTo>
                  <a:pt x="36" y="407"/>
                </a:lnTo>
                <a:lnTo>
                  <a:pt x="38" y="401"/>
                </a:lnTo>
                <a:lnTo>
                  <a:pt x="42" y="395"/>
                </a:lnTo>
                <a:lnTo>
                  <a:pt x="45" y="388"/>
                </a:lnTo>
                <a:lnTo>
                  <a:pt x="49" y="382"/>
                </a:lnTo>
                <a:lnTo>
                  <a:pt x="52" y="375"/>
                </a:lnTo>
                <a:lnTo>
                  <a:pt x="56" y="368"/>
                </a:lnTo>
                <a:lnTo>
                  <a:pt x="60" y="361"/>
                </a:lnTo>
                <a:lnTo>
                  <a:pt x="65" y="355"/>
                </a:lnTo>
                <a:lnTo>
                  <a:pt x="69" y="348"/>
                </a:lnTo>
                <a:lnTo>
                  <a:pt x="73" y="342"/>
                </a:lnTo>
                <a:lnTo>
                  <a:pt x="77" y="336"/>
                </a:lnTo>
                <a:lnTo>
                  <a:pt x="81" y="330"/>
                </a:lnTo>
                <a:lnTo>
                  <a:pt x="84" y="324"/>
                </a:lnTo>
                <a:lnTo>
                  <a:pt x="88" y="319"/>
                </a:lnTo>
                <a:lnTo>
                  <a:pt x="91" y="315"/>
                </a:lnTo>
                <a:lnTo>
                  <a:pt x="95" y="310"/>
                </a:lnTo>
                <a:lnTo>
                  <a:pt x="97" y="306"/>
                </a:lnTo>
                <a:lnTo>
                  <a:pt x="100" y="301"/>
                </a:lnTo>
                <a:lnTo>
                  <a:pt x="103" y="297"/>
                </a:lnTo>
                <a:lnTo>
                  <a:pt x="105" y="292"/>
                </a:lnTo>
                <a:lnTo>
                  <a:pt x="107" y="287"/>
                </a:lnTo>
                <a:lnTo>
                  <a:pt x="109" y="282"/>
                </a:lnTo>
                <a:lnTo>
                  <a:pt x="111" y="277"/>
                </a:lnTo>
                <a:lnTo>
                  <a:pt x="113" y="272"/>
                </a:lnTo>
                <a:lnTo>
                  <a:pt x="114" y="266"/>
                </a:lnTo>
                <a:lnTo>
                  <a:pt x="116" y="261"/>
                </a:lnTo>
                <a:lnTo>
                  <a:pt x="118" y="256"/>
                </a:lnTo>
                <a:lnTo>
                  <a:pt x="121" y="251"/>
                </a:lnTo>
                <a:lnTo>
                  <a:pt x="123" y="246"/>
                </a:lnTo>
                <a:lnTo>
                  <a:pt x="126" y="241"/>
                </a:lnTo>
                <a:lnTo>
                  <a:pt x="129" y="236"/>
                </a:lnTo>
                <a:lnTo>
                  <a:pt x="132" y="230"/>
                </a:lnTo>
                <a:lnTo>
                  <a:pt x="135" y="224"/>
                </a:lnTo>
                <a:lnTo>
                  <a:pt x="137" y="219"/>
                </a:lnTo>
                <a:lnTo>
                  <a:pt x="140" y="213"/>
                </a:lnTo>
                <a:lnTo>
                  <a:pt x="142" y="207"/>
                </a:lnTo>
                <a:lnTo>
                  <a:pt x="144" y="201"/>
                </a:lnTo>
                <a:lnTo>
                  <a:pt x="146" y="196"/>
                </a:lnTo>
                <a:lnTo>
                  <a:pt x="148" y="191"/>
                </a:lnTo>
                <a:lnTo>
                  <a:pt x="150" y="186"/>
                </a:lnTo>
                <a:lnTo>
                  <a:pt x="151" y="181"/>
                </a:lnTo>
                <a:lnTo>
                  <a:pt x="153" y="177"/>
                </a:lnTo>
                <a:lnTo>
                  <a:pt x="154" y="173"/>
                </a:lnTo>
                <a:lnTo>
                  <a:pt x="155" y="170"/>
                </a:lnTo>
                <a:lnTo>
                  <a:pt x="155" y="168"/>
                </a:lnTo>
                <a:lnTo>
                  <a:pt x="155" y="166"/>
                </a:lnTo>
                <a:lnTo>
                  <a:pt x="156" y="165"/>
                </a:lnTo>
                <a:lnTo>
                  <a:pt x="156" y="164"/>
                </a:lnTo>
                <a:lnTo>
                  <a:pt x="156" y="163"/>
                </a:lnTo>
                <a:lnTo>
                  <a:pt x="157" y="162"/>
                </a:lnTo>
                <a:lnTo>
                  <a:pt x="159" y="161"/>
                </a:lnTo>
                <a:lnTo>
                  <a:pt x="160" y="160"/>
                </a:lnTo>
                <a:lnTo>
                  <a:pt x="162" y="159"/>
                </a:lnTo>
                <a:lnTo>
                  <a:pt x="163" y="159"/>
                </a:lnTo>
                <a:lnTo>
                  <a:pt x="165" y="158"/>
                </a:lnTo>
                <a:lnTo>
                  <a:pt x="167" y="157"/>
                </a:lnTo>
                <a:lnTo>
                  <a:pt x="169" y="156"/>
                </a:lnTo>
                <a:lnTo>
                  <a:pt x="171" y="155"/>
                </a:lnTo>
                <a:lnTo>
                  <a:pt x="172" y="154"/>
                </a:lnTo>
                <a:lnTo>
                  <a:pt x="174" y="153"/>
                </a:lnTo>
                <a:lnTo>
                  <a:pt x="175" y="152"/>
                </a:lnTo>
                <a:lnTo>
                  <a:pt x="176" y="150"/>
                </a:lnTo>
                <a:lnTo>
                  <a:pt x="176" y="148"/>
                </a:lnTo>
                <a:lnTo>
                  <a:pt x="176" y="146"/>
                </a:lnTo>
                <a:lnTo>
                  <a:pt x="176" y="143"/>
                </a:lnTo>
                <a:lnTo>
                  <a:pt x="176" y="140"/>
                </a:lnTo>
                <a:lnTo>
                  <a:pt x="176" y="136"/>
                </a:lnTo>
                <a:lnTo>
                  <a:pt x="177" y="132"/>
                </a:lnTo>
                <a:lnTo>
                  <a:pt x="177" y="127"/>
                </a:lnTo>
                <a:lnTo>
                  <a:pt x="177" y="123"/>
                </a:lnTo>
                <a:lnTo>
                  <a:pt x="177" y="118"/>
                </a:lnTo>
                <a:lnTo>
                  <a:pt x="177" y="113"/>
                </a:lnTo>
                <a:lnTo>
                  <a:pt x="178" y="108"/>
                </a:lnTo>
                <a:lnTo>
                  <a:pt x="178" y="104"/>
                </a:lnTo>
                <a:lnTo>
                  <a:pt x="179" y="99"/>
                </a:lnTo>
                <a:lnTo>
                  <a:pt x="180" y="95"/>
                </a:lnTo>
                <a:lnTo>
                  <a:pt x="181" y="91"/>
                </a:lnTo>
                <a:lnTo>
                  <a:pt x="182" y="87"/>
                </a:lnTo>
                <a:lnTo>
                  <a:pt x="183" y="83"/>
                </a:lnTo>
                <a:lnTo>
                  <a:pt x="183" y="80"/>
                </a:lnTo>
                <a:lnTo>
                  <a:pt x="184" y="76"/>
                </a:lnTo>
                <a:lnTo>
                  <a:pt x="185" y="71"/>
                </a:lnTo>
                <a:lnTo>
                  <a:pt x="186" y="66"/>
                </a:lnTo>
                <a:lnTo>
                  <a:pt x="187" y="61"/>
                </a:lnTo>
                <a:lnTo>
                  <a:pt x="189" y="55"/>
                </a:lnTo>
                <a:lnTo>
                  <a:pt x="190" y="49"/>
                </a:lnTo>
                <a:lnTo>
                  <a:pt x="191" y="43"/>
                </a:lnTo>
                <a:lnTo>
                  <a:pt x="192" y="37"/>
                </a:lnTo>
                <a:lnTo>
                  <a:pt x="193" y="31"/>
                </a:lnTo>
                <a:lnTo>
                  <a:pt x="194" y="25"/>
                </a:lnTo>
                <a:lnTo>
                  <a:pt x="195" y="20"/>
                </a:lnTo>
                <a:lnTo>
                  <a:pt x="195" y="14"/>
                </a:lnTo>
                <a:lnTo>
                  <a:pt x="196" y="9"/>
                </a:lnTo>
                <a:lnTo>
                  <a:pt x="197" y="4"/>
                </a:lnTo>
                <a:lnTo>
                  <a:pt x="19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1" name="Freeform 27">
            <a:extLst>
              <a:ext uri="{FF2B5EF4-FFF2-40B4-BE49-F238E27FC236}">
                <a16:creationId xmlns:a16="http://schemas.microsoft.com/office/drawing/2014/main" id="{B885A51B-3742-CB41-A33F-090F8A6F854D}"/>
              </a:ext>
            </a:extLst>
          </p:cNvPr>
          <p:cNvSpPr>
            <a:spLocks/>
          </p:cNvSpPr>
          <p:nvPr/>
        </p:nvSpPr>
        <p:spPr bwMode="auto">
          <a:xfrm>
            <a:off x="3295501" y="1251958"/>
            <a:ext cx="141665" cy="301337"/>
          </a:xfrm>
          <a:custGeom>
            <a:avLst/>
            <a:gdLst>
              <a:gd name="T0" fmla="*/ 203 w 236"/>
              <a:gd name="T1" fmla="*/ 115 h 502"/>
              <a:gd name="T2" fmla="*/ 185 w 236"/>
              <a:gd name="T3" fmla="*/ 128 h 502"/>
              <a:gd name="T4" fmla="*/ 160 w 236"/>
              <a:gd name="T5" fmla="*/ 145 h 502"/>
              <a:gd name="T6" fmla="*/ 104 w 236"/>
              <a:gd name="T7" fmla="*/ 145 h 502"/>
              <a:gd name="T8" fmla="*/ 104 w 236"/>
              <a:gd name="T9" fmla="*/ 176 h 502"/>
              <a:gd name="T10" fmla="*/ 145 w 236"/>
              <a:gd name="T11" fmla="*/ 190 h 502"/>
              <a:gd name="T12" fmla="*/ 183 w 236"/>
              <a:gd name="T13" fmla="*/ 206 h 502"/>
              <a:gd name="T14" fmla="*/ 176 w 236"/>
              <a:gd name="T15" fmla="*/ 218 h 502"/>
              <a:gd name="T16" fmla="*/ 156 w 236"/>
              <a:gd name="T17" fmla="*/ 238 h 502"/>
              <a:gd name="T18" fmla="*/ 121 w 236"/>
              <a:gd name="T19" fmla="*/ 256 h 502"/>
              <a:gd name="T20" fmla="*/ 113 w 236"/>
              <a:gd name="T21" fmla="*/ 294 h 502"/>
              <a:gd name="T22" fmla="*/ 120 w 236"/>
              <a:gd name="T23" fmla="*/ 306 h 502"/>
              <a:gd name="T24" fmla="*/ 132 w 236"/>
              <a:gd name="T25" fmla="*/ 302 h 502"/>
              <a:gd name="T26" fmla="*/ 116 w 236"/>
              <a:gd name="T27" fmla="*/ 318 h 502"/>
              <a:gd name="T28" fmla="*/ 127 w 236"/>
              <a:gd name="T29" fmla="*/ 336 h 502"/>
              <a:gd name="T30" fmla="*/ 151 w 236"/>
              <a:gd name="T31" fmla="*/ 346 h 502"/>
              <a:gd name="T32" fmla="*/ 175 w 236"/>
              <a:gd name="T33" fmla="*/ 345 h 502"/>
              <a:gd name="T34" fmla="*/ 174 w 236"/>
              <a:gd name="T35" fmla="*/ 352 h 502"/>
              <a:gd name="T36" fmla="*/ 160 w 236"/>
              <a:gd name="T37" fmla="*/ 354 h 502"/>
              <a:gd name="T38" fmla="*/ 154 w 236"/>
              <a:gd name="T39" fmla="*/ 366 h 502"/>
              <a:gd name="T40" fmla="*/ 155 w 236"/>
              <a:gd name="T41" fmla="*/ 384 h 502"/>
              <a:gd name="T42" fmla="*/ 156 w 236"/>
              <a:gd name="T43" fmla="*/ 390 h 502"/>
              <a:gd name="T44" fmla="*/ 145 w 236"/>
              <a:gd name="T45" fmla="*/ 384 h 502"/>
              <a:gd name="T46" fmla="*/ 144 w 236"/>
              <a:gd name="T47" fmla="*/ 364 h 502"/>
              <a:gd name="T48" fmla="*/ 130 w 236"/>
              <a:gd name="T49" fmla="*/ 376 h 502"/>
              <a:gd name="T50" fmla="*/ 111 w 236"/>
              <a:gd name="T51" fmla="*/ 382 h 502"/>
              <a:gd name="T52" fmla="*/ 67 w 236"/>
              <a:gd name="T53" fmla="*/ 379 h 502"/>
              <a:gd name="T54" fmla="*/ 53 w 236"/>
              <a:gd name="T55" fmla="*/ 405 h 502"/>
              <a:gd name="T56" fmla="*/ 88 w 236"/>
              <a:gd name="T57" fmla="*/ 427 h 502"/>
              <a:gd name="T58" fmla="*/ 127 w 236"/>
              <a:gd name="T59" fmla="*/ 428 h 502"/>
              <a:gd name="T60" fmla="*/ 144 w 236"/>
              <a:gd name="T61" fmla="*/ 441 h 502"/>
              <a:gd name="T62" fmla="*/ 129 w 236"/>
              <a:gd name="T63" fmla="*/ 444 h 502"/>
              <a:gd name="T64" fmla="*/ 85 w 236"/>
              <a:gd name="T65" fmla="*/ 464 h 502"/>
              <a:gd name="T66" fmla="*/ 101 w 236"/>
              <a:gd name="T67" fmla="*/ 494 h 502"/>
              <a:gd name="T68" fmla="*/ 125 w 236"/>
              <a:gd name="T69" fmla="*/ 493 h 502"/>
              <a:gd name="T70" fmla="*/ 132 w 236"/>
              <a:gd name="T71" fmla="*/ 497 h 502"/>
              <a:gd name="T72" fmla="*/ 113 w 236"/>
              <a:gd name="T73" fmla="*/ 500 h 502"/>
              <a:gd name="T74" fmla="*/ 82 w 236"/>
              <a:gd name="T75" fmla="*/ 500 h 502"/>
              <a:gd name="T76" fmla="*/ 48 w 236"/>
              <a:gd name="T77" fmla="*/ 493 h 502"/>
              <a:gd name="T78" fmla="*/ 16 w 236"/>
              <a:gd name="T79" fmla="*/ 469 h 502"/>
              <a:gd name="T80" fmla="*/ 46 w 236"/>
              <a:gd name="T81" fmla="*/ 474 h 502"/>
              <a:gd name="T82" fmla="*/ 59 w 236"/>
              <a:gd name="T83" fmla="*/ 459 h 502"/>
              <a:gd name="T84" fmla="*/ 44 w 236"/>
              <a:gd name="T85" fmla="*/ 427 h 502"/>
              <a:gd name="T86" fmla="*/ 33 w 236"/>
              <a:gd name="T87" fmla="*/ 379 h 502"/>
              <a:gd name="T88" fmla="*/ 58 w 236"/>
              <a:gd name="T89" fmla="*/ 344 h 502"/>
              <a:gd name="T90" fmla="*/ 78 w 236"/>
              <a:gd name="T91" fmla="*/ 348 h 502"/>
              <a:gd name="T92" fmla="*/ 94 w 236"/>
              <a:gd name="T93" fmla="*/ 299 h 502"/>
              <a:gd name="T94" fmla="*/ 94 w 236"/>
              <a:gd name="T95" fmla="*/ 260 h 502"/>
              <a:gd name="T96" fmla="*/ 72 w 236"/>
              <a:gd name="T97" fmla="*/ 256 h 502"/>
              <a:gd name="T98" fmla="*/ 30 w 236"/>
              <a:gd name="T99" fmla="*/ 230 h 502"/>
              <a:gd name="T100" fmla="*/ 9 w 236"/>
              <a:gd name="T101" fmla="*/ 185 h 502"/>
              <a:gd name="T102" fmla="*/ 3 w 236"/>
              <a:gd name="T103" fmla="*/ 172 h 502"/>
              <a:gd name="T104" fmla="*/ 46 w 236"/>
              <a:gd name="T105" fmla="*/ 178 h 502"/>
              <a:gd name="T106" fmla="*/ 51 w 236"/>
              <a:gd name="T107" fmla="*/ 170 h 502"/>
              <a:gd name="T108" fmla="*/ 52 w 236"/>
              <a:gd name="T109" fmla="*/ 127 h 502"/>
              <a:gd name="T110" fmla="*/ 27 w 236"/>
              <a:gd name="T111" fmla="*/ 56 h 502"/>
              <a:gd name="T112" fmla="*/ 100 w 236"/>
              <a:gd name="T113" fmla="*/ 0 h 502"/>
              <a:gd name="T114" fmla="*/ 197 w 236"/>
              <a:gd name="T115" fmla="*/ 3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502">
                <a:moveTo>
                  <a:pt x="231" y="100"/>
                </a:moveTo>
                <a:lnTo>
                  <a:pt x="228" y="104"/>
                </a:lnTo>
                <a:lnTo>
                  <a:pt x="226" y="107"/>
                </a:lnTo>
                <a:lnTo>
                  <a:pt x="223" y="109"/>
                </a:lnTo>
                <a:lnTo>
                  <a:pt x="220" y="111"/>
                </a:lnTo>
                <a:lnTo>
                  <a:pt x="217" y="113"/>
                </a:lnTo>
                <a:lnTo>
                  <a:pt x="215" y="114"/>
                </a:lnTo>
                <a:lnTo>
                  <a:pt x="212" y="114"/>
                </a:lnTo>
                <a:lnTo>
                  <a:pt x="209" y="115"/>
                </a:lnTo>
                <a:lnTo>
                  <a:pt x="206" y="115"/>
                </a:lnTo>
                <a:lnTo>
                  <a:pt x="203" y="115"/>
                </a:lnTo>
                <a:lnTo>
                  <a:pt x="200" y="115"/>
                </a:lnTo>
                <a:lnTo>
                  <a:pt x="198" y="115"/>
                </a:lnTo>
                <a:lnTo>
                  <a:pt x="195" y="116"/>
                </a:lnTo>
                <a:lnTo>
                  <a:pt x="193" y="116"/>
                </a:lnTo>
                <a:lnTo>
                  <a:pt x="191" y="117"/>
                </a:lnTo>
                <a:lnTo>
                  <a:pt x="190" y="119"/>
                </a:lnTo>
                <a:lnTo>
                  <a:pt x="189" y="120"/>
                </a:lnTo>
                <a:lnTo>
                  <a:pt x="188" y="122"/>
                </a:lnTo>
                <a:lnTo>
                  <a:pt x="188" y="124"/>
                </a:lnTo>
                <a:lnTo>
                  <a:pt x="186" y="125"/>
                </a:lnTo>
                <a:lnTo>
                  <a:pt x="185" y="128"/>
                </a:lnTo>
                <a:lnTo>
                  <a:pt x="184" y="130"/>
                </a:lnTo>
                <a:lnTo>
                  <a:pt x="182" y="132"/>
                </a:lnTo>
                <a:lnTo>
                  <a:pt x="181" y="134"/>
                </a:lnTo>
                <a:lnTo>
                  <a:pt x="179" y="136"/>
                </a:lnTo>
                <a:lnTo>
                  <a:pt x="177" y="138"/>
                </a:lnTo>
                <a:lnTo>
                  <a:pt x="176" y="140"/>
                </a:lnTo>
                <a:lnTo>
                  <a:pt x="173" y="142"/>
                </a:lnTo>
                <a:lnTo>
                  <a:pt x="170" y="143"/>
                </a:lnTo>
                <a:lnTo>
                  <a:pt x="167" y="144"/>
                </a:lnTo>
                <a:lnTo>
                  <a:pt x="164" y="145"/>
                </a:lnTo>
                <a:lnTo>
                  <a:pt x="160" y="145"/>
                </a:lnTo>
                <a:lnTo>
                  <a:pt x="156" y="145"/>
                </a:lnTo>
                <a:lnTo>
                  <a:pt x="151" y="144"/>
                </a:lnTo>
                <a:lnTo>
                  <a:pt x="146" y="144"/>
                </a:lnTo>
                <a:lnTo>
                  <a:pt x="140" y="143"/>
                </a:lnTo>
                <a:lnTo>
                  <a:pt x="135" y="142"/>
                </a:lnTo>
                <a:lnTo>
                  <a:pt x="130" y="142"/>
                </a:lnTo>
                <a:lnTo>
                  <a:pt x="124" y="142"/>
                </a:lnTo>
                <a:lnTo>
                  <a:pt x="118" y="142"/>
                </a:lnTo>
                <a:lnTo>
                  <a:pt x="113" y="142"/>
                </a:lnTo>
                <a:lnTo>
                  <a:pt x="108" y="143"/>
                </a:lnTo>
                <a:lnTo>
                  <a:pt x="104" y="145"/>
                </a:lnTo>
                <a:lnTo>
                  <a:pt x="100" y="147"/>
                </a:lnTo>
                <a:lnTo>
                  <a:pt x="98" y="150"/>
                </a:lnTo>
                <a:lnTo>
                  <a:pt x="96" y="154"/>
                </a:lnTo>
                <a:lnTo>
                  <a:pt x="95" y="159"/>
                </a:lnTo>
                <a:lnTo>
                  <a:pt x="95" y="166"/>
                </a:lnTo>
                <a:lnTo>
                  <a:pt x="96" y="167"/>
                </a:lnTo>
                <a:lnTo>
                  <a:pt x="97" y="169"/>
                </a:lnTo>
                <a:lnTo>
                  <a:pt x="98" y="171"/>
                </a:lnTo>
                <a:lnTo>
                  <a:pt x="99" y="172"/>
                </a:lnTo>
                <a:lnTo>
                  <a:pt x="102" y="174"/>
                </a:lnTo>
                <a:lnTo>
                  <a:pt x="104" y="176"/>
                </a:lnTo>
                <a:lnTo>
                  <a:pt x="107" y="178"/>
                </a:lnTo>
                <a:lnTo>
                  <a:pt x="110" y="179"/>
                </a:lnTo>
                <a:lnTo>
                  <a:pt x="113" y="181"/>
                </a:lnTo>
                <a:lnTo>
                  <a:pt x="117" y="183"/>
                </a:lnTo>
                <a:lnTo>
                  <a:pt x="120" y="184"/>
                </a:lnTo>
                <a:lnTo>
                  <a:pt x="124" y="185"/>
                </a:lnTo>
                <a:lnTo>
                  <a:pt x="127" y="186"/>
                </a:lnTo>
                <a:lnTo>
                  <a:pt x="131" y="187"/>
                </a:lnTo>
                <a:lnTo>
                  <a:pt x="135" y="188"/>
                </a:lnTo>
                <a:lnTo>
                  <a:pt x="141" y="189"/>
                </a:lnTo>
                <a:lnTo>
                  <a:pt x="145" y="190"/>
                </a:lnTo>
                <a:lnTo>
                  <a:pt x="149" y="190"/>
                </a:lnTo>
                <a:lnTo>
                  <a:pt x="153" y="191"/>
                </a:lnTo>
                <a:lnTo>
                  <a:pt x="157" y="193"/>
                </a:lnTo>
                <a:lnTo>
                  <a:pt x="161" y="194"/>
                </a:lnTo>
                <a:lnTo>
                  <a:pt x="165" y="195"/>
                </a:lnTo>
                <a:lnTo>
                  <a:pt x="169" y="197"/>
                </a:lnTo>
                <a:lnTo>
                  <a:pt x="173" y="198"/>
                </a:lnTo>
                <a:lnTo>
                  <a:pt x="176" y="200"/>
                </a:lnTo>
                <a:lnTo>
                  <a:pt x="178" y="202"/>
                </a:lnTo>
                <a:lnTo>
                  <a:pt x="181" y="204"/>
                </a:lnTo>
                <a:lnTo>
                  <a:pt x="183" y="206"/>
                </a:lnTo>
                <a:lnTo>
                  <a:pt x="185" y="208"/>
                </a:lnTo>
                <a:lnTo>
                  <a:pt x="186" y="209"/>
                </a:lnTo>
                <a:lnTo>
                  <a:pt x="186" y="210"/>
                </a:lnTo>
                <a:lnTo>
                  <a:pt x="186" y="212"/>
                </a:lnTo>
                <a:lnTo>
                  <a:pt x="185" y="214"/>
                </a:lnTo>
                <a:lnTo>
                  <a:pt x="184" y="215"/>
                </a:lnTo>
                <a:lnTo>
                  <a:pt x="183" y="216"/>
                </a:lnTo>
                <a:lnTo>
                  <a:pt x="182" y="217"/>
                </a:lnTo>
                <a:lnTo>
                  <a:pt x="180" y="217"/>
                </a:lnTo>
                <a:lnTo>
                  <a:pt x="178" y="217"/>
                </a:lnTo>
                <a:lnTo>
                  <a:pt x="176" y="218"/>
                </a:lnTo>
                <a:lnTo>
                  <a:pt x="175" y="218"/>
                </a:lnTo>
                <a:lnTo>
                  <a:pt x="173" y="218"/>
                </a:lnTo>
                <a:lnTo>
                  <a:pt x="171" y="219"/>
                </a:lnTo>
                <a:lnTo>
                  <a:pt x="169" y="219"/>
                </a:lnTo>
                <a:lnTo>
                  <a:pt x="168" y="220"/>
                </a:lnTo>
                <a:lnTo>
                  <a:pt x="166" y="221"/>
                </a:lnTo>
                <a:lnTo>
                  <a:pt x="165" y="223"/>
                </a:lnTo>
                <a:lnTo>
                  <a:pt x="164" y="225"/>
                </a:lnTo>
                <a:lnTo>
                  <a:pt x="162" y="230"/>
                </a:lnTo>
                <a:lnTo>
                  <a:pt x="159" y="235"/>
                </a:lnTo>
                <a:lnTo>
                  <a:pt x="156" y="238"/>
                </a:lnTo>
                <a:lnTo>
                  <a:pt x="153" y="241"/>
                </a:lnTo>
                <a:lnTo>
                  <a:pt x="150" y="243"/>
                </a:lnTo>
                <a:lnTo>
                  <a:pt x="146" y="245"/>
                </a:lnTo>
                <a:lnTo>
                  <a:pt x="142" y="247"/>
                </a:lnTo>
                <a:lnTo>
                  <a:pt x="139" y="248"/>
                </a:lnTo>
                <a:lnTo>
                  <a:pt x="136" y="249"/>
                </a:lnTo>
                <a:lnTo>
                  <a:pt x="132" y="250"/>
                </a:lnTo>
                <a:lnTo>
                  <a:pt x="129" y="251"/>
                </a:lnTo>
                <a:lnTo>
                  <a:pt x="126" y="252"/>
                </a:lnTo>
                <a:lnTo>
                  <a:pt x="123" y="254"/>
                </a:lnTo>
                <a:lnTo>
                  <a:pt x="121" y="256"/>
                </a:lnTo>
                <a:lnTo>
                  <a:pt x="119" y="259"/>
                </a:lnTo>
                <a:lnTo>
                  <a:pt x="117" y="262"/>
                </a:lnTo>
                <a:lnTo>
                  <a:pt x="117" y="267"/>
                </a:lnTo>
                <a:lnTo>
                  <a:pt x="116" y="271"/>
                </a:lnTo>
                <a:lnTo>
                  <a:pt x="115" y="275"/>
                </a:lnTo>
                <a:lnTo>
                  <a:pt x="115" y="278"/>
                </a:lnTo>
                <a:lnTo>
                  <a:pt x="114" y="282"/>
                </a:lnTo>
                <a:lnTo>
                  <a:pt x="114" y="286"/>
                </a:lnTo>
                <a:lnTo>
                  <a:pt x="113" y="289"/>
                </a:lnTo>
                <a:lnTo>
                  <a:pt x="113" y="292"/>
                </a:lnTo>
                <a:lnTo>
                  <a:pt x="113" y="294"/>
                </a:lnTo>
                <a:lnTo>
                  <a:pt x="113" y="297"/>
                </a:lnTo>
                <a:lnTo>
                  <a:pt x="113" y="299"/>
                </a:lnTo>
                <a:lnTo>
                  <a:pt x="113" y="302"/>
                </a:lnTo>
                <a:lnTo>
                  <a:pt x="114" y="304"/>
                </a:lnTo>
                <a:lnTo>
                  <a:pt x="114" y="306"/>
                </a:lnTo>
                <a:lnTo>
                  <a:pt x="115" y="308"/>
                </a:lnTo>
                <a:lnTo>
                  <a:pt x="115" y="309"/>
                </a:lnTo>
                <a:lnTo>
                  <a:pt x="116" y="309"/>
                </a:lnTo>
                <a:lnTo>
                  <a:pt x="117" y="308"/>
                </a:lnTo>
                <a:lnTo>
                  <a:pt x="118" y="307"/>
                </a:lnTo>
                <a:lnTo>
                  <a:pt x="120" y="306"/>
                </a:lnTo>
                <a:lnTo>
                  <a:pt x="121" y="305"/>
                </a:lnTo>
                <a:lnTo>
                  <a:pt x="122" y="305"/>
                </a:lnTo>
                <a:lnTo>
                  <a:pt x="123" y="304"/>
                </a:lnTo>
                <a:lnTo>
                  <a:pt x="124" y="304"/>
                </a:lnTo>
                <a:lnTo>
                  <a:pt x="125" y="304"/>
                </a:lnTo>
                <a:lnTo>
                  <a:pt x="127" y="303"/>
                </a:lnTo>
                <a:lnTo>
                  <a:pt x="129" y="302"/>
                </a:lnTo>
                <a:lnTo>
                  <a:pt x="131" y="302"/>
                </a:lnTo>
                <a:lnTo>
                  <a:pt x="132" y="301"/>
                </a:lnTo>
                <a:lnTo>
                  <a:pt x="134" y="301"/>
                </a:lnTo>
                <a:lnTo>
                  <a:pt x="132" y="302"/>
                </a:lnTo>
                <a:lnTo>
                  <a:pt x="131" y="303"/>
                </a:lnTo>
                <a:lnTo>
                  <a:pt x="129" y="304"/>
                </a:lnTo>
                <a:lnTo>
                  <a:pt x="127" y="305"/>
                </a:lnTo>
                <a:lnTo>
                  <a:pt x="125" y="307"/>
                </a:lnTo>
                <a:lnTo>
                  <a:pt x="124" y="308"/>
                </a:lnTo>
                <a:lnTo>
                  <a:pt x="122" y="310"/>
                </a:lnTo>
                <a:lnTo>
                  <a:pt x="121" y="311"/>
                </a:lnTo>
                <a:lnTo>
                  <a:pt x="119" y="313"/>
                </a:lnTo>
                <a:lnTo>
                  <a:pt x="118" y="315"/>
                </a:lnTo>
                <a:lnTo>
                  <a:pt x="117" y="316"/>
                </a:lnTo>
                <a:lnTo>
                  <a:pt x="116" y="318"/>
                </a:lnTo>
                <a:lnTo>
                  <a:pt x="115" y="320"/>
                </a:lnTo>
                <a:lnTo>
                  <a:pt x="115" y="322"/>
                </a:lnTo>
                <a:lnTo>
                  <a:pt x="115" y="324"/>
                </a:lnTo>
                <a:lnTo>
                  <a:pt x="115" y="326"/>
                </a:lnTo>
                <a:lnTo>
                  <a:pt x="116" y="328"/>
                </a:lnTo>
                <a:lnTo>
                  <a:pt x="117" y="329"/>
                </a:lnTo>
                <a:lnTo>
                  <a:pt x="118" y="331"/>
                </a:lnTo>
                <a:lnTo>
                  <a:pt x="120" y="332"/>
                </a:lnTo>
                <a:lnTo>
                  <a:pt x="122" y="334"/>
                </a:lnTo>
                <a:lnTo>
                  <a:pt x="124" y="335"/>
                </a:lnTo>
                <a:lnTo>
                  <a:pt x="127" y="336"/>
                </a:lnTo>
                <a:lnTo>
                  <a:pt x="130" y="338"/>
                </a:lnTo>
                <a:lnTo>
                  <a:pt x="132" y="339"/>
                </a:lnTo>
                <a:lnTo>
                  <a:pt x="135" y="340"/>
                </a:lnTo>
                <a:lnTo>
                  <a:pt x="137" y="341"/>
                </a:lnTo>
                <a:lnTo>
                  <a:pt x="139" y="342"/>
                </a:lnTo>
                <a:lnTo>
                  <a:pt x="142" y="343"/>
                </a:lnTo>
                <a:lnTo>
                  <a:pt x="144" y="344"/>
                </a:lnTo>
                <a:lnTo>
                  <a:pt x="146" y="344"/>
                </a:lnTo>
                <a:lnTo>
                  <a:pt x="147" y="345"/>
                </a:lnTo>
                <a:lnTo>
                  <a:pt x="149" y="346"/>
                </a:lnTo>
                <a:lnTo>
                  <a:pt x="151" y="346"/>
                </a:lnTo>
                <a:lnTo>
                  <a:pt x="153" y="347"/>
                </a:lnTo>
                <a:lnTo>
                  <a:pt x="155" y="347"/>
                </a:lnTo>
                <a:lnTo>
                  <a:pt x="158" y="347"/>
                </a:lnTo>
                <a:lnTo>
                  <a:pt x="160" y="347"/>
                </a:lnTo>
                <a:lnTo>
                  <a:pt x="162" y="347"/>
                </a:lnTo>
                <a:lnTo>
                  <a:pt x="165" y="347"/>
                </a:lnTo>
                <a:lnTo>
                  <a:pt x="167" y="347"/>
                </a:lnTo>
                <a:lnTo>
                  <a:pt x="169" y="346"/>
                </a:lnTo>
                <a:lnTo>
                  <a:pt x="171" y="346"/>
                </a:lnTo>
                <a:lnTo>
                  <a:pt x="173" y="345"/>
                </a:lnTo>
                <a:lnTo>
                  <a:pt x="175" y="345"/>
                </a:lnTo>
                <a:lnTo>
                  <a:pt x="176" y="344"/>
                </a:lnTo>
                <a:lnTo>
                  <a:pt x="177" y="343"/>
                </a:lnTo>
                <a:lnTo>
                  <a:pt x="178" y="343"/>
                </a:lnTo>
                <a:lnTo>
                  <a:pt x="178" y="345"/>
                </a:lnTo>
                <a:lnTo>
                  <a:pt x="177" y="346"/>
                </a:lnTo>
                <a:lnTo>
                  <a:pt x="177" y="348"/>
                </a:lnTo>
                <a:lnTo>
                  <a:pt x="176" y="349"/>
                </a:lnTo>
                <a:lnTo>
                  <a:pt x="176" y="350"/>
                </a:lnTo>
                <a:lnTo>
                  <a:pt x="176" y="351"/>
                </a:lnTo>
                <a:lnTo>
                  <a:pt x="175" y="351"/>
                </a:lnTo>
                <a:lnTo>
                  <a:pt x="174" y="352"/>
                </a:lnTo>
                <a:lnTo>
                  <a:pt x="173" y="352"/>
                </a:lnTo>
                <a:lnTo>
                  <a:pt x="171" y="353"/>
                </a:lnTo>
                <a:lnTo>
                  <a:pt x="170" y="353"/>
                </a:lnTo>
                <a:lnTo>
                  <a:pt x="169" y="353"/>
                </a:lnTo>
                <a:lnTo>
                  <a:pt x="168" y="353"/>
                </a:lnTo>
                <a:lnTo>
                  <a:pt x="167" y="353"/>
                </a:lnTo>
                <a:lnTo>
                  <a:pt x="164" y="353"/>
                </a:lnTo>
                <a:lnTo>
                  <a:pt x="163" y="353"/>
                </a:lnTo>
                <a:lnTo>
                  <a:pt x="162" y="354"/>
                </a:lnTo>
                <a:lnTo>
                  <a:pt x="161" y="354"/>
                </a:lnTo>
                <a:lnTo>
                  <a:pt x="160" y="354"/>
                </a:lnTo>
                <a:lnTo>
                  <a:pt x="159" y="355"/>
                </a:lnTo>
                <a:lnTo>
                  <a:pt x="158" y="355"/>
                </a:lnTo>
                <a:lnTo>
                  <a:pt x="157" y="355"/>
                </a:lnTo>
                <a:lnTo>
                  <a:pt x="157" y="356"/>
                </a:lnTo>
                <a:lnTo>
                  <a:pt x="156" y="357"/>
                </a:lnTo>
                <a:lnTo>
                  <a:pt x="155" y="358"/>
                </a:lnTo>
                <a:lnTo>
                  <a:pt x="155" y="359"/>
                </a:lnTo>
                <a:lnTo>
                  <a:pt x="154" y="360"/>
                </a:lnTo>
                <a:lnTo>
                  <a:pt x="154" y="362"/>
                </a:lnTo>
                <a:lnTo>
                  <a:pt x="154" y="363"/>
                </a:lnTo>
                <a:lnTo>
                  <a:pt x="154" y="366"/>
                </a:lnTo>
                <a:lnTo>
                  <a:pt x="153" y="368"/>
                </a:lnTo>
                <a:lnTo>
                  <a:pt x="153" y="370"/>
                </a:lnTo>
                <a:lnTo>
                  <a:pt x="153" y="372"/>
                </a:lnTo>
                <a:lnTo>
                  <a:pt x="153" y="374"/>
                </a:lnTo>
                <a:lnTo>
                  <a:pt x="153" y="376"/>
                </a:lnTo>
                <a:lnTo>
                  <a:pt x="153" y="377"/>
                </a:lnTo>
                <a:lnTo>
                  <a:pt x="153" y="378"/>
                </a:lnTo>
                <a:lnTo>
                  <a:pt x="153" y="380"/>
                </a:lnTo>
                <a:lnTo>
                  <a:pt x="154" y="381"/>
                </a:lnTo>
                <a:lnTo>
                  <a:pt x="154" y="383"/>
                </a:lnTo>
                <a:lnTo>
                  <a:pt x="155" y="384"/>
                </a:lnTo>
                <a:lnTo>
                  <a:pt x="155" y="385"/>
                </a:lnTo>
                <a:lnTo>
                  <a:pt x="156" y="386"/>
                </a:lnTo>
                <a:lnTo>
                  <a:pt x="156" y="387"/>
                </a:lnTo>
                <a:lnTo>
                  <a:pt x="157" y="387"/>
                </a:lnTo>
                <a:lnTo>
                  <a:pt x="158" y="388"/>
                </a:lnTo>
                <a:lnTo>
                  <a:pt x="159" y="388"/>
                </a:lnTo>
                <a:lnTo>
                  <a:pt x="159" y="389"/>
                </a:lnTo>
                <a:lnTo>
                  <a:pt x="158" y="389"/>
                </a:lnTo>
                <a:lnTo>
                  <a:pt x="158" y="390"/>
                </a:lnTo>
                <a:lnTo>
                  <a:pt x="157" y="390"/>
                </a:lnTo>
                <a:lnTo>
                  <a:pt x="156" y="390"/>
                </a:lnTo>
                <a:lnTo>
                  <a:pt x="155" y="391"/>
                </a:lnTo>
                <a:lnTo>
                  <a:pt x="154" y="391"/>
                </a:lnTo>
                <a:lnTo>
                  <a:pt x="152" y="391"/>
                </a:lnTo>
                <a:lnTo>
                  <a:pt x="151" y="391"/>
                </a:lnTo>
                <a:lnTo>
                  <a:pt x="150" y="390"/>
                </a:lnTo>
                <a:lnTo>
                  <a:pt x="148" y="390"/>
                </a:lnTo>
                <a:lnTo>
                  <a:pt x="147" y="389"/>
                </a:lnTo>
                <a:lnTo>
                  <a:pt x="146" y="389"/>
                </a:lnTo>
                <a:lnTo>
                  <a:pt x="145" y="388"/>
                </a:lnTo>
                <a:lnTo>
                  <a:pt x="145" y="386"/>
                </a:lnTo>
                <a:lnTo>
                  <a:pt x="145" y="384"/>
                </a:lnTo>
                <a:lnTo>
                  <a:pt x="144" y="382"/>
                </a:lnTo>
                <a:lnTo>
                  <a:pt x="144" y="380"/>
                </a:lnTo>
                <a:lnTo>
                  <a:pt x="144" y="378"/>
                </a:lnTo>
                <a:lnTo>
                  <a:pt x="144" y="376"/>
                </a:lnTo>
                <a:lnTo>
                  <a:pt x="144" y="375"/>
                </a:lnTo>
                <a:lnTo>
                  <a:pt x="144" y="373"/>
                </a:lnTo>
                <a:lnTo>
                  <a:pt x="144" y="371"/>
                </a:lnTo>
                <a:lnTo>
                  <a:pt x="144" y="369"/>
                </a:lnTo>
                <a:lnTo>
                  <a:pt x="144" y="367"/>
                </a:lnTo>
                <a:lnTo>
                  <a:pt x="144" y="365"/>
                </a:lnTo>
                <a:lnTo>
                  <a:pt x="144" y="364"/>
                </a:lnTo>
                <a:lnTo>
                  <a:pt x="145" y="362"/>
                </a:lnTo>
                <a:lnTo>
                  <a:pt x="145" y="361"/>
                </a:lnTo>
                <a:lnTo>
                  <a:pt x="145" y="359"/>
                </a:lnTo>
                <a:lnTo>
                  <a:pt x="143" y="362"/>
                </a:lnTo>
                <a:lnTo>
                  <a:pt x="140" y="365"/>
                </a:lnTo>
                <a:lnTo>
                  <a:pt x="138" y="367"/>
                </a:lnTo>
                <a:lnTo>
                  <a:pt x="137" y="369"/>
                </a:lnTo>
                <a:lnTo>
                  <a:pt x="135" y="372"/>
                </a:lnTo>
                <a:lnTo>
                  <a:pt x="133" y="374"/>
                </a:lnTo>
                <a:lnTo>
                  <a:pt x="131" y="376"/>
                </a:lnTo>
                <a:lnTo>
                  <a:pt x="130" y="376"/>
                </a:lnTo>
                <a:lnTo>
                  <a:pt x="128" y="378"/>
                </a:lnTo>
                <a:lnTo>
                  <a:pt x="126" y="379"/>
                </a:lnTo>
                <a:lnTo>
                  <a:pt x="125" y="381"/>
                </a:lnTo>
                <a:lnTo>
                  <a:pt x="123" y="382"/>
                </a:lnTo>
                <a:lnTo>
                  <a:pt x="122" y="382"/>
                </a:lnTo>
                <a:lnTo>
                  <a:pt x="120" y="383"/>
                </a:lnTo>
                <a:lnTo>
                  <a:pt x="119" y="383"/>
                </a:lnTo>
                <a:lnTo>
                  <a:pt x="117" y="383"/>
                </a:lnTo>
                <a:lnTo>
                  <a:pt x="116" y="383"/>
                </a:lnTo>
                <a:lnTo>
                  <a:pt x="114" y="383"/>
                </a:lnTo>
                <a:lnTo>
                  <a:pt x="111" y="382"/>
                </a:lnTo>
                <a:lnTo>
                  <a:pt x="107" y="382"/>
                </a:lnTo>
                <a:lnTo>
                  <a:pt x="104" y="381"/>
                </a:lnTo>
                <a:lnTo>
                  <a:pt x="100" y="381"/>
                </a:lnTo>
                <a:lnTo>
                  <a:pt x="96" y="380"/>
                </a:lnTo>
                <a:lnTo>
                  <a:pt x="92" y="379"/>
                </a:lnTo>
                <a:lnTo>
                  <a:pt x="87" y="379"/>
                </a:lnTo>
                <a:lnTo>
                  <a:pt x="83" y="378"/>
                </a:lnTo>
                <a:lnTo>
                  <a:pt x="79" y="378"/>
                </a:lnTo>
                <a:lnTo>
                  <a:pt x="74" y="378"/>
                </a:lnTo>
                <a:lnTo>
                  <a:pt x="71" y="378"/>
                </a:lnTo>
                <a:lnTo>
                  <a:pt x="67" y="379"/>
                </a:lnTo>
                <a:lnTo>
                  <a:pt x="64" y="380"/>
                </a:lnTo>
                <a:lnTo>
                  <a:pt x="62" y="381"/>
                </a:lnTo>
                <a:lnTo>
                  <a:pt x="61" y="383"/>
                </a:lnTo>
                <a:lnTo>
                  <a:pt x="59" y="386"/>
                </a:lnTo>
                <a:lnTo>
                  <a:pt x="58" y="388"/>
                </a:lnTo>
                <a:lnTo>
                  <a:pt x="57" y="391"/>
                </a:lnTo>
                <a:lnTo>
                  <a:pt x="56" y="393"/>
                </a:lnTo>
                <a:lnTo>
                  <a:pt x="54" y="396"/>
                </a:lnTo>
                <a:lnTo>
                  <a:pt x="54" y="399"/>
                </a:lnTo>
                <a:lnTo>
                  <a:pt x="53" y="402"/>
                </a:lnTo>
                <a:lnTo>
                  <a:pt x="53" y="405"/>
                </a:lnTo>
                <a:lnTo>
                  <a:pt x="54" y="408"/>
                </a:lnTo>
                <a:lnTo>
                  <a:pt x="55" y="411"/>
                </a:lnTo>
                <a:lnTo>
                  <a:pt x="57" y="414"/>
                </a:lnTo>
                <a:lnTo>
                  <a:pt x="59" y="416"/>
                </a:lnTo>
                <a:lnTo>
                  <a:pt x="61" y="419"/>
                </a:lnTo>
                <a:lnTo>
                  <a:pt x="65" y="421"/>
                </a:lnTo>
                <a:lnTo>
                  <a:pt x="71" y="423"/>
                </a:lnTo>
                <a:lnTo>
                  <a:pt x="75" y="425"/>
                </a:lnTo>
                <a:lnTo>
                  <a:pt x="80" y="426"/>
                </a:lnTo>
                <a:lnTo>
                  <a:pt x="84" y="427"/>
                </a:lnTo>
                <a:lnTo>
                  <a:pt x="88" y="427"/>
                </a:lnTo>
                <a:lnTo>
                  <a:pt x="93" y="427"/>
                </a:lnTo>
                <a:lnTo>
                  <a:pt x="97" y="427"/>
                </a:lnTo>
                <a:lnTo>
                  <a:pt x="100" y="427"/>
                </a:lnTo>
                <a:lnTo>
                  <a:pt x="104" y="427"/>
                </a:lnTo>
                <a:lnTo>
                  <a:pt x="107" y="427"/>
                </a:lnTo>
                <a:lnTo>
                  <a:pt x="111" y="426"/>
                </a:lnTo>
                <a:lnTo>
                  <a:pt x="114" y="426"/>
                </a:lnTo>
                <a:lnTo>
                  <a:pt x="118" y="426"/>
                </a:lnTo>
                <a:lnTo>
                  <a:pt x="121" y="426"/>
                </a:lnTo>
                <a:lnTo>
                  <a:pt x="124" y="427"/>
                </a:lnTo>
                <a:lnTo>
                  <a:pt x="127" y="428"/>
                </a:lnTo>
                <a:lnTo>
                  <a:pt x="130" y="429"/>
                </a:lnTo>
                <a:lnTo>
                  <a:pt x="132" y="430"/>
                </a:lnTo>
                <a:lnTo>
                  <a:pt x="135" y="432"/>
                </a:lnTo>
                <a:lnTo>
                  <a:pt x="137" y="433"/>
                </a:lnTo>
                <a:lnTo>
                  <a:pt x="137" y="434"/>
                </a:lnTo>
                <a:lnTo>
                  <a:pt x="139" y="435"/>
                </a:lnTo>
                <a:lnTo>
                  <a:pt x="140" y="436"/>
                </a:lnTo>
                <a:lnTo>
                  <a:pt x="141" y="437"/>
                </a:lnTo>
                <a:lnTo>
                  <a:pt x="142" y="439"/>
                </a:lnTo>
                <a:lnTo>
                  <a:pt x="143" y="440"/>
                </a:lnTo>
                <a:lnTo>
                  <a:pt x="144" y="441"/>
                </a:lnTo>
                <a:lnTo>
                  <a:pt x="144" y="442"/>
                </a:lnTo>
                <a:lnTo>
                  <a:pt x="145" y="443"/>
                </a:lnTo>
                <a:lnTo>
                  <a:pt x="145" y="445"/>
                </a:lnTo>
                <a:lnTo>
                  <a:pt x="146" y="446"/>
                </a:lnTo>
                <a:lnTo>
                  <a:pt x="147" y="447"/>
                </a:lnTo>
                <a:lnTo>
                  <a:pt x="147" y="448"/>
                </a:lnTo>
                <a:lnTo>
                  <a:pt x="145" y="447"/>
                </a:lnTo>
                <a:lnTo>
                  <a:pt x="142" y="446"/>
                </a:lnTo>
                <a:lnTo>
                  <a:pt x="138" y="445"/>
                </a:lnTo>
                <a:lnTo>
                  <a:pt x="134" y="444"/>
                </a:lnTo>
                <a:lnTo>
                  <a:pt x="129" y="444"/>
                </a:lnTo>
                <a:lnTo>
                  <a:pt x="124" y="444"/>
                </a:lnTo>
                <a:lnTo>
                  <a:pt x="119" y="444"/>
                </a:lnTo>
                <a:lnTo>
                  <a:pt x="113" y="445"/>
                </a:lnTo>
                <a:lnTo>
                  <a:pt x="108" y="445"/>
                </a:lnTo>
                <a:lnTo>
                  <a:pt x="103" y="447"/>
                </a:lnTo>
                <a:lnTo>
                  <a:pt x="98" y="448"/>
                </a:lnTo>
                <a:lnTo>
                  <a:pt x="95" y="451"/>
                </a:lnTo>
                <a:lnTo>
                  <a:pt x="91" y="453"/>
                </a:lnTo>
                <a:lnTo>
                  <a:pt x="88" y="457"/>
                </a:lnTo>
                <a:lnTo>
                  <a:pt x="86" y="459"/>
                </a:lnTo>
                <a:lnTo>
                  <a:pt x="85" y="464"/>
                </a:lnTo>
                <a:lnTo>
                  <a:pt x="85" y="468"/>
                </a:lnTo>
                <a:lnTo>
                  <a:pt x="86" y="472"/>
                </a:lnTo>
                <a:lnTo>
                  <a:pt x="87" y="475"/>
                </a:lnTo>
                <a:lnTo>
                  <a:pt x="88" y="479"/>
                </a:lnTo>
                <a:lnTo>
                  <a:pt x="90" y="482"/>
                </a:lnTo>
                <a:lnTo>
                  <a:pt x="91" y="484"/>
                </a:lnTo>
                <a:lnTo>
                  <a:pt x="93" y="487"/>
                </a:lnTo>
                <a:lnTo>
                  <a:pt x="95" y="489"/>
                </a:lnTo>
                <a:lnTo>
                  <a:pt x="98" y="491"/>
                </a:lnTo>
                <a:lnTo>
                  <a:pt x="99" y="492"/>
                </a:lnTo>
                <a:lnTo>
                  <a:pt x="101" y="494"/>
                </a:lnTo>
                <a:lnTo>
                  <a:pt x="103" y="495"/>
                </a:lnTo>
                <a:lnTo>
                  <a:pt x="105" y="496"/>
                </a:lnTo>
                <a:lnTo>
                  <a:pt x="107" y="496"/>
                </a:lnTo>
                <a:lnTo>
                  <a:pt x="109" y="497"/>
                </a:lnTo>
                <a:lnTo>
                  <a:pt x="111" y="497"/>
                </a:lnTo>
                <a:lnTo>
                  <a:pt x="113" y="497"/>
                </a:lnTo>
                <a:lnTo>
                  <a:pt x="115" y="497"/>
                </a:lnTo>
                <a:lnTo>
                  <a:pt x="117" y="496"/>
                </a:lnTo>
                <a:lnTo>
                  <a:pt x="119" y="495"/>
                </a:lnTo>
                <a:lnTo>
                  <a:pt x="123" y="494"/>
                </a:lnTo>
                <a:lnTo>
                  <a:pt x="125" y="493"/>
                </a:lnTo>
                <a:lnTo>
                  <a:pt x="127" y="493"/>
                </a:lnTo>
                <a:lnTo>
                  <a:pt x="129" y="492"/>
                </a:lnTo>
                <a:lnTo>
                  <a:pt x="130" y="491"/>
                </a:lnTo>
                <a:lnTo>
                  <a:pt x="132" y="491"/>
                </a:lnTo>
                <a:lnTo>
                  <a:pt x="133" y="491"/>
                </a:lnTo>
                <a:lnTo>
                  <a:pt x="134" y="491"/>
                </a:lnTo>
                <a:lnTo>
                  <a:pt x="134" y="492"/>
                </a:lnTo>
                <a:lnTo>
                  <a:pt x="134" y="493"/>
                </a:lnTo>
                <a:lnTo>
                  <a:pt x="133" y="494"/>
                </a:lnTo>
                <a:lnTo>
                  <a:pt x="133" y="496"/>
                </a:lnTo>
                <a:lnTo>
                  <a:pt x="132" y="497"/>
                </a:lnTo>
                <a:lnTo>
                  <a:pt x="131" y="498"/>
                </a:lnTo>
                <a:lnTo>
                  <a:pt x="130" y="498"/>
                </a:lnTo>
                <a:lnTo>
                  <a:pt x="129" y="499"/>
                </a:lnTo>
                <a:lnTo>
                  <a:pt x="128" y="499"/>
                </a:lnTo>
                <a:lnTo>
                  <a:pt x="127" y="500"/>
                </a:lnTo>
                <a:lnTo>
                  <a:pt x="125" y="500"/>
                </a:lnTo>
                <a:lnTo>
                  <a:pt x="123" y="500"/>
                </a:lnTo>
                <a:lnTo>
                  <a:pt x="121" y="500"/>
                </a:lnTo>
                <a:lnTo>
                  <a:pt x="119" y="500"/>
                </a:lnTo>
                <a:lnTo>
                  <a:pt x="116" y="500"/>
                </a:lnTo>
                <a:lnTo>
                  <a:pt x="113" y="500"/>
                </a:lnTo>
                <a:lnTo>
                  <a:pt x="110" y="499"/>
                </a:lnTo>
                <a:lnTo>
                  <a:pt x="107" y="499"/>
                </a:lnTo>
                <a:lnTo>
                  <a:pt x="104" y="499"/>
                </a:lnTo>
                <a:lnTo>
                  <a:pt x="100" y="499"/>
                </a:lnTo>
                <a:lnTo>
                  <a:pt x="98" y="499"/>
                </a:lnTo>
                <a:lnTo>
                  <a:pt x="95" y="499"/>
                </a:lnTo>
                <a:lnTo>
                  <a:pt x="93" y="499"/>
                </a:lnTo>
                <a:lnTo>
                  <a:pt x="90" y="499"/>
                </a:lnTo>
                <a:lnTo>
                  <a:pt x="88" y="500"/>
                </a:lnTo>
                <a:lnTo>
                  <a:pt x="85" y="500"/>
                </a:lnTo>
                <a:lnTo>
                  <a:pt x="82" y="500"/>
                </a:lnTo>
                <a:lnTo>
                  <a:pt x="80" y="500"/>
                </a:lnTo>
                <a:lnTo>
                  <a:pt x="77" y="501"/>
                </a:lnTo>
                <a:lnTo>
                  <a:pt x="75" y="501"/>
                </a:lnTo>
                <a:lnTo>
                  <a:pt x="72" y="500"/>
                </a:lnTo>
                <a:lnTo>
                  <a:pt x="69" y="500"/>
                </a:lnTo>
                <a:lnTo>
                  <a:pt x="66" y="500"/>
                </a:lnTo>
                <a:lnTo>
                  <a:pt x="62" y="499"/>
                </a:lnTo>
                <a:lnTo>
                  <a:pt x="59" y="498"/>
                </a:lnTo>
                <a:lnTo>
                  <a:pt x="55" y="497"/>
                </a:lnTo>
                <a:lnTo>
                  <a:pt x="51" y="495"/>
                </a:lnTo>
                <a:lnTo>
                  <a:pt x="48" y="493"/>
                </a:lnTo>
                <a:lnTo>
                  <a:pt x="44" y="491"/>
                </a:lnTo>
                <a:lnTo>
                  <a:pt x="40" y="489"/>
                </a:lnTo>
                <a:lnTo>
                  <a:pt x="36" y="487"/>
                </a:lnTo>
                <a:lnTo>
                  <a:pt x="33" y="484"/>
                </a:lnTo>
                <a:lnTo>
                  <a:pt x="29" y="482"/>
                </a:lnTo>
                <a:lnTo>
                  <a:pt x="26" y="479"/>
                </a:lnTo>
                <a:lnTo>
                  <a:pt x="23" y="477"/>
                </a:lnTo>
                <a:lnTo>
                  <a:pt x="21" y="475"/>
                </a:lnTo>
                <a:lnTo>
                  <a:pt x="19" y="473"/>
                </a:lnTo>
                <a:lnTo>
                  <a:pt x="17" y="471"/>
                </a:lnTo>
                <a:lnTo>
                  <a:pt x="16" y="469"/>
                </a:lnTo>
                <a:lnTo>
                  <a:pt x="14" y="468"/>
                </a:lnTo>
                <a:lnTo>
                  <a:pt x="18" y="470"/>
                </a:lnTo>
                <a:lnTo>
                  <a:pt x="21" y="471"/>
                </a:lnTo>
                <a:lnTo>
                  <a:pt x="25" y="472"/>
                </a:lnTo>
                <a:lnTo>
                  <a:pt x="29" y="473"/>
                </a:lnTo>
                <a:lnTo>
                  <a:pt x="32" y="474"/>
                </a:lnTo>
                <a:lnTo>
                  <a:pt x="36" y="475"/>
                </a:lnTo>
                <a:lnTo>
                  <a:pt x="39" y="475"/>
                </a:lnTo>
                <a:lnTo>
                  <a:pt x="41" y="475"/>
                </a:lnTo>
                <a:lnTo>
                  <a:pt x="44" y="475"/>
                </a:lnTo>
                <a:lnTo>
                  <a:pt x="46" y="474"/>
                </a:lnTo>
                <a:lnTo>
                  <a:pt x="49" y="474"/>
                </a:lnTo>
                <a:lnTo>
                  <a:pt x="51" y="473"/>
                </a:lnTo>
                <a:lnTo>
                  <a:pt x="53" y="472"/>
                </a:lnTo>
                <a:lnTo>
                  <a:pt x="54" y="471"/>
                </a:lnTo>
                <a:lnTo>
                  <a:pt x="56" y="469"/>
                </a:lnTo>
                <a:lnTo>
                  <a:pt x="57" y="468"/>
                </a:lnTo>
                <a:lnTo>
                  <a:pt x="58" y="466"/>
                </a:lnTo>
                <a:lnTo>
                  <a:pt x="59" y="464"/>
                </a:lnTo>
                <a:lnTo>
                  <a:pt x="59" y="462"/>
                </a:lnTo>
                <a:lnTo>
                  <a:pt x="59" y="460"/>
                </a:lnTo>
                <a:lnTo>
                  <a:pt x="59" y="459"/>
                </a:lnTo>
                <a:lnTo>
                  <a:pt x="59" y="456"/>
                </a:lnTo>
                <a:lnTo>
                  <a:pt x="59" y="454"/>
                </a:lnTo>
                <a:lnTo>
                  <a:pt x="58" y="451"/>
                </a:lnTo>
                <a:lnTo>
                  <a:pt x="58" y="448"/>
                </a:lnTo>
                <a:lnTo>
                  <a:pt x="56" y="445"/>
                </a:lnTo>
                <a:lnTo>
                  <a:pt x="55" y="443"/>
                </a:lnTo>
                <a:lnTo>
                  <a:pt x="53" y="440"/>
                </a:lnTo>
                <a:lnTo>
                  <a:pt x="52" y="436"/>
                </a:lnTo>
                <a:lnTo>
                  <a:pt x="49" y="433"/>
                </a:lnTo>
                <a:lnTo>
                  <a:pt x="47" y="430"/>
                </a:lnTo>
                <a:lnTo>
                  <a:pt x="44" y="427"/>
                </a:lnTo>
                <a:lnTo>
                  <a:pt x="42" y="423"/>
                </a:lnTo>
                <a:lnTo>
                  <a:pt x="39" y="420"/>
                </a:lnTo>
                <a:lnTo>
                  <a:pt x="37" y="416"/>
                </a:lnTo>
                <a:lnTo>
                  <a:pt x="35" y="411"/>
                </a:lnTo>
                <a:lnTo>
                  <a:pt x="34" y="407"/>
                </a:lnTo>
                <a:lnTo>
                  <a:pt x="33" y="403"/>
                </a:lnTo>
                <a:lnTo>
                  <a:pt x="32" y="398"/>
                </a:lnTo>
                <a:lnTo>
                  <a:pt x="32" y="393"/>
                </a:lnTo>
                <a:lnTo>
                  <a:pt x="32" y="389"/>
                </a:lnTo>
                <a:lnTo>
                  <a:pt x="32" y="384"/>
                </a:lnTo>
                <a:lnTo>
                  <a:pt x="33" y="379"/>
                </a:lnTo>
                <a:lnTo>
                  <a:pt x="34" y="375"/>
                </a:lnTo>
                <a:lnTo>
                  <a:pt x="36" y="371"/>
                </a:lnTo>
                <a:lnTo>
                  <a:pt x="38" y="366"/>
                </a:lnTo>
                <a:lnTo>
                  <a:pt x="40" y="362"/>
                </a:lnTo>
                <a:lnTo>
                  <a:pt x="42" y="357"/>
                </a:lnTo>
                <a:lnTo>
                  <a:pt x="45" y="353"/>
                </a:lnTo>
                <a:lnTo>
                  <a:pt x="48" y="350"/>
                </a:lnTo>
                <a:lnTo>
                  <a:pt x="50" y="347"/>
                </a:lnTo>
                <a:lnTo>
                  <a:pt x="53" y="346"/>
                </a:lnTo>
                <a:lnTo>
                  <a:pt x="55" y="345"/>
                </a:lnTo>
                <a:lnTo>
                  <a:pt x="58" y="344"/>
                </a:lnTo>
                <a:lnTo>
                  <a:pt x="59" y="344"/>
                </a:lnTo>
                <a:lnTo>
                  <a:pt x="61" y="345"/>
                </a:lnTo>
                <a:lnTo>
                  <a:pt x="64" y="345"/>
                </a:lnTo>
                <a:lnTo>
                  <a:pt x="66" y="346"/>
                </a:lnTo>
                <a:lnTo>
                  <a:pt x="68" y="347"/>
                </a:lnTo>
                <a:lnTo>
                  <a:pt x="70" y="348"/>
                </a:lnTo>
                <a:lnTo>
                  <a:pt x="72" y="348"/>
                </a:lnTo>
                <a:lnTo>
                  <a:pt x="73" y="349"/>
                </a:lnTo>
                <a:lnTo>
                  <a:pt x="75" y="349"/>
                </a:lnTo>
                <a:lnTo>
                  <a:pt x="77" y="349"/>
                </a:lnTo>
                <a:lnTo>
                  <a:pt x="78" y="348"/>
                </a:lnTo>
                <a:lnTo>
                  <a:pt x="80" y="346"/>
                </a:lnTo>
                <a:lnTo>
                  <a:pt x="82" y="343"/>
                </a:lnTo>
                <a:lnTo>
                  <a:pt x="83" y="340"/>
                </a:lnTo>
                <a:lnTo>
                  <a:pt x="85" y="336"/>
                </a:lnTo>
                <a:lnTo>
                  <a:pt x="86" y="331"/>
                </a:lnTo>
                <a:lnTo>
                  <a:pt x="88" y="327"/>
                </a:lnTo>
                <a:lnTo>
                  <a:pt x="89" y="321"/>
                </a:lnTo>
                <a:lnTo>
                  <a:pt x="90" y="316"/>
                </a:lnTo>
                <a:lnTo>
                  <a:pt x="92" y="310"/>
                </a:lnTo>
                <a:lnTo>
                  <a:pt x="93" y="305"/>
                </a:lnTo>
                <a:lnTo>
                  <a:pt x="94" y="299"/>
                </a:lnTo>
                <a:lnTo>
                  <a:pt x="94" y="294"/>
                </a:lnTo>
                <a:lnTo>
                  <a:pt x="95" y="289"/>
                </a:lnTo>
                <a:lnTo>
                  <a:pt x="95" y="284"/>
                </a:lnTo>
                <a:lnTo>
                  <a:pt x="95" y="279"/>
                </a:lnTo>
                <a:lnTo>
                  <a:pt x="95" y="275"/>
                </a:lnTo>
                <a:lnTo>
                  <a:pt x="95" y="271"/>
                </a:lnTo>
                <a:lnTo>
                  <a:pt x="95" y="268"/>
                </a:lnTo>
                <a:lnTo>
                  <a:pt x="95" y="266"/>
                </a:lnTo>
                <a:lnTo>
                  <a:pt x="95" y="263"/>
                </a:lnTo>
                <a:lnTo>
                  <a:pt x="95" y="261"/>
                </a:lnTo>
                <a:lnTo>
                  <a:pt x="94" y="260"/>
                </a:lnTo>
                <a:lnTo>
                  <a:pt x="93" y="258"/>
                </a:lnTo>
                <a:lnTo>
                  <a:pt x="92" y="257"/>
                </a:lnTo>
                <a:lnTo>
                  <a:pt x="91" y="257"/>
                </a:lnTo>
                <a:lnTo>
                  <a:pt x="90" y="256"/>
                </a:lnTo>
                <a:lnTo>
                  <a:pt x="88" y="256"/>
                </a:lnTo>
                <a:lnTo>
                  <a:pt x="87" y="256"/>
                </a:lnTo>
                <a:lnTo>
                  <a:pt x="84" y="256"/>
                </a:lnTo>
                <a:lnTo>
                  <a:pt x="82" y="256"/>
                </a:lnTo>
                <a:lnTo>
                  <a:pt x="79" y="256"/>
                </a:lnTo>
                <a:lnTo>
                  <a:pt x="76" y="256"/>
                </a:lnTo>
                <a:lnTo>
                  <a:pt x="72" y="256"/>
                </a:lnTo>
                <a:lnTo>
                  <a:pt x="68" y="255"/>
                </a:lnTo>
                <a:lnTo>
                  <a:pt x="64" y="254"/>
                </a:lnTo>
                <a:lnTo>
                  <a:pt x="60" y="253"/>
                </a:lnTo>
                <a:lnTo>
                  <a:pt x="57" y="252"/>
                </a:lnTo>
                <a:lnTo>
                  <a:pt x="53" y="250"/>
                </a:lnTo>
                <a:lnTo>
                  <a:pt x="49" y="248"/>
                </a:lnTo>
                <a:lnTo>
                  <a:pt x="45" y="245"/>
                </a:lnTo>
                <a:lnTo>
                  <a:pt x="41" y="242"/>
                </a:lnTo>
                <a:lnTo>
                  <a:pt x="37" y="238"/>
                </a:lnTo>
                <a:lnTo>
                  <a:pt x="34" y="234"/>
                </a:lnTo>
                <a:lnTo>
                  <a:pt x="30" y="230"/>
                </a:lnTo>
                <a:lnTo>
                  <a:pt x="28" y="225"/>
                </a:lnTo>
                <a:lnTo>
                  <a:pt x="25" y="219"/>
                </a:lnTo>
                <a:lnTo>
                  <a:pt x="24" y="212"/>
                </a:lnTo>
                <a:lnTo>
                  <a:pt x="22" y="207"/>
                </a:lnTo>
                <a:lnTo>
                  <a:pt x="20" y="202"/>
                </a:lnTo>
                <a:lnTo>
                  <a:pt x="19" y="198"/>
                </a:lnTo>
                <a:lnTo>
                  <a:pt x="17" y="194"/>
                </a:lnTo>
                <a:lnTo>
                  <a:pt x="15" y="191"/>
                </a:lnTo>
                <a:lnTo>
                  <a:pt x="13" y="189"/>
                </a:lnTo>
                <a:lnTo>
                  <a:pt x="11" y="187"/>
                </a:lnTo>
                <a:lnTo>
                  <a:pt x="9" y="185"/>
                </a:lnTo>
                <a:lnTo>
                  <a:pt x="7" y="184"/>
                </a:lnTo>
                <a:lnTo>
                  <a:pt x="5" y="183"/>
                </a:lnTo>
                <a:lnTo>
                  <a:pt x="4" y="182"/>
                </a:lnTo>
                <a:lnTo>
                  <a:pt x="2" y="181"/>
                </a:lnTo>
                <a:lnTo>
                  <a:pt x="1" y="180"/>
                </a:lnTo>
                <a:lnTo>
                  <a:pt x="0" y="179"/>
                </a:lnTo>
                <a:lnTo>
                  <a:pt x="0" y="178"/>
                </a:lnTo>
                <a:lnTo>
                  <a:pt x="0" y="176"/>
                </a:lnTo>
                <a:lnTo>
                  <a:pt x="0" y="174"/>
                </a:lnTo>
                <a:lnTo>
                  <a:pt x="1" y="173"/>
                </a:lnTo>
                <a:lnTo>
                  <a:pt x="3" y="172"/>
                </a:lnTo>
                <a:lnTo>
                  <a:pt x="6" y="171"/>
                </a:lnTo>
                <a:lnTo>
                  <a:pt x="9" y="171"/>
                </a:lnTo>
                <a:lnTo>
                  <a:pt x="13" y="171"/>
                </a:lnTo>
                <a:lnTo>
                  <a:pt x="17" y="171"/>
                </a:lnTo>
                <a:lnTo>
                  <a:pt x="21" y="172"/>
                </a:lnTo>
                <a:lnTo>
                  <a:pt x="25" y="172"/>
                </a:lnTo>
                <a:lnTo>
                  <a:pt x="30" y="173"/>
                </a:lnTo>
                <a:lnTo>
                  <a:pt x="35" y="174"/>
                </a:lnTo>
                <a:lnTo>
                  <a:pt x="39" y="175"/>
                </a:lnTo>
                <a:lnTo>
                  <a:pt x="43" y="177"/>
                </a:lnTo>
                <a:lnTo>
                  <a:pt x="46" y="178"/>
                </a:lnTo>
                <a:lnTo>
                  <a:pt x="49" y="179"/>
                </a:lnTo>
                <a:lnTo>
                  <a:pt x="51" y="180"/>
                </a:lnTo>
                <a:lnTo>
                  <a:pt x="52" y="181"/>
                </a:lnTo>
                <a:lnTo>
                  <a:pt x="53" y="181"/>
                </a:lnTo>
                <a:lnTo>
                  <a:pt x="54" y="181"/>
                </a:lnTo>
                <a:lnTo>
                  <a:pt x="54" y="180"/>
                </a:lnTo>
                <a:lnTo>
                  <a:pt x="53" y="179"/>
                </a:lnTo>
                <a:lnTo>
                  <a:pt x="53" y="177"/>
                </a:lnTo>
                <a:lnTo>
                  <a:pt x="52" y="175"/>
                </a:lnTo>
                <a:lnTo>
                  <a:pt x="52" y="173"/>
                </a:lnTo>
                <a:lnTo>
                  <a:pt x="51" y="170"/>
                </a:lnTo>
                <a:lnTo>
                  <a:pt x="50" y="167"/>
                </a:lnTo>
                <a:lnTo>
                  <a:pt x="50" y="164"/>
                </a:lnTo>
                <a:lnTo>
                  <a:pt x="50" y="161"/>
                </a:lnTo>
                <a:lnTo>
                  <a:pt x="50" y="158"/>
                </a:lnTo>
                <a:lnTo>
                  <a:pt x="50" y="154"/>
                </a:lnTo>
                <a:lnTo>
                  <a:pt x="51" y="147"/>
                </a:lnTo>
                <a:lnTo>
                  <a:pt x="52" y="144"/>
                </a:lnTo>
                <a:lnTo>
                  <a:pt x="52" y="140"/>
                </a:lnTo>
                <a:lnTo>
                  <a:pt x="52" y="136"/>
                </a:lnTo>
                <a:lnTo>
                  <a:pt x="52" y="131"/>
                </a:lnTo>
                <a:lnTo>
                  <a:pt x="52" y="127"/>
                </a:lnTo>
                <a:lnTo>
                  <a:pt x="51" y="123"/>
                </a:lnTo>
                <a:lnTo>
                  <a:pt x="50" y="118"/>
                </a:lnTo>
                <a:lnTo>
                  <a:pt x="49" y="112"/>
                </a:lnTo>
                <a:lnTo>
                  <a:pt x="48" y="106"/>
                </a:lnTo>
                <a:lnTo>
                  <a:pt x="46" y="100"/>
                </a:lnTo>
                <a:lnTo>
                  <a:pt x="43" y="94"/>
                </a:lnTo>
                <a:lnTo>
                  <a:pt x="41" y="87"/>
                </a:lnTo>
                <a:lnTo>
                  <a:pt x="38" y="80"/>
                </a:lnTo>
                <a:lnTo>
                  <a:pt x="34" y="72"/>
                </a:lnTo>
                <a:lnTo>
                  <a:pt x="30" y="64"/>
                </a:lnTo>
                <a:lnTo>
                  <a:pt x="27" y="56"/>
                </a:lnTo>
                <a:lnTo>
                  <a:pt x="26" y="49"/>
                </a:lnTo>
                <a:lnTo>
                  <a:pt x="27" y="42"/>
                </a:lnTo>
                <a:lnTo>
                  <a:pt x="31" y="35"/>
                </a:lnTo>
                <a:lnTo>
                  <a:pt x="36" y="29"/>
                </a:lnTo>
                <a:lnTo>
                  <a:pt x="43" y="23"/>
                </a:lnTo>
                <a:lnTo>
                  <a:pt x="51" y="17"/>
                </a:lnTo>
                <a:lnTo>
                  <a:pt x="60" y="12"/>
                </a:lnTo>
                <a:lnTo>
                  <a:pt x="69" y="8"/>
                </a:lnTo>
                <a:lnTo>
                  <a:pt x="80" y="5"/>
                </a:lnTo>
                <a:lnTo>
                  <a:pt x="90" y="2"/>
                </a:lnTo>
                <a:lnTo>
                  <a:pt x="100" y="0"/>
                </a:lnTo>
                <a:lnTo>
                  <a:pt x="110" y="0"/>
                </a:lnTo>
                <a:lnTo>
                  <a:pt x="120" y="0"/>
                </a:lnTo>
                <a:lnTo>
                  <a:pt x="128" y="1"/>
                </a:lnTo>
                <a:lnTo>
                  <a:pt x="136" y="3"/>
                </a:lnTo>
                <a:lnTo>
                  <a:pt x="143" y="6"/>
                </a:lnTo>
                <a:lnTo>
                  <a:pt x="151" y="10"/>
                </a:lnTo>
                <a:lnTo>
                  <a:pt x="160" y="14"/>
                </a:lnTo>
                <a:lnTo>
                  <a:pt x="170" y="18"/>
                </a:lnTo>
                <a:lnTo>
                  <a:pt x="178" y="23"/>
                </a:lnTo>
                <a:lnTo>
                  <a:pt x="188" y="28"/>
                </a:lnTo>
                <a:lnTo>
                  <a:pt x="197" y="33"/>
                </a:lnTo>
                <a:lnTo>
                  <a:pt x="206" y="39"/>
                </a:lnTo>
                <a:lnTo>
                  <a:pt x="214" y="44"/>
                </a:lnTo>
                <a:lnTo>
                  <a:pt x="221" y="50"/>
                </a:lnTo>
                <a:lnTo>
                  <a:pt x="227" y="57"/>
                </a:lnTo>
                <a:lnTo>
                  <a:pt x="231" y="65"/>
                </a:lnTo>
                <a:lnTo>
                  <a:pt x="234" y="73"/>
                </a:lnTo>
                <a:lnTo>
                  <a:pt x="235" y="81"/>
                </a:lnTo>
                <a:lnTo>
                  <a:pt x="234" y="90"/>
                </a:lnTo>
                <a:lnTo>
                  <a:pt x="231" y="10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2" name="Freeform 28">
            <a:extLst>
              <a:ext uri="{FF2B5EF4-FFF2-40B4-BE49-F238E27FC236}">
                <a16:creationId xmlns:a16="http://schemas.microsoft.com/office/drawing/2014/main" id="{7B6F32E5-BAC6-1D40-8E71-A7C0C36C414D}"/>
              </a:ext>
            </a:extLst>
          </p:cNvPr>
          <p:cNvSpPr>
            <a:spLocks/>
          </p:cNvSpPr>
          <p:nvPr/>
        </p:nvSpPr>
        <p:spPr bwMode="auto">
          <a:xfrm>
            <a:off x="3320712" y="1349802"/>
            <a:ext cx="82238" cy="40219"/>
          </a:xfrm>
          <a:custGeom>
            <a:avLst/>
            <a:gdLst>
              <a:gd name="T0" fmla="*/ 128 w 137"/>
              <a:gd name="T1" fmla="*/ 39 h 67"/>
              <a:gd name="T2" fmla="*/ 120 w 137"/>
              <a:gd name="T3" fmla="*/ 33 h 67"/>
              <a:gd name="T4" fmla="*/ 109 w 137"/>
              <a:gd name="T5" fmla="*/ 28 h 67"/>
              <a:gd name="T6" fmla="*/ 98 w 137"/>
              <a:gd name="T7" fmla="*/ 26 h 67"/>
              <a:gd name="T8" fmla="*/ 86 w 137"/>
              <a:gd name="T9" fmla="*/ 24 h 67"/>
              <a:gd name="T10" fmla="*/ 76 w 137"/>
              <a:gd name="T11" fmla="*/ 20 h 67"/>
              <a:gd name="T12" fmla="*/ 66 w 137"/>
              <a:gd name="T13" fmla="*/ 16 h 67"/>
              <a:gd name="T14" fmla="*/ 56 w 137"/>
              <a:gd name="T15" fmla="*/ 10 h 67"/>
              <a:gd name="T16" fmla="*/ 45 w 137"/>
              <a:gd name="T17" fmla="*/ 5 h 67"/>
              <a:gd name="T18" fmla="*/ 35 w 137"/>
              <a:gd name="T19" fmla="*/ 2 h 67"/>
              <a:gd name="T20" fmla="*/ 24 w 137"/>
              <a:gd name="T21" fmla="*/ 1 h 67"/>
              <a:gd name="T22" fmla="*/ 8 w 137"/>
              <a:gd name="T23" fmla="*/ 0 h 67"/>
              <a:gd name="T24" fmla="*/ 0 w 137"/>
              <a:gd name="T25" fmla="*/ 3 h 67"/>
              <a:gd name="T26" fmla="*/ 8 w 137"/>
              <a:gd name="T27" fmla="*/ 7 h 67"/>
              <a:gd name="T28" fmla="*/ 18 w 137"/>
              <a:gd name="T29" fmla="*/ 11 h 67"/>
              <a:gd name="T30" fmla="*/ 27 w 137"/>
              <a:gd name="T31" fmla="*/ 12 h 67"/>
              <a:gd name="T32" fmla="*/ 38 w 137"/>
              <a:gd name="T33" fmla="*/ 16 h 67"/>
              <a:gd name="T34" fmla="*/ 53 w 137"/>
              <a:gd name="T35" fmla="*/ 21 h 67"/>
              <a:gd name="T36" fmla="*/ 66 w 137"/>
              <a:gd name="T37" fmla="*/ 28 h 67"/>
              <a:gd name="T38" fmla="*/ 77 w 137"/>
              <a:gd name="T39" fmla="*/ 33 h 67"/>
              <a:gd name="T40" fmla="*/ 80 w 137"/>
              <a:gd name="T41" fmla="*/ 38 h 67"/>
              <a:gd name="T42" fmla="*/ 82 w 137"/>
              <a:gd name="T43" fmla="*/ 43 h 67"/>
              <a:gd name="T44" fmla="*/ 80 w 137"/>
              <a:gd name="T45" fmla="*/ 47 h 67"/>
              <a:gd name="T46" fmla="*/ 76 w 137"/>
              <a:gd name="T47" fmla="*/ 49 h 67"/>
              <a:gd name="T48" fmla="*/ 68 w 137"/>
              <a:gd name="T49" fmla="*/ 49 h 67"/>
              <a:gd name="T50" fmla="*/ 55 w 137"/>
              <a:gd name="T51" fmla="*/ 48 h 67"/>
              <a:gd name="T52" fmla="*/ 45 w 137"/>
              <a:gd name="T53" fmla="*/ 48 h 67"/>
              <a:gd name="T54" fmla="*/ 37 w 137"/>
              <a:gd name="T55" fmla="*/ 48 h 67"/>
              <a:gd name="T56" fmla="*/ 31 w 137"/>
              <a:gd name="T57" fmla="*/ 45 h 67"/>
              <a:gd name="T58" fmla="*/ 24 w 137"/>
              <a:gd name="T59" fmla="*/ 41 h 67"/>
              <a:gd name="T60" fmla="*/ 19 w 137"/>
              <a:gd name="T61" fmla="*/ 37 h 67"/>
              <a:gd name="T62" fmla="*/ 24 w 137"/>
              <a:gd name="T63" fmla="*/ 45 h 67"/>
              <a:gd name="T64" fmla="*/ 33 w 137"/>
              <a:gd name="T65" fmla="*/ 54 h 67"/>
              <a:gd name="T66" fmla="*/ 40 w 137"/>
              <a:gd name="T67" fmla="*/ 60 h 67"/>
              <a:gd name="T68" fmla="*/ 50 w 137"/>
              <a:gd name="T69" fmla="*/ 64 h 67"/>
              <a:gd name="T70" fmla="*/ 59 w 137"/>
              <a:gd name="T71" fmla="*/ 66 h 67"/>
              <a:gd name="T72" fmla="*/ 71 w 137"/>
              <a:gd name="T73" fmla="*/ 65 h 67"/>
              <a:gd name="T74" fmla="*/ 79 w 137"/>
              <a:gd name="T75" fmla="*/ 63 h 67"/>
              <a:gd name="T76" fmla="*/ 85 w 137"/>
              <a:gd name="T77" fmla="*/ 64 h 67"/>
              <a:gd name="T78" fmla="*/ 88 w 137"/>
              <a:gd name="T79" fmla="*/ 62 h 67"/>
              <a:gd name="T80" fmla="*/ 89 w 137"/>
              <a:gd name="T81" fmla="*/ 59 h 67"/>
              <a:gd name="T82" fmla="*/ 88 w 137"/>
              <a:gd name="T83" fmla="*/ 53 h 67"/>
              <a:gd name="T84" fmla="*/ 87 w 137"/>
              <a:gd name="T85" fmla="*/ 47 h 67"/>
              <a:gd name="T86" fmla="*/ 89 w 137"/>
              <a:gd name="T87" fmla="*/ 41 h 67"/>
              <a:gd name="T88" fmla="*/ 94 w 137"/>
              <a:gd name="T89" fmla="*/ 37 h 67"/>
              <a:gd name="T90" fmla="*/ 102 w 137"/>
              <a:gd name="T91" fmla="*/ 35 h 67"/>
              <a:gd name="T92" fmla="*/ 108 w 137"/>
              <a:gd name="T93" fmla="*/ 35 h 67"/>
              <a:gd name="T94" fmla="*/ 113 w 137"/>
              <a:gd name="T95" fmla="*/ 37 h 67"/>
              <a:gd name="T96" fmla="*/ 116 w 137"/>
              <a:gd name="T97" fmla="*/ 39 h 67"/>
              <a:gd name="T98" fmla="*/ 118 w 137"/>
              <a:gd name="T99" fmla="*/ 43 h 67"/>
              <a:gd name="T100" fmla="*/ 121 w 137"/>
              <a:gd name="T101" fmla="*/ 46 h 67"/>
              <a:gd name="T102" fmla="*/ 127 w 137"/>
              <a:gd name="T103" fmla="*/ 49 h 67"/>
              <a:gd name="T104" fmla="*/ 133 w 137"/>
              <a:gd name="T105" fmla="*/ 50 h 67"/>
              <a:gd name="T106" fmla="*/ 136 w 137"/>
              <a:gd name="T10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67">
                <a:moveTo>
                  <a:pt x="135" y="46"/>
                </a:moveTo>
                <a:lnTo>
                  <a:pt x="133" y="44"/>
                </a:lnTo>
                <a:lnTo>
                  <a:pt x="131" y="41"/>
                </a:lnTo>
                <a:lnTo>
                  <a:pt x="128" y="39"/>
                </a:lnTo>
                <a:lnTo>
                  <a:pt x="126" y="38"/>
                </a:lnTo>
                <a:lnTo>
                  <a:pt x="125" y="36"/>
                </a:lnTo>
                <a:lnTo>
                  <a:pt x="122" y="34"/>
                </a:lnTo>
                <a:lnTo>
                  <a:pt x="120" y="33"/>
                </a:lnTo>
                <a:lnTo>
                  <a:pt x="117" y="31"/>
                </a:lnTo>
                <a:lnTo>
                  <a:pt x="115" y="30"/>
                </a:lnTo>
                <a:lnTo>
                  <a:pt x="112" y="29"/>
                </a:lnTo>
                <a:lnTo>
                  <a:pt x="109" y="28"/>
                </a:lnTo>
                <a:lnTo>
                  <a:pt x="106" y="28"/>
                </a:lnTo>
                <a:lnTo>
                  <a:pt x="103" y="27"/>
                </a:lnTo>
                <a:lnTo>
                  <a:pt x="101" y="26"/>
                </a:lnTo>
                <a:lnTo>
                  <a:pt x="98" y="26"/>
                </a:lnTo>
                <a:lnTo>
                  <a:pt x="95" y="25"/>
                </a:lnTo>
                <a:lnTo>
                  <a:pt x="92" y="25"/>
                </a:lnTo>
                <a:lnTo>
                  <a:pt x="89" y="24"/>
                </a:lnTo>
                <a:lnTo>
                  <a:pt x="86" y="24"/>
                </a:lnTo>
                <a:lnTo>
                  <a:pt x="83" y="23"/>
                </a:lnTo>
                <a:lnTo>
                  <a:pt x="81" y="22"/>
                </a:lnTo>
                <a:lnTo>
                  <a:pt x="79" y="21"/>
                </a:lnTo>
                <a:lnTo>
                  <a:pt x="76" y="20"/>
                </a:lnTo>
                <a:lnTo>
                  <a:pt x="73" y="19"/>
                </a:lnTo>
                <a:lnTo>
                  <a:pt x="71" y="18"/>
                </a:lnTo>
                <a:lnTo>
                  <a:pt x="68" y="17"/>
                </a:lnTo>
                <a:lnTo>
                  <a:pt x="66" y="16"/>
                </a:lnTo>
                <a:lnTo>
                  <a:pt x="63" y="15"/>
                </a:lnTo>
                <a:lnTo>
                  <a:pt x="60" y="13"/>
                </a:lnTo>
                <a:lnTo>
                  <a:pt x="58" y="11"/>
                </a:lnTo>
                <a:lnTo>
                  <a:pt x="56" y="10"/>
                </a:lnTo>
                <a:lnTo>
                  <a:pt x="53" y="8"/>
                </a:lnTo>
                <a:lnTo>
                  <a:pt x="51" y="6"/>
                </a:lnTo>
                <a:lnTo>
                  <a:pt x="48" y="6"/>
                </a:lnTo>
                <a:lnTo>
                  <a:pt x="45" y="5"/>
                </a:lnTo>
                <a:lnTo>
                  <a:pt x="43" y="4"/>
                </a:lnTo>
                <a:lnTo>
                  <a:pt x="40" y="3"/>
                </a:lnTo>
                <a:lnTo>
                  <a:pt x="37" y="2"/>
                </a:lnTo>
                <a:lnTo>
                  <a:pt x="35" y="2"/>
                </a:lnTo>
                <a:lnTo>
                  <a:pt x="33" y="1"/>
                </a:lnTo>
                <a:lnTo>
                  <a:pt x="30" y="1"/>
                </a:lnTo>
                <a:lnTo>
                  <a:pt x="27" y="1"/>
                </a:lnTo>
                <a:lnTo>
                  <a:pt x="24" y="1"/>
                </a:lnTo>
                <a:lnTo>
                  <a:pt x="21" y="1"/>
                </a:lnTo>
                <a:lnTo>
                  <a:pt x="17" y="0"/>
                </a:lnTo>
                <a:lnTo>
                  <a:pt x="11" y="0"/>
                </a:lnTo>
                <a:lnTo>
                  <a:pt x="8" y="0"/>
                </a:lnTo>
                <a:lnTo>
                  <a:pt x="4" y="1"/>
                </a:lnTo>
                <a:lnTo>
                  <a:pt x="2" y="1"/>
                </a:lnTo>
                <a:lnTo>
                  <a:pt x="0" y="2"/>
                </a:lnTo>
                <a:lnTo>
                  <a:pt x="0" y="3"/>
                </a:lnTo>
                <a:lnTo>
                  <a:pt x="1" y="4"/>
                </a:lnTo>
                <a:lnTo>
                  <a:pt x="3" y="5"/>
                </a:lnTo>
                <a:lnTo>
                  <a:pt x="5" y="6"/>
                </a:lnTo>
                <a:lnTo>
                  <a:pt x="8" y="7"/>
                </a:lnTo>
                <a:lnTo>
                  <a:pt x="11" y="8"/>
                </a:lnTo>
                <a:lnTo>
                  <a:pt x="13" y="9"/>
                </a:lnTo>
                <a:lnTo>
                  <a:pt x="16" y="10"/>
                </a:lnTo>
                <a:lnTo>
                  <a:pt x="18" y="11"/>
                </a:lnTo>
                <a:lnTo>
                  <a:pt x="21" y="11"/>
                </a:lnTo>
                <a:lnTo>
                  <a:pt x="23" y="12"/>
                </a:lnTo>
                <a:lnTo>
                  <a:pt x="25" y="12"/>
                </a:lnTo>
                <a:lnTo>
                  <a:pt x="27" y="12"/>
                </a:lnTo>
                <a:lnTo>
                  <a:pt x="30" y="13"/>
                </a:lnTo>
                <a:lnTo>
                  <a:pt x="32" y="13"/>
                </a:lnTo>
                <a:lnTo>
                  <a:pt x="34" y="15"/>
                </a:lnTo>
                <a:lnTo>
                  <a:pt x="38" y="16"/>
                </a:lnTo>
                <a:lnTo>
                  <a:pt x="42" y="17"/>
                </a:lnTo>
                <a:lnTo>
                  <a:pt x="45" y="18"/>
                </a:lnTo>
                <a:lnTo>
                  <a:pt x="49" y="20"/>
                </a:lnTo>
                <a:lnTo>
                  <a:pt x="53" y="21"/>
                </a:lnTo>
                <a:lnTo>
                  <a:pt x="57" y="23"/>
                </a:lnTo>
                <a:lnTo>
                  <a:pt x="60" y="25"/>
                </a:lnTo>
                <a:lnTo>
                  <a:pt x="63" y="27"/>
                </a:lnTo>
                <a:lnTo>
                  <a:pt x="66" y="28"/>
                </a:lnTo>
                <a:lnTo>
                  <a:pt x="71" y="30"/>
                </a:lnTo>
                <a:lnTo>
                  <a:pt x="73" y="31"/>
                </a:lnTo>
                <a:lnTo>
                  <a:pt x="75" y="32"/>
                </a:lnTo>
                <a:lnTo>
                  <a:pt x="77" y="33"/>
                </a:lnTo>
                <a:lnTo>
                  <a:pt x="78" y="34"/>
                </a:lnTo>
                <a:lnTo>
                  <a:pt x="79" y="35"/>
                </a:lnTo>
                <a:lnTo>
                  <a:pt x="80" y="37"/>
                </a:lnTo>
                <a:lnTo>
                  <a:pt x="80" y="38"/>
                </a:lnTo>
                <a:lnTo>
                  <a:pt x="81" y="39"/>
                </a:lnTo>
                <a:lnTo>
                  <a:pt x="82" y="40"/>
                </a:lnTo>
                <a:lnTo>
                  <a:pt x="82" y="41"/>
                </a:lnTo>
                <a:lnTo>
                  <a:pt x="82" y="43"/>
                </a:lnTo>
                <a:lnTo>
                  <a:pt x="82" y="44"/>
                </a:lnTo>
                <a:lnTo>
                  <a:pt x="82" y="45"/>
                </a:lnTo>
                <a:lnTo>
                  <a:pt x="81" y="46"/>
                </a:lnTo>
                <a:lnTo>
                  <a:pt x="80" y="47"/>
                </a:lnTo>
                <a:lnTo>
                  <a:pt x="80" y="48"/>
                </a:lnTo>
                <a:lnTo>
                  <a:pt x="79" y="48"/>
                </a:lnTo>
                <a:lnTo>
                  <a:pt x="78" y="49"/>
                </a:lnTo>
                <a:lnTo>
                  <a:pt x="76" y="49"/>
                </a:lnTo>
                <a:lnTo>
                  <a:pt x="74" y="49"/>
                </a:lnTo>
                <a:lnTo>
                  <a:pt x="72" y="49"/>
                </a:lnTo>
                <a:lnTo>
                  <a:pt x="70" y="49"/>
                </a:lnTo>
                <a:lnTo>
                  <a:pt x="68" y="49"/>
                </a:lnTo>
                <a:lnTo>
                  <a:pt x="66" y="49"/>
                </a:lnTo>
                <a:lnTo>
                  <a:pt x="61" y="48"/>
                </a:lnTo>
                <a:lnTo>
                  <a:pt x="57" y="48"/>
                </a:lnTo>
                <a:lnTo>
                  <a:pt x="55" y="48"/>
                </a:lnTo>
                <a:lnTo>
                  <a:pt x="52" y="48"/>
                </a:lnTo>
                <a:lnTo>
                  <a:pt x="50" y="48"/>
                </a:lnTo>
                <a:lnTo>
                  <a:pt x="47" y="48"/>
                </a:lnTo>
                <a:lnTo>
                  <a:pt x="45" y="48"/>
                </a:lnTo>
                <a:lnTo>
                  <a:pt x="43" y="49"/>
                </a:lnTo>
                <a:lnTo>
                  <a:pt x="41" y="49"/>
                </a:lnTo>
                <a:lnTo>
                  <a:pt x="39" y="49"/>
                </a:lnTo>
                <a:lnTo>
                  <a:pt x="37" y="48"/>
                </a:lnTo>
                <a:lnTo>
                  <a:pt x="36" y="48"/>
                </a:lnTo>
                <a:lnTo>
                  <a:pt x="34" y="47"/>
                </a:lnTo>
                <a:lnTo>
                  <a:pt x="33" y="46"/>
                </a:lnTo>
                <a:lnTo>
                  <a:pt x="31" y="45"/>
                </a:lnTo>
                <a:lnTo>
                  <a:pt x="29" y="44"/>
                </a:lnTo>
                <a:lnTo>
                  <a:pt x="28" y="43"/>
                </a:lnTo>
                <a:lnTo>
                  <a:pt x="26" y="42"/>
                </a:lnTo>
                <a:lnTo>
                  <a:pt x="24" y="41"/>
                </a:lnTo>
                <a:lnTo>
                  <a:pt x="23" y="40"/>
                </a:lnTo>
                <a:lnTo>
                  <a:pt x="22" y="39"/>
                </a:lnTo>
                <a:lnTo>
                  <a:pt x="20" y="38"/>
                </a:lnTo>
                <a:lnTo>
                  <a:pt x="19" y="37"/>
                </a:lnTo>
                <a:lnTo>
                  <a:pt x="20" y="39"/>
                </a:lnTo>
                <a:lnTo>
                  <a:pt x="22" y="41"/>
                </a:lnTo>
                <a:lnTo>
                  <a:pt x="23" y="43"/>
                </a:lnTo>
                <a:lnTo>
                  <a:pt x="24" y="45"/>
                </a:lnTo>
                <a:lnTo>
                  <a:pt x="26" y="47"/>
                </a:lnTo>
                <a:lnTo>
                  <a:pt x="28" y="49"/>
                </a:lnTo>
                <a:lnTo>
                  <a:pt x="29" y="50"/>
                </a:lnTo>
                <a:lnTo>
                  <a:pt x="33" y="54"/>
                </a:lnTo>
                <a:lnTo>
                  <a:pt x="34" y="55"/>
                </a:lnTo>
                <a:lnTo>
                  <a:pt x="36" y="57"/>
                </a:lnTo>
                <a:lnTo>
                  <a:pt x="38" y="59"/>
                </a:lnTo>
                <a:lnTo>
                  <a:pt x="40" y="60"/>
                </a:lnTo>
                <a:lnTo>
                  <a:pt x="43" y="61"/>
                </a:lnTo>
                <a:lnTo>
                  <a:pt x="45" y="62"/>
                </a:lnTo>
                <a:lnTo>
                  <a:pt x="47" y="63"/>
                </a:lnTo>
                <a:lnTo>
                  <a:pt x="50" y="64"/>
                </a:lnTo>
                <a:lnTo>
                  <a:pt x="52" y="65"/>
                </a:lnTo>
                <a:lnTo>
                  <a:pt x="55" y="65"/>
                </a:lnTo>
                <a:lnTo>
                  <a:pt x="57" y="66"/>
                </a:lnTo>
                <a:lnTo>
                  <a:pt x="59" y="66"/>
                </a:lnTo>
                <a:lnTo>
                  <a:pt x="61" y="66"/>
                </a:lnTo>
                <a:lnTo>
                  <a:pt x="64" y="66"/>
                </a:lnTo>
                <a:lnTo>
                  <a:pt x="69" y="65"/>
                </a:lnTo>
                <a:lnTo>
                  <a:pt x="71" y="65"/>
                </a:lnTo>
                <a:lnTo>
                  <a:pt x="74" y="64"/>
                </a:lnTo>
                <a:lnTo>
                  <a:pt x="76" y="64"/>
                </a:lnTo>
                <a:lnTo>
                  <a:pt x="78" y="64"/>
                </a:lnTo>
                <a:lnTo>
                  <a:pt x="79" y="63"/>
                </a:lnTo>
                <a:lnTo>
                  <a:pt x="81" y="63"/>
                </a:lnTo>
                <a:lnTo>
                  <a:pt x="83" y="63"/>
                </a:lnTo>
                <a:lnTo>
                  <a:pt x="84" y="63"/>
                </a:lnTo>
                <a:lnTo>
                  <a:pt x="85" y="64"/>
                </a:lnTo>
                <a:lnTo>
                  <a:pt x="86" y="63"/>
                </a:lnTo>
                <a:lnTo>
                  <a:pt x="87" y="63"/>
                </a:lnTo>
                <a:lnTo>
                  <a:pt x="88" y="63"/>
                </a:lnTo>
                <a:lnTo>
                  <a:pt x="88" y="62"/>
                </a:lnTo>
                <a:lnTo>
                  <a:pt x="88" y="61"/>
                </a:lnTo>
                <a:lnTo>
                  <a:pt x="89" y="61"/>
                </a:lnTo>
                <a:lnTo>
                  <a:pt x="89" y="61"/>
                </a:lnTo>
                <a:lnTo>
                  <a:pt x="89" y="59"/>
                </a:lnTo>
                <a:lnTo>
                  <a:pt x="88" y="58"/>
                </a:lnTo>
                <a:lnTo>
                  <a:pt x="88" y="57"/>
                </a:lnTo>
                <a:lnTo>
                  <a:pt x="88" y="55"/>
                </a:lnTo>
                <a:lnTo>
                  <a:pt x="88" y="53"/>
                </a:lnTo>
                <a:lnTo>
                  <a:pt x="87" y="51"/>
                </a:lnTo>
                <a:lnTo>
                  <a:pt x="87" y="50"/>
                </a:lnTo>
                <a:lnTo>
                  <a:pt x="87" y="49"/>
                </a:lnTo>
                <a:lnTo>
                  <a:pt x="87" y="47"/>
                </a:lnTo>
                <a:lnTo>
                  <a:pt x="87" y="45"/>
                </a:lnTo>
                <a:lnTo>
                  <a:pt x="87" y="44"/>
                </a:lnTo>
                <a:lnTo>
                  <a:pt x="88" y="42"/>
                </a:lnTo>
                <a:lnTo>
                  <a:pt x="89" y="41"/>
                </a:lnTo>
                <a:lnTo>
                  <a:pt x="90" y="39"/>
                </a:lnTo>
                <a:lnTo>
                  <a:pt x="91" y="39"/>
                </a:lnTo>
                <a:lnTo>
                  <a:pt x="93" y="38"/>
                </a:lnTo>
                <a:lnTo>
                  <a:pt x="94" y="37"/>
                </a:lnTo>
                <a:lnTo>
                  <a:pt x="96" y="37"/>
                </a:lnTo>
                <a:lnTo>
                  <a:pt x="98" y="36"/>
                </a:lnTo>
                <a:lnTo>
                  <a:pt x="100" y="35"/>
                </a:lnTo>
                <a:lnTo>
                  <a:pt x="102" y="35"/>
                </a:lnTo>
                <a:lnTo>
                  <a:pt x="103" y="35"/>
                </a:lnTo>
                <a:lnTo>
                  <a:pt x="104" y="35"/>
                </a:lnTo>
                <a:lnTo>
                  <a:pt x="106" y="35"/>
                </a:lnTo>
                <a:lnTo>
                  <a:pt x="108" y="35"/>
                </a:lnTo>
                <a:lnTo>
                  <a:pt x="110" y="35"/>
                </a:lnTo>
                <a:lnTo>
                  <a:pt x="111" y="36"/>
                </a:lnTo>
                <a:lnTo>
                  <a:pt x="112" y="36"/>
                </a:lnTo>
                <a:lnTo>
                  <a:pt x="113" y="37"/>
                </a:lnTo>
                <a:lnTo>
                  <a:pt x="114" y="38"/>
                </a:lnTo>
                <a:lnTo>
                  <a:pt x="115" y="38"/>
                </a:lnTo>
                <a:lnTo>
                  <a:pt x="116" y="39"/>
                </a:lnTo>
                <a:lnTo>
                  <a:pt x="116" y="39"/>
                </a:lnTo>
                <a:lnTo>
                  <a:pt x="117" y="40"/>
                </a:lnTo>
                <a:lnTo>
                  <a:pt x="117" y="41"/>
                </a:lnTo>
                <a:lnTo>
                  <a:pt x="118" y="42"/>
                </a:lnTo>
                <a:lnTo>
                  <a:pt x="118" y="43"/>
                </a:lnTo>
                <a:lnTo>
                  <a:pt x="119" y="43"/>
                </a:lnTo>
                <a:lnTo>
                  <a:pt x="119" y="44"/>
                </a:lnTo>
                <a:lnTo>
                  <a:pt x="120" y="45"/>
                </a:lnTo>
                <a:lnTo>
                  <a:pt x="121" y="46"/>
                </a:lnTo>
                <a:lnTo>
                  <a:pt x="123" y="47"/>
                </a:lnTo>
                <a:lnTo>
                  <a:pt x="124" y="48"/>
                </a:lnTo>
                <a:lnTo>
                  <a:pt x="125" y="48"/>
                </a:lnTo>
                <a:lnTo>
                  <a:pt x="127" y="49"/>
                </a:lnTo>
                <a:lnTo>
                  <a:pt x="129" y="50"/>
                </a:lnTo>
                <a:lnTo>
                  <a:pt x="130" y="50"/>
                </a:lnTo>
                <a:lnTo>
                  <a:pt x="132" y="50"/>
                </a:lnTo>
                <a:lnTo>
                  <a:pt x="133" y="50"/>
                </a:lnTo>
                <a:lnTo>
                  <a:pt x="134" y="50"/>
                </a:lnTo>
                <a:lnTo>
                  <a:pt x="135" y="50"/>
                </a:lnTo>
                <a:lnTo>
                  <a:pt x="136" y="50"/>
                </a:lnTo>
                <a:lnTo>
                  <a:pt x="136" y="49"/>
                </a:lnTo>
                <a:lnTo>
                  <a:pt x="136" y="48"/>
                </a:lnTo>
                <a:lnTo>
                  <a:pt x="135" y="46"/>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3" name="Freeform 29">
            <a:extLst>
              <a:ext uri="{FF2B5EF4-FFF2-40B4-BE49-F238E27FC236}">
                <a16:creationId xmlns:a16="http://schemas.microsoft.com/office/drawing/2014/main" id="{CBA339F3-9EEE-3144-B727-86118D166E70}"/>
              </a:ext>
            </a:extLst>
          </p:cNvPr>
          <p:cNvSpPr>
            <a:spLocks/>
          </p:cNvSpPr>
          <p:nvPr/>
        </p:nvSpPr>
        <p:spPr bwMode="auto">
          <a:xfrm>
            <a:off x="3369936" y="1453649"/>
            <a:ext cx="10805" cy="2401"/>
          </a:xfrm>
          <a:custGeom>
            <a:avLst/>
            <a:gdLst>
              <a:gd name="T0" fmla="*/ 17 w 18"/>
              <a:gd name="T1" fmla="*/ 3 h 4"/>
              <a:gd name="T2" fmla="*/ 16 w 18"/>
              <a:gd name="T3" fmla="*/ 2 h 4"/>
              <a:gd name="T4" fmla="*/ 16 w 18"/>
              <a:gd name="T5" fmla="*/ 2 h 4"/>
              <a:gd name="T6" fmla="*/ 14 w 18"/>
              <a:gd name="T7" fmla="*/ 1 h 4"/>
              <a:gd name="T8" fmla="*/ 13 w 18"/>
              <a:gd name="T9" fmla="*/ 1 h 4"/>
              <a:gd name="T10" fmla="*/ 13 w 18"/>
              <a:gd name="T11" fmla="*/ 1 h 4"/>
              <a:gd name="T12" fmla="*/ 11 w 18"/>
              <a:gd name="T13" fmla="*/ 0 h 4"/>
              <a:gd name="T14" fmla="*/ 10 w 18"/>
              <a:gd name="T15" fmla="*/ 0 h 4"/>
              <a:gd name="T16" fmla="*/ 9 w 18"/>
              <a:gd name="T17" fmla="*/ 0 h 4"/>
              <a:gd name="T18" fmla="*/ 7 w 18"/>
              <a:gd name="T19" fmla="*/ 0 h 4"/>
              <a:gd name="T20" fmla="*/ 7 w 18"/>
              <a:gd name="T21" fmla="*/ 0 h 4"/>
              <a:gd name="T22" fmla="*/ 5 w 18"/>
              <a:gd name="T23" fmla="*/ 0 h 4"/>
              <a:gd name="T24" fmla="*/ 4 w 18"/>
              <a:gd name="T25" fmla="*/ 0 h 4"/>
              <a:gd name="T26" fmla="*/ 3 w 18"/>
              <a:gd name="T27" fmla="*/ 0 h 4"/>
              <a:gd name="T28" fmla="*/ 2 w 18"/>
              <a:gd name="T29" fmla="*/ 1 h 4"/>
              <a:gd name="T30" fmla="*/ 1 w 18"/>
              <a:gd name="T31" fmla="*/ 1 h 4"/>
              <a:gd name="T32" fmla="*/ 0 w 18"/>
              <a:gd name="T33" fmla="*/ 1 h 4"/>
              <a:gd name="T34" fmla="*/ 0 w 18"/>
              <a:gd name="T35" fmla="*/ 2 h 4"/>
              <a:gd name="T36" fmla="*/ 0 w 18"/>
              <a:gd name="T37" fmla="*/ 2 h 4"/>
              <a:gd name="T38" fmla="*/ 0 w 18"/>
              <a:gd name="T39" fmla="*/ 2 h 4"/>
              <a:gd name="T40" fmla="*/ 1 w 18"/>
              <a:gd name="T41" fmla="*/ 2 h 4"/>
              <a:gd name="T42" fmla="*/ 2 w 18"/>
              <a:gd name="T43" fmla="*/ 2 h 4"/>
              <a:gd name="T44" fmla="*/ 3 w 18"/>
              <a:gd name="T45" fmla="*/ 2 h 4"/>
              <a:gd name="T46" fmla="*/ 4 w 18"/>
              <a:gd name="T47" fmla="*/ 2 h 4"/>
              <a:gd name="T48" fmla="*/ 5 w 18"/>
              <a:gd name="T49" fmla="*/ 2 h 4"/>
              <a:gd name="T50" fmla="*/ 7 w 18"/>
              <a:gd name="T51" fmla="*/ 2 h 4"/>
              <a:gd name="T52" fmla="*/ 9 w 18"/>
              <a:gd name="T53" fmla="*/ 2 h 4"/>
              <a:gd name="T54" fmla="*/ 10 w 18"/>
              <a:gd name="T55" fmla="*/ 2 h 4"/>
              <a:gd name="T56" fmla="*/ 12 w 18"/>
              <a:gd name="T57" fmla="*/ 2 h 4"/>
              <a:gd name="T58" fmla="*/ 14 w 18"/>
              <a:gd name="T59" fmla="*/ 2 h 4"/>
              <a:gd name="T60" fmla="*/ 16 w 18"/>
              <a:gd name="T61" fmla="*/ 2 h 4"/>
              <a:gd name="T62" fmla="*/ 17 w 18"/>
              <a:gd name="T6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4">
                <a:moveTo>
                  <a:pt x="17" y="3"/>
                </a:moveTo>
                <a:lnTo>
                  <a:pt x="16" y="2"/>
                </a:lnTo>
                <a:lnTo>
                  <a:pt x="16" y="2"/>
                </a:lnTo>
                <a:lnTo>
                  <a:pt x="14" y="1"/>
                </a:lnTo>
                <a:lnTo>
                  <a:pt x="13" y="1"/>
                </a:lnTo>
                <a:lnTo>
                  <a:pt x="13" y="1"/>
                </a:lnTo>
                <a:lnTo>
                  <a:pt x="11" y="0"/>
                </a:lnTo>
                <a:lnTo>
                  <a:pt x="10" y="0"/>
                </a:lnTo>
                <a:lnTo>
                  <a:pt x="9" y="0"/>
                </a:lnTo>
                <a:lnTo>
                  <a:pt x="7" y="0"/>
                </a:lnTo>
                <a:lnTo>
                  <a:pt x="7" y="0"/>
                </a:lnTo>
                <a:lnTo>
                  <a:pt x="5" y="0"/>
                </a:lnTo>
                <a:lnTo>
                  <a:pt x="4" y="0"/>
                </a:lnTo>
                <a:lnTo>
                  <a:pt x="3" y="0"/>
                </a:lnTo>
                <a:lnTo>
                  <a:pt x="2" y="1"/>
                </a:lnTo>
                <a:lnTo>
                  <a:pt x="1" y="1"/>
                </a:lnTo>
                <a:lnTo>
                  <a:pt x="0" y="1"/>
                </a:lnTo>
                <a:lnTo>
                  <a:pt x="0" y="2"/>
                </a:lnTo>
                <a:lnTo>
                  <a:pt x="0" y="2"/>
                </a:lnTo>
                <a:lnTo>
                  <a:pt x="0" y="2"/>
                </a:lnTo>
                <a:lnTo>
                  <a:pt x="1" y="2"/>
                </a:lnTo>
                <a:lnTo>
                  <a:pt x="2" y="2"/>
                </a:lnTo>
                <a:lnTo>
                  <a:pt x="3" y="2"/>
                </a:lnTo>
                <a:lnTo>
                  <a:pt x="4" y="2"/>
                </a:lnTo>
                <a:lnTo>
                  <a:pt x="5" y="2"/>
                </a:lnTo>
                <a:lnTo>
                  <a:pt x="7" y="2"/>
                </a:lnTo>
                <a:lnTo>
                  <a:pt x="9" y="2"/>
                </a:lnTo>
                <a:lnTo>
                  <a:pt x="10" y="2"/>
                </a:lnTo>
                <a:lnTo>
                  <a:pt x="12" y="2"/>
                </a:lnTo>
                <a:lnTo>
                  <a:pt x="14" y="2"/>
                </a:lnTo>
                <a:lnTo>
                  <a:pt x="16" y="2"/>
                </a:lnTo>
                <a:lnTo>
                  <a:pt x="17"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4" name="Freeform 30">
            <a:extLst>
              <a:ext uri="{FF2B5EF4-FFF2-40B4-BE49-F238E27FC236}">
                <a16:creationId xmlns:a16="http://schemas.microsoft.com/office/drawing/2014/main" id="{3DFB6D16-8DB3-D540-8781-700EBBA45CBC}"/>
              </a:ext>
            </a:extLst>
          </p:cNvPr>
          <p:cNvSpPr>
            <a:spLocks/>
          </p:cNvSpPr>
          <p:nvPr/>
        </p:nvSpPr>
        <p:spPr bwMode="auto">
          <a:xfrm>
            <a:off x="3377739" y="1462653"/>
            <a:ext cx="22210" cy="22210"/>
          </a:xfrm>
          <a:custGeom>
            <a:avLst/>
            <a:gdLst>
              <a:gd name="T0" fmla="*/ 3 w 37"/>
              <a:gd name="T1" fmla="*/ 1 h 37"/>
              <a:gd name="T2" fmla="*/ 9 w 37"/>
              <a:gd name="T3" fmla="*/ 2 h 37"/>
              <a:gd name="T4" fmla="*/ 14 w 37"/>
              <a:gd name="T5" fmla="*/ 3 h 37"/>
              <a:gd name="T6" fmla="*/ 19 w 37"/>
              <a:gd name="T7" fmla="*/ 3 h 37"/>
              <a:gd name="T8" fmla="*/ 24 w 37"/>
              <a:gd name="T9" fmla="*/ 3 h 37"/>
              <a:gd name="T10" fmla="*/ 29 w 37"/>
              <a:gd name="T11" fmla="*/ 3 h 37"/>
              <a:gd name="T12" fmla="*/ 33 w 37"/>
              <a:gd name="T13" fmla="*/ 3 h 37"/>
              <a:gd name="T14" fmla="*/ 36 w 37"/>
              <a:gd name="T15" fmla="*/ 2 h 37"/>
              <a:gd name="T16" fmla="*/ 33 w 37"/>
              <a:gd name="T17" fmla="*/ 3 h 37"/>
              <a:gd name="T18" fmla="*/ 30 w 37"/>
              <a:gd name="T19" fmla="*/ 3 h 37"/>
              <a:gd name="T20" fmla="*/ 27 w 37"/>
              <a:gd name="T21" fmla="*/ 4 h 37"/>
              <a:gd name="T22" fmla="*/ 24 w 37"/>
              <a:gd name="T23" fmla="*/ 5 h 37"/>
              <a:gd name="T24" fmla="*/ 21 w 37"/>
              <a:gd name="T25" fmla="*/ 6 h 37"/>
              <a:gd name="T26" fmla="*/ 20 w 37"/>
              <a:gd name="T27" fmla="*/ 7 h 37"/>
              <a:gd name="T28" fmla="*/ 18 w 37"/>
              <a:gd name="T29" fmla="*/ 8 h 37"/>
              <a:gd name="T30" fmla="*/ 17 w 37"/>
              <a:gd name="T31" fmla="*/ 10 h 37"/>
              <a:gd name="T32" fmla="*/ 16 w 37"/>
              <a:gd name="T33" fmla="*/ 13 h 37"/>
              <a:gd name="T34" fmla="*/ 15 w 37"/>
              <a:gd name="T35" fmla="*/ 15 h 37"/>
              <a:gd name="T36" fmla="*/ 15 w 37"/>
              <a:gd name="T37" fmla="*/ 19 h 37"/>
              <a:gd name="T38" fmla="*/ 15 w 37"/>
              <a:gd name="T39" fmla="*/ 25 h 37"/>
              <a:gd name="T40" fmla="*/ 15 w 37"/>
              <a:gd name="T41" fmla="*/ 28 h 37"/>
              <a:gd name="T42" fmla="*/ 15 w 37"/>
              <a:gd name="T43" fmla="*/ 32 h 37"/>
              <a:gd name="T44" fmla="*/ 16 w 37"/>
              <a:gd name="T45" fmla="*/ 36 h 37"/>
              <a:gd name="T46" fmla="*/ 15 w 37"/>
              <a:gd name="T47" fmla="*/ 32 h 37"/>
              <a:gd name="T48" fmla="*/ 13 w 37"/>
              <a:gd name="T49" fmla="*/ 28 h 37"/>
              <a:gd name="T50" fmla="*/ 13 w 37"/>
              <a:gd name="T51" fmla="*/ 25 h 37"/>
              <a:gd name="T52" fmla="*/ 12 w 37"/>
              <a:gd name="T53" fmla="*/ 19 h 37"/>
              <a:gd name="T54" fmla="*/ 12 w 37"/>
              <a:gd name="T55" fmla="*/ 15 h 37"/>
              <a:gd name="T56" fmla="*/ 12 w 37"/>
              <a:gd name="T57" fmla="*/ 13 h 37"/>
              <a:gd name="T58" fmla="*/ 12 w 37"/>
              <a:gd name="T59" fmla="*/ 10 h 37"/>
              <a:gd name="T60" fmla="*/ 12 w 37"/>
              <a:gd name="T61" fmla="*/ 8 h 37"/>
              <a:gd name="T62" fmla="*/ 11 w 37"/>
              <a:gd name="T63" fmla="*/ 6 h 37"/>
              <a:gd name="T64" fmla="*/ 9 w 37"/>
              <a:gd name="T65" fmla="*/ 5 h 37"/>
              <a:gd name="T66" fmla="*/ 6 w 37"/>
              <a:gd name="T67" fmla="*/ 3 h 37"/>
              <a:gd name="T68" fmla="*/ 3 w 37"/>
              <a:gd name="T69" fmla="*/ 2 h 37"/>
              <a:gd name="T70" fmla="*/ 0 w 37"/>
              <a:gd name="T7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7">
                <a:moveTo>
                  <a:pt x="0" y="0"/>
                </a:moveTo>
                <a:lnTo>
                  <a:pt x="3" y="1"/>
                </a:lnTo>
                <a:lnTo>
                  <a:pt x="6" y="1"/>
                </a:lnTo>
                <a:lnTo>
                  <a:pt x="9" y="2"/>
                </a:lnTo>
                <a:lnTo>
                  <a:pt x="11" y="2"/>
                </a:lnTo>
                <a:lnTo>
                  <a:pt x="14" y="3"/>
                </a:lnTo>
                <a:lnTo>
                  <a:pt x="16" y="3"/>
                </a:lnTo>
                <a:lnTo>
                  <a:pt x="19" y="3"/>
                </a:lnTo>
                <a:lnTo>
                  <a:pt x="21" y="3"/>
                </a:lnTo>
                <a:lnTo>
                  <a:pt x="24" y="3"/>
                </a:lnTo>
                <a:lnTo>
                  <a:pt x="27" y="3"/>
                </a:lnTo>
                <a:lnTo>
                  <a:pt x="29" y="3"/>
                </a:lnTo>
                <a:lnTo>
                  <a:pt x="31" y="3"/>
                </a:lnTo>
                <a:lnTo>
                  <a:pt x="33" y="3"/>
                </a:lnTo>
                <a:lnTo>
                  <a:pt x="34" y="3"/>
                </a:lnTo>
                <a:lnTo>
                  <a:pt x="36" y="2"/>
                </a:lnTo>
                <a:lnTo>
                  <a:pt x="34" y="3"/>
                </a:lnTo>
                <a:lnTo>
                  <a:pt x="33" y="3"/>
                </a:lnTo>
                <a:lnTo>
                  <a:pt x="32" y="3"/>
                </a:lnTo>
                <a:lnTo>
                  <a:pt x="30" y="3"/>
                </a:lnTo>
                <a:lnTo>
                  <a:pt x="28" y="4"/>
                </a:lnTo>
                <a:lnTo>
                  <a:pt x="27" y="4"/>
                </a:lnTo>
                <a:lnTo>
                  <a:pt x="26" y="5"/>
                </a:lnTo>
                <a:lnTo>
                  <a:pt x="24" y="5"/>
                </a:lnTo>
                <a:lnTo>
                  <a:pt x="22" y="6"/>
                </a:lnTo>
                <a:lnTo>
                  <a:pt x="21" y="6"/>
                </a:lnTo>
                <a:lnTo>
                  <a:pt x="21" y="6"/>
                </a:lnTo>
                <a:lnTo>
                  <a:pt x="20" y="7"/>
                </a:lnTo>
                <a:lnTo>
                  <a:pt x="19" y="7"/>
                </a:lnTo>
                <a:lnTo>
                  <a:pt x="18" y="8"/>
                </a:lnTo>
                <a:lnTo>
                  <a:pt x="18" y="9"/>
                </a:lnTo>
                <a:lnTo>
                  <a:pt x="17" y="10"/>
                </a:lnTo>
                <a:lnTo>
                  <a:pt x="17" y="11"/>
                </a:lnTo>
                <a:lnTo>
                  <a:pt x="16" y="13"/>
                </a:lnTo>
                <a:lnTo>
                  <a:pt x="16" y="14"/>
                </a:lnTo>
                <a:lnTo>
                  <a:pt x="15" y="15"/>
                </a:lnTo>
                <a:lnTo>
                  <a:pt x="15" y="17"/>
                </a:lnTo>
                <a:lnTo>
                  <a:pt x="15" y="19"/>
                </a:lnTo>
                <a:lnTo>
                  <a:pt x="15" y="23"/>
                </a:lnTo>
                <a:lnTo>
                  <a:pt x="15" y="25"/>
                </a:lnTo>
                <a:lnTo>
                  <a:pt x="15" y="27"/>
                </a:lnTo>
                <a:lnTo>
                  <a:pt x="15" y="28"/>
                </a:lnTo>
                <a:lnTo>
                  <a:pt x="15" y="30"/>
                </a:lnTo>
                <a:lnTo>
                  <a:pt x="15" y="32"/>
                </a:lnTo>
                <a:lnTo>
                  <a:pt x="15" y="34"/>
                </a:lnTo>
                <a:lnTo>
                  <a:pt x="16" y="36"/>
                </a:lnTo>
                <a:lnTo>
                  <a:pt x="15" y="34"/>
                </a:lnTo>
                <a:lnTo>
                  <a:pt x="15" y="32"/>
                </a:lnTo>
                <a:lnTo>
                  <a:pt x="14" y="30"/>
                </a:lnTo>
                <a:lnTo>
                  <a:pt x="13" y="28"/>
                </a:lnTo>
                <a:lnTo>
                  <a:pt x="13" y="27"/>
                </a:lnTo>
                <a:lnTo>
                  <a:pt x="13" y="25"/>
                </a:lnTo>
                <a:lnTo>
                  <a:pt x="12" y="23"/>
                </a:lnTo>
                <a:lnTo>
                  <a:pt x="12" y="19"/>
                </a:lnTo>
                <a:lnTo>
                  <a:pt x="12" y="17"/>
                </a:lnTo>
                <a:lnTo>
                  <a:pt x="12" y="15"/>
                </a:lnTo>
                <a:lnTo>
                  <a:pt x="12" y="14"/>
                </a:lnTo>
                <a:lnTo>
                  <a:pt x="12" y="13"/>
                </a:lnTo>
                <a:lnTo>
                  <a:pt x="12" y="11"/>
                </a:lnTo>
                <a:lnTo>
                  <a:pt x="12" y="10"/>
                </a:lnTo>
                <a:lnTo>
                  <a:pt x="12" y="9"/>
                </a:lnTo>
                <a:lnTo>
                  <a:pt x="12" y="8"/>
                </a:lnTo>
                <a:lnTo>
                  <a:pt x="12" y="7"/>
                </a:lnTo>
                <a:lnTo>
                  <a:pt x="11" y="6"/>
                </a:lnTo>
                <a:lnTo>
                  <a:pt x="10" y="5"/>
                </a:lnTo>
                <a:lnTo>
                  <a:pt x="9" y="5"/>
                </a:lnTo>
                <a:lnTo>
                  <a:pt x="9" y="4"/>
                </a:lnTo>
                <a:lnTo>
                  <a:pt x="6" y="3"/>
                </a:lnTo>
                <a:lnTo>
                  <a:pt x="4" y="3"/>
                </a:lnTo>
                <a:lnTo>
                  <a:pt x="3" y="2"/>
                </a:lnTo>
                <a:lnTo>
                  <a:pt x="2" y="1"/>
                </a:lnTo>
                <a:lnTo>
                  <a:pt x="0"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5" name="Freeform 31">
            <a:extLst>
              <a:ext uri="{FF2B5EF4-FFF2-40B4-BE49-F238E27FC236}">
                <a16:creationId xmlns:a16="http://schemas.microsoft.com/office/drawing/2014/main" id="{6D67700C-A518-8F49-A627-40F00C808ACB}"/>
              </a:ext>
            </a:extLst>
          </p:cNvPr>
          <p:cNvSpPr>
            <a:spLocks/>
          </p:cNvSpPr>
          <p:nvPr/>
        </p:nvSpPr>
        <p:spPr bwMode="auto">
          <a:xfrm>
            <a:off x="3339321" y="1508875"/>
            <a:ext cx="37817" cy="12606"/>
          </a:xfrm>
          <a:custGeom>
            <a:avLst/>
            <a:gdLst>
              <a:gd name="T0" fmla="*/ 59 w 63"/>
              <a:gd name="T1" fmla="*/ 13 h 21"/>
              <a:gd name="T2" fmla="*/ 55 w 63"/>
              <a:gd name="T3" fmla="*/ 10 h 21"/>
              <a:gd name="T4" fmla="*/ 50 w 63"/>
              <a:gd name="T5" fmla="*/ 8 h 21"/>
              <a:gd name="T6" fmla="*/ 46 w 63"/>
              <a:gd name="T7" fmla="*/ 6 h 21"/>
              <a:gd name="T8" fmla="*/ 41 w 63"/>
              <a:gd name="T9" fmla="*/ 5 h 21"/>
              <a:gd name="T10" fmla="*/ 36 w 63"/>
              <a:gd name="T11" fmla="*/ 5 h 21"/>
              <a:gd name="T12" fmla="*/ 33 w 63"/>
              <a:gd name="T13" fmla="*/ 5 h 21"/>
              <a:gd name="T14" fmla="*/ 28 w 63"/>
              <a:gd name="T15" fmla="*/ 5 h 21"/>
              <a:gd name="T16" fmla="*/ 25 w 63"/>
              <a:gd name="T17" fmla="*/ 5 h 21"/>
              <a:gd name="T18" fmla="*/ 21 w 63"/>
              <a:gd name="T19" fmla="*/ 5 h 21"/>
              <a:gd name="T20" fmla="*/ 15 w 63"/>
              <a:gd name="T21" fmla="*/ 4 h 21"/>
              <a:gd name="T22" fmla="*/ 11 w 63"/>
              <a:gd name="T23" fmla="*/ 4 h 21"/>
              <a:gd name="T24" fmla="*/ 8 w 63"/>
              <a:gd name="T25" fmla="*/ 3 h 21"/>
              <a:gd name="T26" fmla="*/ 5 w 63"/>
              <a:gd name="T27" fmla="*/ 2 h 21"/>
              <a:gd name="T28" fmla="*/ 2 w 63"/>
              <a:gd name="T29" fmla="*/ 1 h 21"/>
              <a:gd name="T30" fmla="*/ 0 w 63"/>
              <a:gd name="T31" fmla="*/ 0 h 21"/>
              <a:gd name="T32" fmla="*/ 5 w 63"/>
              <a:gd name="T33" fmla="*/ 4 h 21"/>
              <a:gd name="T34" fmla="*/ 8 w 63"/>
              <a:gd name="T35" fmla="*/ 8 h 21"/>
              <a:gd name="T36" fmla="*/ 11 w 63"/>
              <a:gd name="T37" fmla="*/ 11 h 21"/>
              <a:gd name="T38" fmla="*/ 13 w 63"/>
              <a:gd name="T39" fmla="*/ 15 h 21"/>
              <a:gd name="T40" fmla="*/ 14 w 63"/>
              <a:gd name="T41" fmla="*/ 17 h 21"/>
              <a:gd name="T42" fmla="*/ 15 w 63"/>
              <a:gd name="T43" fmla="*/ 19 h 21"/>
              <a:gd name="T44" fmla="*/ 16 w 63"/>
              <a:gd name="T45" fmla="*/ 20 h 21"/>
              <a:gd name="T46" fmla="*/ 18 w 63"/>
              <a:gd name="T47" fmla="*/ 19 h 21"/>
              <a:gd name="T48" fmla="*/ 22 w 63"/>
              <a:gd name="T49" fmla="*/ 18 h 21"/>
              <a:gd name="T50" fmla="*/ 26 w 63"/>
              <a:gd name="T51" fmla="*/ 15 h 21"/>
              <a:gd name="T52" fmla="*/ 32 w 63"/>
              <a:gd name="T53" fmla="*/ 14 h 21"/>
              <a:gd name="T54" fmla="*/ 38 w 63"/>
              <a:gd name="T55" fmla="*/ 12 h 21"/>
              <a:gd name="T56" fmla="*/ 45 w 63"/>
              <a:gd name="T57" fmla="*/ 12 h 21"/>
              <a:gd name="T58" fmla="*/ 51 w 63"/>
              <a:gd name="T59" fmla="*/ 11 h 21"/>
              <a:gd name="T60" fmla="*/ 57 w 63"/>
              <a:gd name="T61" fmla="*/ 12 h 21"/>
              <a:gd name="T62" fmla="*/ 62 w 63"/>
              <a:gd name="T6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21">
                <a:moveTo>
                  <a:pt x="62" y="15"/>
                </a:moveTo>
                <a:lnTo>
                  <a:pt x="59" y="13"/>
                </a:lnTo>
                <a:lnTo>
                  <a:pt x="57" y="12"/>
                </a:lnTo>
                <a:lnTo>
                  <a:pt x="55" y="10"/>
                </a:lnTo>
                <a:lnTo>
                  <a:pt x="53" y="8"/>
                </a:lnTo>
                <a:lnTo>
                  <a:pt x="50" y="8"/>
                </a:lnTo>
                <a:lnTo>
                  <a:pt x="48" y="7"/>
                </a:lnTo>
                <a:lnTo>
                  <a:pt x="46" y="6"/>
                </a:lnTo>
                <a:lnTo>
                  <a:pt x="44" y="5"/>
                </a:lnTo>
                <a:lnTo>
                  <a:pt x="41" y="5"/>
                </a:lnTo>
                <a:lnTo>
                  <a:pt x="39" y="5"/>
                </a:lnTo>
                <a:lnTo>
                  <a:pt x="36" y="5"/>
                </a:lnTo>
                <a:lnTo>
                  <a:pt x="35" y="5"/>
                </a:lnTo>
                <a:lnTo>
                  <a:pt x="33" y="5"/>
                </a:lnTo>
                <a:lnTo>
                  <a:pt x="30" y="5"/>
                </a:lnTo>
                <a:lnTo>
                  <a:pt x="28" y="5"/>
                </a:lnTo>
                <a:lnTo>
                  <a:pt x="26" y="5"/>
                </a:lnTo>
                <a:lnTo>
                  <a:pt x="25" y="5"/>
                </a:lnTo>
                <a:lnTo>
                  <a:pt x="23" y="5"/>
                </a:lnTo>
                <a:lnTo>
                  <a:pt x="21" y="5"/>
                </a:lnTo>
                <a:lnTo>
                  <a:pt x="19" y="5"/>
                </a:lnTo>
                <a:lnTo>
                  <a:pt x="15" y="4"/>
                </a:lnTo>
                <a:lnTo>
                  <a:pt x="13" y="4"/>
                </a:lnTo>
                <a:lnTo>
                  <a:pt x="11" y="4"/>
                </a:lnTo>
                <a:lnTo>
                  <a:pt x="10" y="3"/>
                </a:lnTo>
                <a:lnTo>
                  <a:pt x="8" y="3"/>
                </a:lnTo>
                <a:lnTo>
                  <a:pt x="6" y="2"/>
                </a:lnTo>
                <a:lnTo>
                  <a:pt x="5" y="2"/>
                </a:lnTo>
                <a:lnTo>
                  <a:pt x="4" y="2"/>
                </a:lnTo>
                <a:lnTo>
                  <a:pt x="2" y="1"/>
                </a:lnTo>
                <a:lnTo>
                  <a:pt x="1" y="1"/>
                </a:lnTo>
                <a:lnTo>
                  <a:pt x="0" y="0"/>
                </a:lnTo>
                <a:lnTo>
                  <a:pt x="3" y="2"/>
                </a:lnTo>
                <a:lnTo>
                  <a:pt x="5" y="4"/>
                </a:lnTo>
                <a:lnTo>
                  <a:pt x="7" y="5"/>
                </a:lnTo>
                <a:lnTo>
                  <a:pt x="8" y="8"/>
                </a:lnTo>
                <a:lnTo>
                  <a:pt x="10" y="9"/>
                </a:lnTo>
                <a:lnTo>
                  <a:pt x="11" y="11"/>
                </a:lnTo>
                <a:lnTo>
                  <a:pt x="12" y="13"/>
                </a:lnTo>
                <a:lnTo>
                  <a:pt x="13" y="15"/>
                </a:lnTo>
                <a:lnTo>
                  <a:pt x="13" y="16"/>
                </a:lnTo>
                <a:lnTo>
                  <a:pt x="14" y="17"/>
                </a:lnTo>
                <a:lnTo>
                  <a:pt x="15" y="18"/>
                </a:lnTo>
                <a:lnTo>
                  <a:pt x="15" y="19"/>
                </a:lnTo>
                <a:lnTo>
                  <a:pt x="16" y="19"/>
                </a:lnTo>
                <a:lnTo>
                  <a:pt x="16" y="20"/>
                </a:lnTo>
                <a:lnTo>
                  <a:pt x="17" y="20"/>
                </a:lnTo>
                <a:lnTo>
                  <a:pt x="18" y="19"/>
                </a:lnTo>
                <a:lnTo>
                  <a:pt x="20" y="18"/>
                </a:lnTo>
                <a:lnTo>
                  <a:pt x="22" y="18"/>
                </a:lnTo>
                <a:lnTo>
                  <a:pt x="25" y="16"/>
                </a:lnTo>
                <a:lnTo>
                  <a:pt x="26" y="15"/>
                </a:lnTo>
                <a:lnTo>
                  <a:pt x="29" y="15"/>
                </a:lnTo>
                <a:lnTo>
                  <a:pt x="32" y="14"/>
                </a:lnTo>
                <a:lnTo>
                  <a:pt x="35" y="13"/>
                </a:lnTo>
                <a:lnTo>
                  <a:pt x="38" y="12"/>
                </a:lnTo>
                <a:lnTo>
                  <a:pt x="41" y="12"/>
                </a:lnTo>
                <a:lnTo>
                  <a:pt x="45" y="12"/>
                </a:lnTo>
                <a:lnTo>
                  <a:pt x="47" y="11"/>
                </a:lnTo>
                <a:lnTo>
                  <a:pt x="51" y="11"/>
                </a:lnTo>
                <a:lnTo>
                  <a:pt x="54" y="12"/>
                </a:lnTo>
                <a:lnTo>
                  <a:pt x="57" y="12"/>
                </a:lnTo>
                <a:lnTo>
                  <a:pt x="59" y="13"/>
                </a:lnTo>
                <a:lnTo>
                  <a:pt x="62" y="15"/>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6" name="Freeform 32">
            <a:extLst>
              <a:ext uri="{FF2B5EF4-FFF2-40B4-BE49-F238E27FC236}">
                <a16:creationId xmlns:a16="http://schemas.microsoft.com/office/drawing/2014/main" id="{415DA2D7-8CF0-E840-AC61-E6C5239EF4C2}"/>
              </a:ext>
            </a:extLst>
          </p:cNvPr>
          <p:cNvSpPr>
            <a:spLocks/>
          </p:cNvSpPr>
          <p:nvPr/>
        </p:nvSpPr>
        <p:spPr bwMode="auto">
          <a:xfrm>
            <a:off x="3320112" y="1544891"/>
            <a:ext cx="49823" cy="7203"/>
          </a:xfrm>
          <a:custGeom>
            <a:avLst/>
            <a:gdLst>
              <a:gd name="T0" fmla="*/ 36 w 83"/>
              <a:gd name="T1" fmla="*/ 1 h 12"/>
              <a:gd name="T2" fmla="*/ 41 w 83"/>
              <a:gd name="T3" fmla="*/ 3 h 12"/>
              <a:gd name="T4" fmla="*/ 46 w 83"/>
              <a:gd name="T5" fmla="*/ 5 h 12"/>
              <a:gd name="T6" fmla="*/ 51 w 83"/>
              <a:gd name="T7" fmla="*/ 6 h 12"/>
              <a:gd name="T8" fmla="*/ 57 w 83"/>
              <a:gd name="T9" fmla="*/ 8 h 12"/>
              <a:gd name="T10" fmla="*/ 64 w 83"/>
              <a:gd name="T11" fmla="*/ 10 h 12"/>
              <a:gd name="T12" fmla="*/ 71 w 83"/>
              <a:gd name="T13" fmla="*/ 10 h 12"/>
              <a:gd name="T14" fmla="*/ 78 w 83"/>
              <a:gd name="T15" fmla="*/ 10 h 12"/>
              <a:gd name="T16" fmla="*/ 76 w 83"/>
              <a:gd name="T17" fmla="*/ 10 h 12"/>
              <a:gd name="T18" fmla="*/ 67 w 83"/>
              <a:gd name="T19" fmla="*/ 11 h 12"/>
              <a:gd name="T20" fmla="*/ 60 w 83"/>
              <a:gd name="T21" fmla="*/ 11 h 12"/>
              <a:gd name="T22" fmla="*/ 54 w 83"/>
              <a:gd name="T23" fmla="*/ 11 h 12"/>
              <a:gd name="T24" fmla="*/ 50 w 83"/>
              <a:gd name="T25" fmla="*/ 11 h 12"/>
              <a:gd name="T26" fmla="*/ 47 w 83"/>
              <a:gd name="T27" fmla="*/ 11 h 12"/>
              <a:gd name="T28" fmla="*/ 43 w 83"/>
              <a:gd name="T29" fmla="*/ 10 h 12"/>
              <a:gd name="T30" fmla="*/ 39 w 83"/>
              <a:gd name="T31" fmla="*/ 11 h 12"/>
              <a:gd name="T32" fmla="*/ 34 w 83"/>
              <a:gd name="T33" fmla="*/ 11 h 12"/>
              <a:gd name="T34" fmla="*/ 29 w 83"/>
              <a:gd name="T35" fmla="*/ 11 h 12"/>
              <a:gd name="T36" fmla="*/ 23 w 83"/>
              <a:gd name="T37" fmla="*/ 10 h 12"/>
              <a:gd name="T38" fmla="*/ 19 w 83"/>
              <a:gd name="T39" fmla="*/ 10 h 12"/>
              <a:gd name="T40" fmla="*/ 13 w 83"/>
              <a:gd name="T41" fmla="*/ 8 h 12"/>
              <a:gd name="T42" fmla="*/ 8 w 83"/>
              <a:gd name="T43" fmla="*/ 7 h 12"/>
              <a:gd name="T44" fmla="*/ 5 w 83"/>
              <a:gd name="T45" fmla="*/ 5 h 12"/>
              <a:gd name="T46" fmla="*/ 2 w 83"/>
              <a:gd name="T47" fmla="*/ 4 h 12"/>
              <a:gd name="T48" fmla="*/ 7 w 83"/>
              <a:gd name="T49" fmla="*/ 4 h 12"/>
              <a:gd name="T50" fmla="*/ 17 w 83"/>
              <a:gd name="T51" fmla="*/ 6 h 12"/>
              <a:gd name="T52" fmla="*/ 25 w 83"/>
              <a:gd name="T53" fmla="*/ 8 h 12"/>
              <a:gd name="T54" fmla="*/ 32 w 83"/>
              <a:gd name="T55" fmla="*/ 8 h 12"/>
              <a:gd name="T56" fmla="*/ 35 w 83"/>
              <a:gd name="T57" fmla="*/ 8 h 12"/>
              <a:gd name="T58" fmla="*/ 37 w 83"/>
              <a:gd name="T59" fmla="*/ 7 h 12"/>
              <a:gd name="T60" fmla="*/ 38 w 83"/>
              <a:gd name="T61" fmla="*/ 5 h 12"/>
              <a:gd name="T62" fmla="*/ 36 w 83"/>
              <a:gd name="T6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2">
                <a:moveTo>
                  <a:pt x="35" y="0"/>
                </a:moveTo>
                <a:lnTo>
                  <a:pt x="36" y="1"/>
                </a:lnTo>
                <a:lnTo>
                  <a:pt x="38" y="2"/>
                </a:lnTo>
                <a:lnTo>
                  <a:pt x="41" y="3"/>
                </a:lnTo>
                <a:lnTo>
                  <a:pt x="43" y="4"/>
                </a:lnTo>
                <a:lnTo>
                  <a:pt x="46" y="5"/>
                </a:lnTo>
                <a:lnTo>
                  <a:pt x="48" y="6"/>
                </a:lnTo>
                <a:lnTo>
                  <a:pt x="51" y="6"/>
                </a:lnTo>
                <a:lnTo>
                  <a:pt x="54" y="8"/>
                </a:lnTo>
                <a:lnTo>
                  <a:pt x="57" y="8"/>
                </a:lnTo>
                <a:lnTo>
                  <a:pt x="61" y="9"/>
                </a:lnTo>
                <a:lnTo>
                  <a:pt x="64" y="10"/>
                </a:lnTo>
                <a:lnTo>
                  <a:pt x="67" y="10"/>
                </a:lnTo>
                <a:lnTo>
                  <a:pt x="71" y="10"/>
                </a:lnTo>
                <a:lnTo>
                  <a:pt x="75" y="10"/>
                </a:lnTo>
                <a:lnTo>
                  <a:pt x="78" y="10"/>
                </a:lnTo>
                <a:lnTo>
                  <a:pt x="82" y="10"/>
                </a:lnTo>
                <a:lnTo>
                  <a:pt x="76" y="10"/>
                </a:lnTo>
                <a:lnTo>
                  <a:pt x="71" y="10"/>
                </a:lnTo>
                <a:lnTo>
                  <a:pt x="67" y="11"/>
                </a:lnTo>
                <a:lnTo>
                  <a:pt x="63" y="11"/>
                </a:lnTo>
                <a:lnTo>
                  <a:pt x="60" y="11"/>
                </a:lnTo>
                <a:lnTo>
                  <a:pt x="57" y="11"/>
                </a:lnTo>
                <a:lnTo>
                  <a:pt x="54" y="11"/>
                </a:lnTo>
                <a:lnTo>
                  <a:pt x="52" y="11"/>
                </a:lnTo>
                <a:lnTo>
                  <a:pt x="50" y="11"/>
                </a:lnTo>
                <a:lnTo>
                  <a:pt x="48" y="11"/>
                </a:lnTo>
                <a:lnTo>
                  <a:pt x="47" y="11"/>
                </a:lnTo>
                <a:lnTo>
                  <a:pt x="45" y="10"/>
                </a:lnTo>
                <a:lnTo>
                  <a:pt x="43" y="10"/>
                </a:lnTo>
                <a:lnTo>
                  <a:pt x="41" y="11"/>
                </a:lnTo>
                <a:lnTo>
                  <a:pt x="39" y="11"/>
                </a:lnTo>
                <a:lnTo>
                  <a:pt x="37" y="11"/>
                </a:lnTo>
                <a:lnTo>
                  <a:pt x="34" y="11"/>
                </a:lnTo>
                <a:lnTo>
                  <a:pt x="32" y="11"/>
                </a:lnTo>
                <a:lnTo>
                  <a:pt x="29" y="11"/>
                </a:lnTo>
                <a:lnTo>
                  <a:pt x="26" y="11"/>
                </a:lnTo>
                <a:lnTo>
                  <a:pt x="23" y="10"/>
                </a:lnTo>
                <a:lnTo>
                  <a:pt x="21" y="10"/>
                </a:lnTo>
                <a:lnTo>
                  <a:pt x="19" y="10"/>
                </a:lnTo>
                <a:lnTo>
                  <a:pt x="16" y="9"/>
                </a:lnTo>
                <a:lnTo>
                  <a:pt x="13" y="8"/>
                </a:lnTo>
                <a:lnTo>
                  <a:pt x="11" y="8"/>
                </a:lnTo>
                <a:lnTo>
                  <a:pt x="8" y="7"/>
                </a:lnTo>
                <a:lnTo>
                  <a:pt x="7" y="6"/>
                </a:lnTo>
                <a:lnTo>
                  <a:pt x="5" y="5"/>
                </a:lnTo>
                <a:lnTo>
                  <a:pt x="3" y="5"/>
                </a:lnTo>
                <a:lnTo>
                  <a:pt x="2" y="4"/>
                </a:lnTo>
                <a:lnTo>
                  <a:pt x="0" y="3"/>
                </a:lnTo>
                <a:lnTo>
                  <a:pt x="7" y="4"/>
                </a:lnTo>
                <a:lnTo>
                  <a:pt x="12" y="5"/>
                </a:lnTo>
                <a:lnTo>
                  <a:pt x="17" y="6"/>
                </a:lnTo>
                <a:lnTo>
                  <a:pt x="21" y="7"/>
                </a:lnTo>
                <a:lnTo>
                  <a:pt x="25" y="8"/>
                </a:lnTo>
                <a:lnTo>
                  <a:pt x="29" y="8"/>
                </a:lnTo>
                <a:lnTo>
                  <a:pt x="32" y="8"/>
                </a:lnTo>
                <a:lnTo>
                  <a:pt x="34" y="8"/>
                </a:lnTo>
                <a:lnTo>
                  <a:pt x="35" y="8"/>
                </a:lnTo>
                <a:lnTo>
                  <a:pt x="36" y="8"/>
                </a:lnTo>
                <a:lnTo>
                  <a:pt x="37" y="7"/>
                </a:lnTo>
                <a:lnTo>
                  <a:pt x="38" y="6"/>
                </a:lnTo>
                <a:lnTo>
                  <a:pt x="38" y="5"/>
                </a:lnTo>
                <a:lnTo>
                  <a:pt x="37" y="4"/>
                </a:lnTo>
                <a:lnTo>
                  <a:pt x="36" y="2"/>
                </a:lnTo>
                <a:lnTo>
                  <a:pt x="35" y="0"/>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7" name="Freeform 33">
            <a:extLst>
              <a:ext uri="{FF2B5EF4-FFF2-40B4-BE49-F238E27FC236}">
                <a16:creationId xmlns:a16="http://schemas.microsoft.com/office/drawing/2014/main" id="{8EA68AA0-2182-9D4B-94BC-DFF9F0142A37}"/>
              </a:ext>
            </a:extLst>
          </p:cNvPr>
          <p:cNvSpPr>
            <a:spLocks/>
          </p:cNvSpPr>
          <p:nvPr/>
        </p:nvSpPr>
        <p:spPr bwMode="auto">
          <a:xfrm>
            <a:off x="3416156" y="1385818"/>
            <a:ext cx="31214" cy="51023"/>
          </a:xfrm>
          <a:custGeom>
            <a:avLst/>
            <a:gdLst>
              <a:gd name="T0" fmla="*/ 2 w 52"/>
              <a:gd name="T1" fmla="*/ 48 h 85"/>
              <a:gd name="T2" fmla="*/ 2 w 52"/>
              <a:gd name="T3" fmla="*/ 52 h 85"/>
              <a:gd name="T4" fmla="*/ 2 w 52"/>
              <a:gd name="T5" fmla="*/ 58 h 85"/>
              <a:gd name="T6" fmla="*/ 1 w 52"/>
              <a:gd name="T7" fmla="*/ 63 h 85"/>
              <a:gd name="T8" fmla="*/ 1 w 52"/>
              <a:gd name="T9" fmla="*/ 68 h 85"/>
              <a:gd name="T10" fmla="*/ 0 w 52"/>
              <a:gd name="T11" fmla="*/ 73 h 85"/>
              <a:gd name="T12" fmla="*/ 0 w 52"/>
              <a:gd name="T13" fmla="*/ 77 h 85"/>
              <a:gd name="T14" fmla="*/ 0 w 52"/>
              <a:gd name="T15" fmla="*/ 81 h 85"/>
              <a:gd name="T16" fmla="*/ 0 w 52"/>
              <a:gd name="T17" fmla="*/ 84 h 85"/>
              <a:gd name="T18" fmla="*/ 1 w 52"/>
              <a:gd name="T19" fmla="*/ 77 h 85"/>
              <a:gd name="T20" fmla="*/ 3 w 52"/>
              <a:gd name="T21" fmla="*/ 71 h 85"/>
              <a:gd name="T22" fmla="*/ 4 w 52"/>
              <a:gd name="T23" fmla="*/ 64 h 85"/>
              <a:gd name="T24" fmla="*/ 6 w 52"/>
              <a:gd name="T25" fmla="*/ 58 h 85"/>
              <a:gd name="T26" fmla="*/ 8 w 52"/>
              <a:gd name="T27" fmla="*/ 51 h 85"/>
              <a:gd name="T28" fmla="*/ 10 w 52"/>
              <a:gd name="T29" fmla="*/ 47 h 85"/>
              <a:gd name="T30" fmla="*/ 12 w 52"/>
              <a:gd name="T31" fmla="*/ 43 h 85"/>
              <a:gd name="T32" fmla="*/ 13 w 52"/>
              <a:gd name="T33" fmla="*/ 39 h 85"/>
              <a:gd name="T34" fmla="*/ 16 w 52"/>
              <a:gd name="T35" fmla="*/ 38 h 85"/>
              <a:gd name="T36" fmla="*/ 21 w 52"/>
              <a:gd name="T37" fmla="*/ 35 h 85"/>
              <a:gd name="T38" fmla="*/ 27 w 52"/>
              <a:gd name="T39" fmla="*/ 34 h 85"/>
              <a:gd name="T40" fmla="*/ 33 w 52"/>
              <a:gd name="T41" fmla="*/ 30 h 85"/>
              <a:gd name="T42" fmla="*/ 39 w 52"/>
              <a:gd name="T43" fmla="*/ 26 h 85"/>
              <a:gd name="T44" fmla="*/ 45 w 52"/>
              <a:gd name="T45" fmla="*/ 21 h 85"/>
              <a:gd name="T46" fmla="*/ 48 w 52"/>
              <a:gd name="T47" fmla="*/ 17 h 85"/>
              <a:gd name="T48" fmla="*/ 51 w 52"/>
              <a:gd name="T49" fmla="*/ 10 h 85"/>
              <a:gd name="T50" fmla="*/ 49 w 52"/>
              <a:gd name="T51" fmla="*/ 6 h 85"/>
              <a:gd name="T52" fmla="*/ 45 w 52"/>
              <a:gd name="T53" fmla="*/ 2 h 85"/>
              <a:gd name="T54" fmla="*/ 37 w 52"/>
              <a:gd name="T55" fmla="*/ 0 h 85"/>
              <a:gd name="T56" fmla="*/ 28 w 52"/>
              <a:gd name="T57" fmla="*/ 0 h 85"/>
              <a:gd name="T58" fmla="*/ 19 w 52"/>
              <a:gd name="T59" fmla="*/ 1 h 85"/>
              <a:gd name="T60" fmla="*/ 10 w 52"/>
              <a:gd name="T61" fmla="*/ 2 h 85"/>
              <a:gd name="T62" fmla="*/ 4 w 52"/>
              <a:gd name="T63" fmla="*/ 3 h 85"/>
              <a:gd name="T64" fmla="*/ 2 w 52"/>
              <a:gd name="T65"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85">
                <a:moveTo>
                  <a:pt x="2" y="3"/>
                </a:moveTo>
                <a:lnTo>
                  <a:pt x="2" y="48"/>
                </a:lnTo>
                <a:lnTo>
                  <a:pt x="2" y="50"/>
                </a:lnTo>
                <a:lnTo>
                  <a:pt x="2" y="52"/>
                </a:lnTo>
                <a:lnTo>
                  <a:pt x="2" y="55"/>
                </a:lnTo>
                <a:lnTo>
                  <a:pt x="2" y="58"/>
                </a:lnTo>
                <a:lnTo>
                  <a:pt x="2" y="61"/>
                </a:lnTo>
                <a:lnTo>
                  <a:pt x="1" y="63"/>
                </a:lnTo>
                <a:lnTo>
                  <a:pt x="1" y="65"/>
                </a:lnTo>
                <a:lnTo>
                  <a:pt x="1" y="68"/>
                </a:lnTo>
                <a:lnTo>
                  <a:pt x="0" y="71"/>
                </a:lnTo>
                <a:lnTo>
                  <a:pt x="0" y="73"/>
                </a:lnTo>
                <a:lnTo>
                  <a:pt x="0" y="75"/>
                </a:lnTo>
                <a:lnTo>
                  <a:pt x="0" y="77"/>
                </a:lnTo>
                <a:lnTo>
                  <a:pt x="0" y="79"/>
                </a:lnTo>
                <a:lnTo>
                  <a:pt x="0" y="81"/>
                </a:lnTo>
                <a:lnTo>
                  <a:pt x="0" y="83"/>
                </a:lnTo>
                <a:lnTo>
                  <a:pt x="0" y="84"/>
                </a:lnTo>
                <a:lnTo>
                  <a:pt x="1" y="81"/>
                </a:lnTo>
                <a:lnTo>
                  <a:pt x="1" y="77"/>
                </a:lnTo>
                <a:lnTo>
                  <a:pt x="2" y="75"/>
                </a:lnTo>
                <a:lnTo>
                  <a:pt x="3" y="71"/>
                </a:lnTo>
                <a:lnTo>
                  <a:pt x="4" y="67"/>
                </a:lnTo>
                <a:lnTo>
                  <a:pt x="4" y="64"/>
                </a:lnTo>
                <a:lnTo>
                  <a:pt x="5" y="61"/>
                </a:lnTo>
                <a:lnTo>
                  <a:pt x="6" y="58"/>
                </a:lnTo>
                <a:lnTo>
                  <a:pt x="7" y="54"/>
                </a:lnTo>
                <a:lnTo>
                  <a:pt x="8" y="51"/>
                </a:lnTo>
                <a:lnTo>
                  <a:pt x="9" y="49"/>
                </a:lnTo>
                <a:lnTo>
                  <a:pt x="10" y="47"/>
                </a:lnTo>
                <a:lnTo>
                  <a:pt x="11" y="45"/>
                </a:lnTo>
                <a:lnTo>
                  <a:pt x="12" y="43"/>
                </a:lnTo>
                <a:lnTo>
                  <a:pt x="13" y="41"/>
                </a:lnTo>
                <a:lnTo>
                  <a:pt x="13" y="39"/>
                </a:lnTo>
                <a:lnTo>
                  <a:pt x="14" y="39"/>
                </a:lnTo>
                <a:lnTo>
                  <a:pt x="16" y="38"/>
                </a:lnTo>
                <a:lnTo>
                  <a:pt x="19" y="37"/>
                </a:lnTo>
                <a:lnTo>
                  <a:pt x="21" y="35"/>
                </a:lnTo>
                <a:lnTo>
                  <a:pt x="24" y="35"/>
                </a:lnTo>
                <a:lnTo>
                  <a:pt x="27" y="34"/>
                </a:lnTo>
                <a:lnTo>
                  <a:pt x="30" y="32"/>
                </a:lnTo>
                <a:lnTo>
                  <a:pt x="33" y="30"/>
                </a:lnTo>
                <a:lnTo>
                  <a:pt x="37" y="28"/>
                </a:lnTo>
                <a:lnTo>
                  <a:pt x="39" y="26"/>
                </a:lnTo>
                <a:lnTo>
                  <a:pt x="42" y="24"/>
                </a:lnTo>
                <a:lnTo>
                  <a:pt x="45" y="21"/>
                </a:lnTo>
                <a:lnTo>
                  <a:pt x="47" y="20"/>
                </a:lnTo>
                <a:lnTo>
                  <a:pt x="48" y="17"/>
                </a:lnTo>
                <a:lnTo>
                  <a:pt x="50" y="14"/>
                </a:lnTo>
                <a:lnTo>
                  <a:pt x="51" y="10"/>
                </a:lnTo>
                <a:lnTo>
                  <a:pt x="51" y="7"/>
                </a:lnTo>
                <a:lnTo>
                  <a:pt x="49" y="6"/>
                </a:lnTo>
                <a:lnTo>
                  <a:pt x="47" y="3"/>
                </a:lnTo>
                <a:lnTo>
                  <a:pt x="45" y="2"/>
                </a:lnTo>
                <a:lnTo>
                  <a:pt x="41" y="1"/>
                </a:lnTo>
                <a:lnTo>
                  <a:pt x="37" y="0"/>
                </a:lnTo>
                <a:lnTo>
                  <a:pt x="32" y="0"/>
                </a:lnTo>
                <a:lnTo>
                  <a:pt x="28" y="0"/>
                </a:lnTo>
                <a:lnTo>
                  <a:pt x="23" y="0"/>
                </a:lnTo>
                <a:lnTo>
                  <a:pt x="19" y="1"/>
                </a:lnTo>
                <a:lnTo>
                  <a:pt x="14" y="1"/>
                </a:lnTo>
                <a:lnTo>
                  <a:pt x="10" y="2"/>
                </a:lnTo>
                <a:lnTo>
                  <a:pt x="7" y="2"/>
                </a:lnTo>
                <a:lnTo>
                  <a:pt x="4" y="3"/>
                </a:lnTo>
                <a:lnTo>
                  <a:pt x="3" y="3"/>
                </a:lnTo>
                <a:lnTo>
                  <a:pt x="2" y="3"/>
                </a:lnTo>
              </a:path>
            </a:pathLst>
          </a:custGeom>
          <a:solidFill>
            <a:srgbClr val="FF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8" name="Freeform 34">
            <a:extLst>
              <a:ext uri="{FF2B5EF4-FFF2-40B4-BE49-F238E27FC236}">
                <a16:creationId xmlns:a16="http://schemas.microsoft.com/office/drawing/2014/main" id="{351C11BE-23B7-8546-80A4-6E4E60687B96}"/>
              </a:ext>
            </a:extLst>
          </p:cNvPr>
          <p:cNvSpPr>
            <a:spLocks/>
          </p:cNvSpPr>
          <p:nvPr/>
        </p:nvSpPr>
        <p:spPr bwMode="auto">
          <a:xfrm>
            <a:off x="3416157" y="1376815"/>
            <a:ext cx="48622" cy="22810"/>
          </a:xfrm>
          <a:custGeom>
            <a:avLst/>
            <a:gdLst>
              <a:gd name="T0" fmla="*/ 0 w 81"/>
              <a:gd name="T1" fmla="*/ 15 h 38"/>
              <a:gd name="T2" fmla="*/ 1 w 81"/>
              <a:gd name="T3" fmla="*/ 12 h 38"/>
              <a:gd name="T4" fmla="*/ 3 w 81"/>
              <a:gd name="T5" fmla="*/ 9 h 38"/>
              <a:gd name="T6" fmla="*/ 4 w 81"/>
              <a:gd name="T7" fmla="*/ 7 h 38"/>
              <a:gd name="T8" fmla="*/ 7 w 81"/>
              <a:gd name="T9" fmla="*/ 5 h 38"/>
              <a:gd name="T10" fmla="*/ 8 w 81"/>
              <a:gd name="T11" fmla="*/ 4 h 38"/>
              <a:gd name="T12" fmla="*/ 11 w 81"/>
              <a:gd name="T13" fmla="*/ 4 h 38"/>
              <a:gd name="T14" fmla="*/ 14 w 81"/>
              <a:gd name="T15" fmla="*/ 4 h 38"/>
              <a:gd name="T16" fmla="*/ 18 w 81"/>
              <a:gd name="T17" fmla="*/ 5 h 38"/>
              <a:gd name="T18" fmla="*/ 21 w 81"/>
              <a:gd name="T19" fmla="*/ 4 h 38"/>
              <a:gd name="T20" fmla="*/ 25 w 81"/>
              <a:gd name="T21" fmla="*/ 3 h 38"/>
              <a:gd name="T22" fmla="*/ 29 w 81"/>
              <a:gd name="T23" fmla="*/ 3 h 38"/>
              <a:gd name="T24" fmla="*/ 33 w 81"/>
              <a:gd name="T25" fmla="*/ 2 h 38"/>
              <a:gd name="T26" fmla="*/ 36 w 81"/>
              <a:gd name="T27" fmla="*/ 1 h 38"/>
              <a:gd name="T28" fmla="*/ 40 w 81"/>
              <a:gd name="T29" fmla="*/ 0 h 38"/>
              <a:gd name="T30" fmla="*/ 45 w 81"/>
              <a:gd name="T31" fmla="*/ 1 h 38"/>
              <a:gd name="T32" fmla="*/ 49 w 81"/>
              <a:gd name="T33" fmla="*/ 2 h 38"/>
              <a:gd name="T34" fmla="*/ 54 w 81"/>
              <a:gd name="T35" fmla="*/ 3 h 38"/>
              <a:gd name="T36" fmla="*/ 59 w 81"/>
              <a:gd name="T37" fmla="*/ 3 h 38"/>
              <a:gd name="T38" fmla="*/ 63 w 81"/>
              <a:gd name="T39" fmla="*/ 4 h 38"/>
              <a:gd name="T40" fmla="*/ 68 w 81"/>
              <a:gd name="T41" fmla="*/ 5 h 38"/>
              <a:gd name="T42" fmla="*/ 72 w 81"/>
              <a:gd name="T43" fmla="*/ 5 h 38"/>
              <a:gd name="T44" fmla="*/ 75 w 81"/>
              <a:gd name="T45" fmla="*/ 6 h 38"/>
              <a:gd name="T46" fmla="*/ 78 w 81"/>
              <a:gd name="T47" fmla="*/ 6 h 38"/>
              <a:gd name="T48" fmla="*/ 78 w 81"/>
              <a:gd name="T49" fmla="*/ 7 h 38"/>
              <a:gd name="T50" fmla="*/ 74 w 81"/>
              <a:gd name="T51" fmla="*/ 8 h 38"/>
              <a:gd name="T52" fmla="*/ 70 w 81"/>
              <a:gd name="T53" fmla="*/ 9 h 38"/>
              <a:gd name="T54" fmla="*/ 67 w 81"/>
              <a:gd name="T55" fmla="*/ 10 h 38"/>
              <a:gd name="T56" fmla="*/ 64 w 81"/>
              <a:gd name="T57" fmla="*/ 12 h 38"/>
              <a:gd name="T58" fmla="*/ 62 w 81"/>
              <a:gd name="T59" fmla="*/ 13 h 38"/>
              <a:gd name="T60" fmla="*/ 60 w 81"/>
              <a:gd name="T61" fmla="*/ 14 h 38"/>
              <a:gd name="T62" fmla="*/ 58 w 81"/>
              <a:gd name="T63" fmla="*/ 14 h 38"/>
              <a:gd name="T64" fmla="*/ 57 w 81"/>
              <a:gd name="T65" fmla="*/ 15 h 38"/>
              <a:gd name="T66" fmla="*/ 57 w 81"/>
              <a:gd name="T67" fmla="*/ 18 h 38"/>
              <a:gd name="T68" fmla="*/ 56 w 81"/>
              <a:gd name="T69" fmla="*/ 20 h 38"/>
              <a:gd name="T70" fmla="*/ 56 w 81"/>
              <a:gd name="T71" fmla="*/ 23 h 38"/>
              <a:gd name="T72" fmla="*/ 57 w 81"/>
              <a:gd name="T73" fmla="*/ 26 h 38"/>
              <a:gd name="T74" fmla="*/ 58 w 81"/>
              <a:gd name="T75" fmla="*/ 28 h 38"/>
              <a:gd name="T76" fmla="*/ 56 w 81"/>
              <a:gd name="T77" fmla="*/ 29 h 38"/>
              <a:gd name="T78" fmla="*/ 52 w 81"/>
              <a:gd name="T79" fmla="*/ 28 h 38"/>
              <a:gd name="T80" fmla="*/ 48 w 81"/>
              <a:gd name="T81" fmla="*/ 28 h 38"/>
              <a:gd name="T82" fmla="*/ 45 w 81"/>
              <a:gd name="T83" fmla="*/ 29 h 38"/>
              <a:gd name="T84" fmla="*/ 41 w 81"/>
              <a:gd name="T85" fmla="*/ 30 h 38"/>
              <a:gd name="T86" fmla="*/ 38 w 81"/>
              <a:gd name="T87" fmla="*/ 32 h 38"/>
              <a:gd name="T88" fmla="*/ 34 w 81"/>
              <a:gd name="T89" fmla="*/ 33 h 38"/>
              <a:gd name="T90" fmla="*/ 31 w 81"/>
              <a:gd name="T91" fmla="*/ 34 h 38"/>
              <a:gd name="T92" fmla="*/ 28 w 81"/>
              <a:gd name="T93" fmla="*/ 34 h 38"/>
              <a:gd name="T94" fmla="*/ 24 w 81"/>
              <a:gd name="T95" fmla="*/ 34 h 38"/>
              <a:gd name="T96" fmla="*/ 20 w 81"/>
              <a:gd name="T97" fmla="*/ 35 h 38"/>
              <a:gd name="T98" fmla="*/ 16 w 81"/>
              <a:gd name="T99" fmla="*/ 36 h 38"/>
              <a:gd name="T100" fmla="*/ 12 w 81"/>
              <a:gd name="T101" fmla="*/ 37 h 38"/>
              <a:gd name="T102" fmla="*/ 8 w 81"/>
              <a:gd name="T103" fmla="*/ 37 h 38"/>
              <a:gd name="T104" fmla="*/ 6 w 81"/>
              <a:gd name="T105" fmla="*/ 36 h 38"/>
              <a:gd name="T106" fmla="*/ 5 w 81"/>
              <a:gd name="T107" fmla="*/ 34 h 38"/>
              <a:gd name="T108" fmla="*/ 4 w 81"/>
              <a:gd name="T109" fmla="*/ 32 h 38"/>
              <a:gd name="T110" fmla="*/ 4 w 81"/>
              <a:gd name="T111" fmla="*/ 28 h 38"/>
              <a:gd name="T112" fmla="*/ 3 w 81"/>
              <a:gd name="T113" fmla="*/ 27 h 38"/>
              <a:gd name="T114" fmla="*/ 3 w 81"/>
              <a:gd name="T115" fmla="*/ 24 h 38"/>
              <a:gd name="T116" fmla="*/ 2 w 81"/>
              <a:gd name="T117" fmla="*/ 22 h 38"/>
              <a:gd name="T118" fmla="*/ 2 w 81"/>
              <a:gd name="T119" fmla="*/ 21 h 38"/>
              <a:gd name="T120" fmla="*/ 1 w 81"/>
              <a:gd name="T121" fmla="*/ 19 h 38"/>
              <a:gd name="T122" fmla="*/ 0 w 81"/>
              <a:gd name="T123"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38">
                <a:moveTo>
                  <a:pt x="0" y="17"/>
                </a:moveTo>
                <a:lnTo>
                  <a:pt x="0" y="15"/>
                </a:lnTo>
                <a:lnTo>
                  <a:pt x="1" y="14"/>
                </a:lnTo>
                <a:lnTo>
                  <a:pt x="1" y="12"/>
                </a:lnTo>
                <a:lnTo>
                  <a:pt x="2" y="10"/>
                </a:lnTo>
                <a:lnTo>
                  <a:pt x="3" y="9"/>
                </a:lnTo>
                <a:lnTo>
                  <a:pt x="3" y="8"/>
                </a:lnTo>
                <a:lnTo>
                  <a:pt x="4" y="7"/>
                </a:lnTo>
                <a:lnTo>
                  <a:pt x="6" y="6"/>
                </a:lnTo>
                <a:lnTo>
                  <a:pt x="7" y="5"/>
                </a:lnTo>
                <a:lnTo>
                  <a:pt x="7" y="5"/>
                </a:lnTo>
                <a:lnTo>
                  <a:pt x="8" y="4"/>
                </a:lnTo>
                <a:lnTo>
                  <a:pt x="10" y="4"/>
                </a:lnTo>
                <a:lnTo>
                  <a:pt x="11" y="4"/>
                </a:lnTo>
                <a:lnTo>
                  <a:pt x="13" y="4"/>
                </a:lnTo>
                <a:lnTo>
                  <a:pt x="14" y="4"/>
                </a:lnTo>
                <a:lnTo>
                  <a:pt x="16" y="4"/>
                </a:lnTo>
                <a:lnTo>
                  <a:pt x="18" y="5"/>
                </a:lnTo>
                <a:lnTo>
                  <a:pt x="20" y="5"/>
                </a:lnTo>
                <a:lnTo>
                  <a:pt x="21" y="4"/>
                </a:lnTo>
                <a:lnTo>
                  <a:pt x="23" y="4"/>
                </a:lnTo>
                <a:lnTo>
                  <a:pt x="25" y="3"/>
                </a:lnTo>
                <a:lnTo>
                  <a:pt x="27" y="3"/>
                </a:lnTo>
                <a:lnTo>
                  <a:pt x="29" y="3"/>
                </a:lnTo>
                <a:lnTo>
                  <a:pt x="31" y="2"/>
                </a:lnTo>
                <a:lnTo>
                  <a:pt x="33" y="2"/>
                </a:lnTo>
                <a:lnTo>
                  <a:pt x="34" y="1"/>
                </a:lnTo>
                <a:lnTo>
                  <a:pt x="36" y="1"/>
                </a:lnTo>
                <a:lnTo>
                  <a:pt x="38" y="0"/>
                </a:lnTo>
                <a:lnTo>
                  <a:pt x="40" y="0"/>
                </a:lnTo>
                <a:lnTo>
                  <a:pt x="43" y="0"/>
                </a:lnTo>
                <a:lnTo>
                  <a:pt x="45" y="1"/>
                </a:lnTo>
                <a:lnTo>
                  <a:pt x="47" y="1"/>
                </a:lnTo>
                <a:lnTo>
                  <a:pt x="49" y="2"/>
                </a:lnTo>
                <a:lnTo>
                  <a:pt x="51" y="2"/>
                </a:lnTo>
                <a:lnTo>
                  <a:pt x="54" y="3"/>
                </a:lnTo>
                <a:lnTo>
                  <a:pt x="56" y="3"/>
                </a:lnTo>
                <a:lnTo>
                  <a:pt x="59" y="3"/>
                </a:lnTo>
                <a:lnTo>
                  <a:pt x="60" y="3"/>
                </a:lnTo>
                <a:lnTo>
                  <a:pt x="63" y="4"/>
                </a:lnTo>
                <a:lnTo>
                  <a:pt x="65" y="4"/>
                </a:lnTo>
                <a:lnTo>
                  <a:pt x="68" y="5"/>
                </a:lnTo>
                <a:lnTo>
                  <a:pt x="70" y="5"/>
                </a:lnTo>
                <a:lnTo>
                  <a:pt x="72" y="5"/>
                </a:lnTo>
                <a:lnTo>
                  <a:pt x="73" y="6"/>
                </a:lnTo>
                <a:lnTo>
                  <a:pt x="75" y="6"/>
                </a:lnTo>
                <a:lnTo>
                  <a:pt x="77" y="6"/>
                </a:lnTo>
                <a:lnTo>
                  <a:pt x="78" y="6"/>
                </a:lnTo>
                <a:lnTo>
                  <a:pt x="80" y="6"/>
                </a:lnTo>
                <a:lnTo>
                  <a:pt x="78" y="7"/>
                </a:lnTo>
                <a:lnTo>
                  <a:pt x="76" y="7"/>
                </a:lnTo>
                <a:lnTo>
                  <a:pt x="74" y="8"/>
                </a:lnTo>
                <a:lnTo>
                  <a:pt x="72" y="9"/>
                </a:lnTo>
                <a:lnTo>
                  <a:pt x="70" y="9"/>
                </a:lnTo>
                <a:lnTo>
                  <a:pt x="68" y="10"/>
                </a:lnTo>
                <a:lnTo>
                  <a:pt x="67" y="10"/>
                </a:lnTo>
                <a:lnTo>
                  <a:pt x="65" y="11"/>
                </a:lnTo>
                <a:lnTo>
                  <a:pt x="64" y="12"/>
                </a:lnTo>
                <a:lnTo>
                  <a:pt x="63" y="12"/>
                </a:lnTo>
                <a:lnTo>
                  <a:pt x="62" y="13"/>
                </a:lnTo>
                <a:lnTo>
                  <a:pt x="61" y="13"/>
                </a:lnTo>
                <a:lnTo>
                  <a:pt x="60" y="14"/>
                </a:lnTo>
                <a:lnTo>
                  <a:pt x="59" y="14"/>
                </a:lnTo>
                <a:lnTo>
                  <a:pt x="58" y="14"/>
                </a:lnTo>
                <a:lnTo>
                  <a:pt x="58" y="15"/>
                </a:lnTo>
                <a:lnTo>
                  <a:pt x="57" y="15"/>
                </a:lnTo>
                <a:lnTo>
                  <a:pt x="57" y="17"/>
                </a:lnTo>
                <a:lnTo>
                  <a:pt x="57" y="18"/>
                </a:lnTo>
                <a:lnTo>
                  <a:pt x="56" y="19"/>
                </a:lnTo>
                <a:lnTo>
                  <a:pt x="56" y="20"/>
                </a:lnTo>
                <a:lnTo>
                  <a:pt x="56" y="22"/>
                </a:lnTo>
                <a:lnTo>
                  <a:pt x="56" y="23"/>
                </a:lnTo>
                <a:lnTo>
                  <a:pt x="57" y="24"/>
                </a:lnTo>
                <a:lnTo>
                  <a:pt x="57" y="26"/>
                </a:lnTo>
                <a:lnTo>
                  <a:pt x="57" y="27"/>
                </a:lnTo>
                <a:lnTo>
                  <a:pt x="58" y="28"/>
                </a:lnTo>
                <a:lnTo>
                  <a:pt x="59" y="30"/>
                </a:lnTo>
                <a:lnTo>
                  <a:pt x="56" y="29"/>
                </a:lnTo>
                <a:lnTo>
                  <a:pt x="54" y="28"/>
                </a:lnTo>
                <a:lnTo>
                  <a:pt x="52" y="28"/>
                </a:lnTo>
                <a:lnTo>
                  <a:pt x="50" y="28"/>
                </a:lnTo>
                <a:lnTo>
                  <a:pt x="48" y="28"/>
                </a:lnTo>
                <a:lnTo>
                  <a:pt x="47" y="28"/>
                </a:lnTo>
                <a:lnTo>
                  <a:pt x="45" y="29"/>
                </a:lnTo>
                <a:lnTo>
                  <a:pt x="43" y="29"/>
                </a:lnTo>
                <a:lnTo>
                  <a:pt x="41" y="30"/>
                </a:lnTo>
                <a:lnTo>
                  <a:pt x="40" y="31"/>
                </a:lnTo>
                <a:lnTo>
                  <a:pt x="38" y="32"/>
                </a:lnTo>
                <a:lnTo>
                  <a:pt x="36" y="32"/>
                </a:lnTo>
                <a:lnTo>
                  <a:pt x="34" y="33"/>
                </a:lnTo>
                <a:lnTo>
                  <a:pt x="33" y="33"/>
                </a:lnTo>
                <a:lnTo>
                  <a:pt x="31" y="34"/>
                </a:lnTo>
                <a:lnTo>
                  <a:pt x="30" y="34"/>
                </a:lnTo>
                <a:lnTo>
                  <a:pt x="28" y="34"/>
                </a:lnTo>
                <a:lnTo>
                  <a:pt x="26" y="34"/>
                </a:lnTo>
                <a:lnTo>
                  <a:pt x="24" y="34"/>
                </a:lnTo>
                <a:lnTo>
                  <a:pt x="22" y="35"/>
                </a:lnTo>
                <a:lnTo>
                  <a:pt x="20" y="35"/>
                </a:lnTo>
                <a:lnTo>
                  <a:pt x="18" y="36"/>
                </a:lnTo>
                <a:lnTo>
                  <a:pt x="16" y="36"/>
                </a:lnTo>
                <a:lnTo>
                  <a:pt x="14" y="37"/>
                </a:lnTo>
                <a:lnTo>
                  <a:pt x="12" y="37"/>
                </a:lnTo>
                <a:lnTo>
                  <a:pt x="10" y="37"/>
                </a:lnTo>
                <a:lnTo>
                  <a:pt x="8" y="37"/>
                </a:lnTo>
                <a:lnTo>
                  <a:pt x="7" y="37"/>
                </a:lnTo>
                <a:lnTo>
                  <a:pt x="6" y="36"/>
                </a:lnTo>
                <a:lnTo>
                  <a:pt x="5" y="35"/>
                </a:lnTo>
                <a:lnTo>
                  <a:pt x="5" y="34"/>
                </a:lnTo>
                <a:lnTo>
                  <a:pt x="5" y="34"/>
                </a:lnTo>
                <a:lnTo>
                  <a:pt x="4" y="32"/>
                </a:lnTo>
                <a:lnTo>
                  <a:pt x="4" y="30"/>
                </a:lnTo>
                <a:lnTo>
                  <a:pt x="4" y="28"/>
                </a:lnTo>
                <a:lnTo>
                  <a:pt x="3" y="28"/>
                </a:lnTo>
                <a:lnTo>
                  <a:pt x="3" y="27"/>
                </a:lnTo>
                <a:lnTo>
                  <a:pt x="3" y="25"/>
                </a:lnTo>
                <a:lnTo>
                  <a:pt x="3" y="24"/>
                </a:lnTo>
                <a:lnTo>
                  <a:pt x="2" y="23"/>
                </a:lnTo>
                <a:lnTo>
                  <a:pt x="2" y="22"/>
                </a:lnTo>
                <a:lnTo>
                  <a:pt x="2" y="22"/>
                </a:lnTo>
                <a:lnTo>
                  <a:pt x="2" y="21"/>
                </a:lnTo>
                <a:lnTo>
                  <a:pt x="2" y="20"/>
                </a:lnTo>
                <a:lnTo>
                  <a:pt x="1" y="19"/>
                </a:lnTo>
                <a:lnTo>
                  <a:pt x="1" y="18"/>
                </a:lnTo>
                <a:lnTo>
                  <a:pt x="0" y="17"/>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79" name="Freeform 35">
            <a:extLst>
              <a:ext uri="{FF2B5EF4-FFF2-40B4-BE49-F238E27FC236}">
                <a16:creationId xmlns:a16="http://schemas.microsoft.com/office/drawing/2014/main" id="{4C1F1DF4-50F3-6D4B-9EFC-365EE482E72A}"/>
              </a:ext>
            </a:extLst>
          </p:cNvPr>
          <p:cNvSpPr>
            <a:spLocks/>
          </p:cNvSpPr>
          <p:nvPr/>
        </p:nvSpPr>
        <p:spPr bwMode="auto">
          <a:xfrm>
            <a:off x="3417358" y="1379216"/>
            <a:ext cx="42019" cy="18008"/>
          </a:xfrm>
          <a:custGeom>
            <a:avLst/>
            <a:gdLst>
              <a:gd name="T0" fmla="*/ 17 w 70"/>
              <a:gd name="T1" fmla="*/ 16 h 30"/>
              <a:gd name="T2" fmla="*/ 17 w 70"/>
              <a:gd name="T3" fmla="*/ 18 h 30"/>
              <a:gd name="T4" fmla="*/ 18 w 70"/>
              <a:gd name="T5" fmla="*/ 20 h 30"/>
              <a:gd name="T6" fmla="*/ 22 w 70"/>
              <a:gd name="T7" fmla="*/ 22 h 30"/>
              <a:gd name="T8" fmla="*/ 27 w 70"/>
              <a:gd name="T9" fmla="*/ 25 h 30"/>
              <a:gd name="T10" fmla="*/ 25 w 70"/>
              <a:gd name="T11" fmla="*/ 25 h 30"/>
              <a:gd name="T12" fmla="*/ 18 w 70"/>
              <a:gd name="T13" fmla="*/ 23 h 30"/>
              <a:gd name="T14" fmla="*/ 15 w 70"/>
              <a:gd name="T15" fmla="*/ 21 h 30"/>
              <a:gd name="T16" fmla="*/ 11 w 70"/>
              <a:gd name="T17" fmla="*/ 19 h 30"/>
              <a:gd name="T18" fmla="*/ 8 w 70"/>
              <a:gd name="T19" fmla="*/ 17 h 30"/>
              <a:gd name="T20" fmla="*/ 6 w 70"/>
              <a:gd name="T21" fmla="*/ 18 h 30"/>
              <a:gd name="T22" fmla="*/ 5 w 70"/>
              <a:gd name="T23" fmla="*/ 21 h 30"/>
              <a:gd name="T24" fmla="*/ 4 w 70"/>
              <a:gd name="T25" fmla="*/ 24 h 30"/>
              <a:gd name="T26" fmla="*/ 3 w 70"/>
              <a:gd name="T27" fmla="*/ 28 h 30"/>
              <a:gd name="T28" fmla="*/ 3 w 70"/>
              <a:gd name="T29" fmla="*/ 27 h 30"/>
              <a:gd name="T30" fmla="*/ 2 w 70"/>
              <a:gd name="T31" fmla="*/ 23 h 30"/>
              <a:gd name="T32" fmla="*/ 2 w 70"/>
              <a:gd name="T33" fmla="*/ 20 h 30"/>
              <a:gd name="T34" fmla="*/ 1 w 70"/>
              <a:gd name="T35" fmla="*/ 16 h 30"/>
              <a:gd name="T36" fmla="*/ 1 w 70"/>
              <a:gd name="T37" fmla="*/ 11 h 30"/>
              <a:gd name="T38" fmla="*/ 2 w 70"/>
              <a:gd name="T39" fmla="*/ 8 h 30"/>
              <a:gd name="T40" fmla="*/ 4 w 70"/>
              <a:gd name="T41" fmla="*/ 7 h 30"/>
              <a:gd name="T42" fmla="*/ 6 w 70"/>
              <a:gd name="T43" fmla="*/ 6 h 30"/>
              <a:gd name="T44" fmla="*/ 11 w 70"/>
              <a:gd name="T45" fmla="*/ 5 h 30"/>
              <a:gd name="T46" fmla="*/ 16 w 70"/>
              <a:gd name="T47" fmla="*/ 5 h 30"/>
              <a:gd name="T48" fmla="*/ 21 w 70"/>
              <a:gd name="T49" fmla="*/ 5 h 30"/>
              <a:gd name="T50" fmla="*/ 26 w 70"/>
              <a:gd name="T51" fmla="*/ 3 h 30"/>
              <a:gd name="T52" fmla="*/ 32 w 70"/>
              <a:gd name="T53" fmla="*/ 2 h 30"/>
              <a:gd name="T54" fmla="*/ 38 w 70"/>
              <a:gd name="T55" fmla="*/ 1 h 30"/>
              <a:gd name="T56" fmla="*/ 45 w 70"/>
              <a:gd name="T57" fmla="*/ 1 h 30"/>
              <a:gd name="T58" fmla="*/ 51 w 70"/>
              <a:gd name="T59" fmla="*/ 2 h 30"/>
              <a:gd name="T60" fmla="*/ 57 w 70"/>
              <a:gd name="T61" fmla="*/ 2 h 30"/>
              <a:gd name="T62" fmla="*/ 62 w 70"/>
              <a:gd name="T63" fmla="*/ 2 h 30"/>
              <a:gd name="T64" fmla="*/ 69 w 70"/>
              <a:gd name="T65" fmla="*/ 3 h 30"/>
              <a:gd name="T66" fmla="*/ 66 w 70"/>
              <a:gd name="T67" fmla="*/ 3 h 30"/>
              <a:gd name="T68" fmla="*/ 63 w 70"/>
              <a:gd name="T69" fmla="*/ 4 h 30"/>
              <a:gd name="T70" fmla="*/ 60 w 70"/>
              <a:gd name="T71" fmla="*/ 5 h 30"/>
              <a:gd name="T72" fmla="*/ 56 w 70"/>
              <a:gd name="T73" fmla="*/ 7 h 30"/>
              <a:gd name="T74" fmla="*/ 51 w 70"/>
              <a:gd name="T75" fmla="*/ 7 h 30"/>
              <a:gd name="T76" fmla="*/ 47 w 70"/>
              <a:gd name="T77" fmla="*/ 7 h 30"/>
              <a:gd name="T78" fmla="*/ 44 w 70"/>
              <a:gd name="T79" fmla="*/ 9 h 30"/>
              <a:gd name="T80" fmla="*/ 42 w 70"/>
              <a:gd name="T81" fmla="*/ 12 h 30"/>
              <a:gd name="T82" fmla="*/ 43 w 70"/>
              <a:gd name="T83" fmla="*/ 14 h 30"/>
              <a:gd name="T84" fmla="*/ 46 w 70"/>
              <a:gd name="T85" fmla="*/ 16 h 30"/>
              <a:gd name="T86" fmla="*/ 49 w 70"/>
              <a:gd name="T87" fmla="*/ 17 h 30"/>
              <a:gd name="T88" fmla="*/ 52 w 70"/>
              <a:gd name="T89" fmla="*/ 19 h 30"/>
              <a:gd name="T90" fmla="*/ 55 w 70"/>
              <a:gd name="T91" fmla="*/ 22 h 30"/>
              <a:gd name="T92" fmla="*/ 53 w 70"/>
              <a:gd name="T93" fmla="*/ 22 h 30"/>
              <a:gd name="T94" fmla="*/ 49 w 70"/>
              <a:gd name="T95" fmla="*/ 22 h 30"/>
              <a:gd name="T96" fmla="*/ 44 w 70"/>
              <a:gd name="T97" fmla="*/ 21 h 30"/>
              <a:gd name="T98" fmla="*/ 41 w 70"/>
              <a:gd name="T99" fmla="*/ 22 h 30"/>
              <a:gd name="T100" fmla="*/ 39 w 70"/>
              <a:gd name="T101" fmla="*/ 22 h 30"/>
              <a:gd name="T102" fmla="*/ 38 w 70"/>
              <a:gd name="T103" fmla="*/ 25 h 30"/>
              <a:gd name="T104" fmla="*/ 34 w 70"/>
              <a:gd name="T105" fmla="*/ 25 h 30"/>
              <a:gd name="T106" fmla="*/ 31 w 70"/>
              <a:gd name="T107" fmla="*/ 24 h 30"/>
              <a:gd name="T108" fmla="*/ 28 w 70"/>
              <a:gd name="T109" fmla="*/ 22 h 30"/>
              <a:gd name="T110" fmla="*/ 26 w 70"/>
              <a:gd name="T11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 h="30">
                <a:moveTo>
                  <a:pt x="17" y="15"/>
                </a:moveTo>
                <a:lnTo>
                  <a:pt x="17" y="15"/>
                </a:lnTo>
                <a:lnTo>
                  <a:pt x="17" y="16"/>
                </a:lnTo>
                <a:lnTo>
                  <a:pt x="17" y="17"/>
                </a:lnTo>
                <a:lnTo>
                  <a:pt x="17" y="17"/>
                </a:lnTo>
                <a:lnTo>
                  <a:pt x="17" y="18"/>
                </a:lnTo>
                <a:lnTo>
                  <a:pt x="17" y="19"/>
                </a:lnTo>
                <a:lnTo>
                  <a:pt x="17" y="20"/>
                </a:lnTo>
                <a:lnTo>
                  <a:pt x="18" y="20"/>
                </a:lnTo>
                <a:lnTo>
                  <a:pt x="19" y="21"/>
                </a:lnTo>
                <a:lnTo>
                  <a:pt x="20" y="22"/>
                </a:lnTo>
                <a:lnTo>
                  <a:pt x="22" y="22"/>
                </a:lnTo>
                <a:lnTo>
                  <a:pt x="23" y="23"/>
                </a:lnTo>
                <a:lnTo>
                  <a:pt x="25" y="24"/>
                </a:lnTo>
                <a:lnTo>
                  <a:pt x="27" y="25"/>
                </a:lnTo>
                <a:lnTo>
                  <a:pt x="29" y="26"/>
                </a:lnTo>
                <a:lnTo>
                  <a:pt x="27" y="25"/>
                </a:lnTo>
                <a:lnTo>
                  <a:pt x="25" y="25"/>
                </a:lnTo>
                <a:lnTo>
                  <a:pt x="22" y="25"/>
                </a:lnTo>
                <a:lnTo>
                  <a:pt x="20" y="24"/>
                </a:lnTo>
                <a:lnTo>
                  <a:pt x="18" y="23"/>
                </a:lnTo>
                <a:lnTo>
                  <a:pt x="17" y="22"/>
                </a:lnTo>
                <a:lnTo>
                  <a:pt x="16" y="22"/>
                </a:lnTo>
                <a:lnTo>
                  <a:pt x="15" y="21"/>
                </a:lnTo>
                <a:lnTo>
                  <a:pt x="13" y="20"/>
                </a:lnTo>
                <a:lnTo>
                  <a:pt x="12" y="19"/>
                </a:lnTo>
                <a:lnTo>
                  <a:pt x="11" y="19"/>
                </a:lnTo>
                <a:lnTo>
                  <a:pt x="10" y="18"/>
                </a:lnTo>
                <a:lnTo>
                  <a:pt x="9" y="17"/>
                </a:lnTo>
                <a:lnTo>
                  <a:pt x="8" y="17"/>
                </a:lnTo>
                <a:lnTo>
                  <a:pt x="7" y="17"/>
                </a:lnTo>
                <a:lnTo>
                  <a:pt x="6" y="17"/>
                </a:lnTo>
                <a:lnTo>
                  <a:pt x="6" y="18"/>
                </a:lnTo>
                <a:lnTo>
                  <a:pt x="6" y="19"/>
                </a:lnTo>
                <a:lnTo>
                  <a:pt x="5" y="20"/>
                </a:lnTo>
                <a:lnTo>
                  <a:pt x="5" y="21"/>
                </a:lnTo>
                <a:lnTo>
                  <a:pt x="5" y="22"/>
                </a:lnTo>
                <a:lnTo>
                  <a:pt x="4" y="22"/>
                </a:lnTo>
                <a:lnTo>
                  <a:pt x="4" y="24"/>
                </a:lnTo>
                <a:lnTo>
                  <a:pt x="4" y="25"/>
                </a:lnTo>
                <a:lnTo>
                  <a:pt x="4" y="26"/>
                </a:lnTo>
                <a:lnTo>
                  <a:pt x="3" y="28"/>
                </a:lnTo>
                <a:lnTo>
                  <a:pt x="3" y="29"/>
                </a:lnTo>
                <a:lnTo>
                  <a:pt x="3" y="28"/>
                </a:lnTo>
                <a:lnTo>
                  <a:pt x="3" y="27"/>
                </a:lnTo>
                <a:lnTo>
                  <a:pt x="2" y="26"/>
                </a:lnTo>
                <a:lnTo>
                  <a:pt x="2" y="24"/>
                </a:lnTo>
                <a:lnTo>
                  <a:pt x="2" y="23"/>
                </a:lnTo>
                <a:lnTo>
                  <a:pt x="2" y="22"/>
                </a:lnTo>
                <a:lnTo>
                  <a:pt x="2" y="21"/>
                </a:lnTo>
                <a:lnTo>
                  <a:pt x="2" y="20"/>
                </a:lnTo>
                <a:lnTo>
                  <a:pt x="2" y="18"/>
                </a:lnTo>
                <a:lnTo>
                  <a:pt x="2" y="17"/>
                </a:lnTo>
                <a:lnTo>
                  <a:pt x="1" y="16"/>
                </a:lnTo>
                <a:lnTo>
                  <a:pt x="1" y="12"/>
                </a:lnTo>
                <a:lnTo>
                  <a:pt x="0" y="12"/>
                </a:lnTo>
                <a:lnTo>
                  <a:pt x="1" y="11"/>
                </a:lnTo>
                <a:lnTo>
                  <a:pt x="1" y="10"/>
                </a:lnTo>
                <a:lnTo>
                  <a:pt x="1" y="9"/>
                </a:lnTo>
                <a:lnTo>
                  <a:pt x="2" y="8"/>
                </a:lnTo>
                <a:lnTo>
                  <a:pt x="2" y="7"/>
                </a:lnTo>
                <a:lnTo>
                  <a:pt x="3" y="7"/>
                </a:lnTo>
                <a:lnTo>
                  <a:pt x="4" y="7"/>
                </a:lnTo>
                <a:lnTo>
                  <a:pt x="5" y="6"/>
                </a:lnTo>
                <a:lnTo>
                  <a:pt x="6" y="6"/>
                </a:lnTo>
                <a:lnTo>
                  <a:pt x="6" y="6"/>
                </a:lnTo>
                <a:lnTo>
                  <a:pt x="8" y="5"/>
                </a:lnTo>
                <a:lnTo>
                  <a:pt x="9" y="5"/>
                </a:lnTo>
                <a:lnTo>
                  <a:pt x="11" y="5"/>
                </a:lnTo>
                <a:lnTo>
                  <a:pt x="12" y="5"/>
                </a:lnTo>
                <a:lnTo>
                  <a:pt x="14" y="5"/>
                </a:lnTo>
                <a:lnTo>
                  <a:pt x="16" y="5"/>
                </a:lnTo>
                <a:lnTo>
                  <a:pt x="17" y="5"/>
                </a:lnTo>
                <a:lnTo>
                  <a:pt x="19" y="5"/>
                </a:lnTo>
                <a:lnTo>
                  <a:pt x="21" y="5"/>
                </a:lnTo>
                <a:lnTo>
                  <a:pt x="23" y="4"/>
                </a:lnTo>
                <a:lnTo>
                  <a:pt x="25" y="4"/>
                </a:lnTo>
                <a:lnTo>
                  <a:pt x="26" y="3"/>
                </a:lnTo>
                <a:lnTo>
                  <a:pt x="28" y="2"/>
                </a:lnTo>
                <a:lnTo>
                  <a:pt x="29" y="2"/>
                </a:lnTo>
                <a:lnTo>
                  <a:pt x="32" y="2"/>
                </a:lnTo>
                <a:lnTo>
                  <a:pt x="34" y="1"/>
                </a:lnTo>
                <a:lnTo>
                  <a:pt x="36" y="1"/>
                </a:lnTo>
                <a:lnTo>
                  <a:pt x="38" y="1"/>
                </a:lnTo>
                <a:lnTo>
                  <a:pt x="40" y="0"/>
                </a:lnTo>
                <a:lnTo>
                  <a:pt x="43" y="0"/>
                </a:lnTo>
                <a:lnTo>
                  <a:pt x="45" y="1"/>
                </a:lnTo>
                <a:lnTo>
                  <a:pt x="48" y="1"/>
                </a:lnTo>
                <a:lnTo>
                  <a:pt x="50" y="2"/>
                </a:lnTo>
                <a:lnTo>
                  <a:pt x="51" y="2"/>
                </a:lnTo>
                <a:lnTo>
                  <a:pt x="52" y="2"/>
                </a:lnTo>
                <a:lnTo>
                  <a:pt x="55" y="2"/>
                </a:lnTo>
                <a:lnTo>
                  <a:pt x="57" y="2"/>
                </a:lnTo>
                <a:lnTo>
                  <a:pt x="59" y="2"/>
                </a:lnTo>
                <a:lnTo>
                  <a:pt x="60" y="2"/>
                </a:lnTo>
                <a:lnTo>
                  <a:pt x="62" y="2"/>
                </a:lnTo>
                <a:lnTo>
                  <a:pt x="63" y="2"/>
                </a:lnTo>
                <a:lnTo>
                  <a:pt x="69" y="2"/>
                </a:lnTo>
                <a:lnTo>
                  <a:pt x="69" y="3"/>
                </a:lnTo>
                <a:lnTo>
                  <a:pt x="68" y="3"/>
                </a:lnTo>
                <a:lnTo>
                  <a:pt x="67" y="3"/>
                </a:lnTo>
                <a:lnTo>
                  <a:pt x="66" y="3"/>
                </a:lnTo>
                <a:lnTo>
                  <a:pt x="65" y="4"/>
                </a:lnTo>
                <a:lnTo>
                  <a:pt x="64" y="4"/>
                </a:lnTo>
                <a:lnTo>
                  <a:pt x="63" y="4"/>
                </a:lnTo>
                <a:lnTo>
                  <a:pt x="63" y="5"/>
                </a:lnTo>
                <a:lnTo>
                  <a:pt x="62" y="5"/>
                </a:lnTo>
                <a:lnTo>
                  <a:pt x="60" y="5"/>
                </a:lnTo>
                <a:lnTo>
                  <a:pt x="59" y="6"/>
                </a:lnTo>
                <a:lnTo>
                  <a:pt x="57" y="6"/>
                </a:lnTo>
                <a:lnTo>
                  <a:pt x="56" y="7"/>
                </a:lnTo>
                <a:lnTo>
                  <a:pt x="54" y="7"/>
                </a:lnTo>
                <a:lnTo>
                  <a:pt x="52" y="7"/>
                </a:lnTo>
                <a:lnTo>
                  <a:pt x="51" y="7"/>
                </a:lnTo>
                <a:lnTo>
                  <a:pt x="50" y="7"/>
                </a:lnTo>
                <a:lnTo>
                  <a:pt x="48" y="7"/>
                </a:lnTo>
                <a:lnTo>
                  <a:pt x="47" y="7"/>
                </a:lnTo>
                <a:lnTo>
                  <a:pt x="46" y="8"/>
                </a:lnTo>
                <a:lnTo>
                  <a:pt x="45" y="8"/>
                </a:lnTo>
                <a:lnTo>
                  <a:pt x="44" y="9"/>
                </a:lnTo>
                <a:lnTo>
                  <a:pt x="43" y="10"/>
                </a:lnTo>
                <a:lnTo>
                  <a:pt x="42" y="11"/>
                </a:lnTo>
                <a:lnTo>
                  <a:pt x="42" y="12"/>
                </a:lnTo>
                <a:lnTo>
                  <a:pt x="42" y="12"/>
                </a:lnTo>
                <a:lnTo>
                  <a:pt x="42" y="13"/>
                </a:lnTo>
                <a:lnTo>
                  <a:pt x="43" y="14"/>
                </a:lnTo>
                <a:lnTo>
                  <a:pt x="44" y="15"/>
                </a:lnTo>
                <a:lnTo>
                  <a:pt x="45" y="15"/>
                </a:lnTo>
                <a:lnTo>
                  <a:pt x="46" y="16"/>
                </a:lnTo>
                <a:lnTo>
                  <a:pt x="47" y="16"/>
                </a:lnTo>
                <a:lnTo>
                  <a:pt x="48" y="17"/>
                </a:lnTo>
                <a:lnTo>
                  <a:pt x="49" y="17"/>
                </a:lnTo>
                <a:lnTo>
                  <a:pt x="50" y="17"/>
                </a:lnTo>
                <a:lnTo>
                  <a:pt x="52" y="18"/>
                </a:lnTo>
                <a:lnTo>
                  <a:pt x="52" y="19"/>
                </a:lnTo>
                <a:lnTo>
                  <a:pt x="53" y="20"/>
                </a:lnTo>
                <a:lnTo>
                  <a:pt x="54" y="22"/>
                </a:lnTo>
                <a:lnTo>
                  <a:pt x="55" y="22"/>
                </a:lnTo>
                <a:lnTo>
                  <a:pt x="56" y="23"/>
                </a:lnTo>
                <a:lnTo>
                  <a:pt x="54" y="23"/>
                </a:lnTo>
                <a:lnTo>
                  <a:pt x="53" y="22"/>
                </a:lnTo>
                <a:lnTo>
                  <a:pt x="52" y="22"/>
                </a:lnTo>
                <a:lnTo>
                  <a:pt x="50" y="22"/>
                </a:lnTo>
                <a:lnTo>
                  <a:pt x="49" y="22"/>
                </a:lnTo>
                <a:lnTo>
                  <a:pt x="47" y="22"/>
                </a:lnTo>
                <a:lnTo>
                  <a:pt x="46" y="21"/>
                </a:lnTo>
                <a:lnTo>
                  <a:pt x="44" y="21"/>
                </a:lnTo>
                <a:lnTo>
                  <a:pt x="43" y="21"/>
                </a:lnTo>
                <a:lnTo>
                  <a:pt x="42" y="22"/>
                </a:lnTo>
                <a:lnTo>
                  <a:pt x="41" y="22"/>
                </a:lnTo>
                <a:lnTo>
                  <a:pt x="40" y="22"/>
                </a:lnTo>
                <a:lnTo>
                  <a:pt x="40" y="22"/>
                </a:lnTo>
                <a:lnTo>
                  <a:pt x="39" y="22"/>
                </a:lnTo>
                <a:lnTo>
                  <a:pt x="39" y="23"/>
                </a:lnTo>
                <a:lnTo>
                  <a:pt x="39" y="24"/>
                </a:lnTo>
                <a:lnTo>
                  <a:pt x="38" y="25"/>
                </a:lnTo>
                <a:lnTo>
                  <a:pt x="37" y="25"/>
                </a:lnTo>
                <a:lnTo>
                  <a:pt x="36" y="25"/>
                </a:lnTo>
                <a:lnTo>
                  <a:pt x="34" y="25"/>
                </a:lnTo>
                <a:lnTo>
                  <a:pt x="33" y="25"/>
                </a:lnTo>
                <a:lnTo>
                  <a:pt x="32" y="24"/>
                </a:lnTo>
                <a:lnTo>
                  <a:pt x="31" y="24"/>
                </a:lnTo>
                <a:lnTo>
                  <a:pt x="30" y="23"/>
                </a:lnTo>
                <a:lnTo>
                  <a:pt x="29" y="22"/>
                </a:lnTo>
                <a:lnTo>
                  <a:pt x="28" y="22"/>
                </a:lnTo>
                <a:lnTo>
                  <a:pt x="27" y="20"/>
                </a:lnTo>
                <a:lnTo>
                  <a:pt x="26" y="18"/>
                </a:lnTo>
                <a:lnTo>
                  <a:pt x="26" y="17"/>
                </a:lnTo>
                <a:lnTo>
                  <a:pt x="17"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0" name="Freeform 36">
            <a:extLst>
              <a:ext uri="{FF2B5EF4-FFF2-40B4-BE49-F238E27FC236}">
                <a16:creationId xmlns:a16="http://schemas.microsoft.com/office/drawing/2014/main" id="{E8E3B3FF-3ADC-F64C-8BBE-BBD84C56A50A}"/>
              </a:ext>
            </a:extLst>
          </p:cNvPr>
          <p:cNvSpPr>
            <a:spLocks/>
          </p:cNvSpPr>
          <p:nvPr/>
        </p:nvSpPr>
        <p:spPr bwMode="auto">
          <a:xfrm>
            <a:off x="3337521" y="1378615"/>
            <a:ext cx="39618" cy="9604"/>
          </a:xfrm>
          <a:custGeom>
            <a:avLst/>
            <a:gdLst>
              <a:gd name="T0" fmla="*/ 63 w 66"/>
              <a:gd name="T1" fmla="*/ 13 h 16"/>
              <a:gd name="T2" fmla="*/ 60 w 66"/>
              <a:gd name="T3" fmla="*/ 10 h 16"/>
              <a:gd name="T4" fmla="*/ 55 w 66"/>
              <a:gd name="T5" fmla="*/ 8 h 16"/>
              <a:gd name="T6" fmla="*/ 51 w 66"/>
              <a:gd name="T7" fmla="*/ 7 h 16"/>
              <a:gd name="T8" fmla="*/ 47 w 66"/>
              <a:gd name="T9" fmla="*/ 7 h 16"/>
              <a:gd name="T10" fmla="*/ 43 w 66"/>
              <a:gd name="T11" fmla="*/ 7 h 16"/>
              <a:gd name="T12" fmla="*/ 39 w 66"/>
              <a:gd name="T13" fmla="*/ 8 h 16"/>
              <a:gd name="T14" fmla="*/ 36 w 66"/>
              <a:gd name="T15" fmla="*/ 9 h 16"/>
              <a:gd name="T16" fmla="*/ 33 w 66"/>
              <a:gd name="T17" fmla="*/ 9 h 16"/>
              <a:gd name="T18" fmla="*/ 28 w 66"/>
              <a:gd name="T19" fmla="*/ 9 h 16"/>
              <a:gd name="T20" fmla="*/ 24 w 66"/>
              <a:gd name="T21" fmla="*/ 9 h 16"/>
              <a:gd name="T22" fmla="*/ 19 w 66"/>
              <a:gd name="T23" fmla="*/ 8 h 16"/>
              <a:gd name="T24" fmla="*/ 15 w 66"/>
              <a:gd name="T25" fmla="*/ 7 h 16"/>
              <a:gd name="T26" fmla="*/ 10 w 66"/>
              <a:gd name="T27" fmla="*/ 5 h 16"/>
              <a:gd name="T28" fmla="*/ 5 w 66"/>
              <a:gd name="T29" fmla="*/ 4 h 16"/>
              <a:gd name="T30" fmla="*/ 2 w 66"/>
              <a:gd name="T31" fmla="*/ 1 h 16"/>
              <a:gd name="T32" fmla="*/ 3 w 66"/>
              <a:gd name="T33" fmla="*/ 2 h 16"/>
              <a:gd name="T34" fmla="*/ 7 w 66"/>
              <a:gd name="T35" fmla="*/ 6 h 16"/>
              <a:gd name="T36" fmla="*/ 12 w 66"/>
              <a:gd name="T37" fmla="*/ 9 h 16"/>
              <a:gd name="T38" fmla="*/ 16 w 66"/>
              <a:gd name="T39" fmla="*/ 11 h 16"/>
              <a:gd name="T40" fmla="*/ 19 w 66"/>
              <a:gd name="T41" fmla="*/ 13 h 16"/>
              <a:gd name="T42" fmla="*/ 23 w 66"/>
              <a:gd name="T43" fmla="*/ 14 h 16"/>
              <a:gd name="T44" fmla="*/ 27 w 66"/>
              <a:gd name="T45" fmla="*/ 14 h 16"/>
              <a:gd name="T46" fmla="*/ 30 w 66"/>
              <a:gd name="T47" fmla="*/ 14 h 16"/>
              <a:gd name="T48" fmla="*/ 35 w 66"/>
              <a:gd name="T49" fmla="*/ 14 h 16"/>
              <a:gd name="T50" fmla="*/ 39 w 66"/>
              <a:gd name="T51" fmla="*/ 13 h 16"/>
              <a:gd name="T52" fmla="*/ 48 w 66"/>
              <a:gd name="T53" fmla="*/ 13 h 16"/>
              <a:gd name="T54" fmla="*/ 52 w 66"/>
              <a:gd name="T55" fmla="*/ 14 h 16"/>
              <a:gd name="T56" fmla="*/ 57 w 66"/>
              <a:gd name="T57" fmla="*/ 14 h 16"/>
              <a:gd name="T58" fmla="*/ 60 w 66"/>
              <a:gd name="T59" fmla="*/ 14 h 16"/>
              <a:gd name="T60" fmla="*/ 64 w 66"/>
              <a:gd name="T61" fmla="*/ 14 h 16"/>
              <a:gd name="T62" fmla="*/ 65 w 66"/>
              <a:gd name="T6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16">
                <a:moveTo>
                  <a:pt x="65" y="15"/>
                </a:moveTo>
                <a:lnTo>
                  <a:pt x="63" y="13"/>
                </a:lnTo>
                <a:lnTo>
                  <a:pt x="61" y="11"/>
                </a:lnTo>
                <a:lnTo>
                  <a:pt x="60" y="10"/>
                </a:lnTo>
                <a:lnTo>
                  <a:pt x="58" y="9"/>
                </a:lnTo>
                <a:lnTo>
                  <a:pt x="55" y="8"/>
                </a:lnTo>
                <a:lnTo>
                  <a:pt x="53" y="8"/>
                </a:lnTo>
                <a:lnTo>
                  <a:pt x="51" y="7"/>
                </a:lnTo>
                <a:lnTo>
                  <a:pt x="49" y="7"/>
                </a:lnTo>
                <a:lnTo>
                  <a:pt x="47" y="7"/>
                </a:lnTo>
                <a:lnTo>
                  <a:pt x="45" y="7"/>
                </a:lnTo>
                <a:lnTo>
                  <a:pt x="43" y="7"/>
                </a:lnTo>
                <a:lnTo>
                  <a:pt x="41" y="8"/>
                </a:lnTo>
                <a:lnTo>
                  <a:pt x="39" y="8"/>
                </a:lnTo>
                <a:lnTo>
                  <a:pt x="38" y="9"/>
                </a:lnTo>
                <a:lnTo>
                  <a:pt x="36" y="9"/>
                </a:lnTo>
                <a:lnTo>
                  <a:pt x="35" y="9"/>
                </a:lnTo>
                <a:lnTo>
                  <a:pt x="33" y="9"/>
                </a:lnTo>
                <a:lnTo>
                  <a:pt x="31" y="9"/>
                </a:lnTo>
                <a:lnTo>
                  <a:pt x="28" y="9"/>
                </a:lnTo>
                <a:lnTo>
                  <a:pt x="27" y="9"/>
                </a:lnTo>
                <a:lnTo>
                  <a:pt x="24" y="9"/>
                </a:lnTo>
                <a:lnTo>
                  <a:pt x="22" y="9"/>
                </a:lnTo>
                <a:lnTo>
                  <a:pt x="19" y="8"/>
                </a:lnTo>
                <a:lnTo>
                  <a:pt x="16" y="7"/>
                </a:lnTo>
                <a:lnTo>
                  <a:pt x="15" y="7"/>
                </a:lnTo>
                <a:lnTo>
                  <a:pt x="12" y="6"/>
                </a:lnTo>
                <a:lnTo>
                  <a:pt x="10" y="5"/>
                </a:lnTo>
                <a:lnTo>
                  <a:pt x="7" y="4"/>
                </a:lnTo>
                <a:lnTo>
                  <a:pt x="5" y="4"/>
                </a:lnTo>
                <a:lnTo>
                  <a:pt x="4" y="2"/>
                </a:lnTo>
                <a:lnTo>
                  <a:pt x="2" y="1"/>
                </a:lnTo>
                <a:lnTo>
                  <a:pt x="0" y="0"/>
                </a:lnTo>
                <a:lnTo>
                  <a:pt x="3" y="2"/>
                </a:lnTo>
                <a:lnTo>
                  <a:pt x="5" y="4"/>
                </a:lnTo>
                <a:lnTo>
                  <a:pt x="7" y="6"/>
                </a:lnTo>
                <a:lnTo>
                  <a:pt x="9" y="8"/>
                </a:lnTo>
                <a:lnTo>
                  <a:pt x="12" y="9"/>
                </a:lnTo>
                <a:lnTo>
                  <a:pt x="14" y="10"/>
                </a:lnTo>
                <a:lnTo>
                  <a:pt x="16" y="11"/>
                </a:lnTo>
                <a:lnTo>
                  <a:pt x="17" y="12"/>
                </a:lnTo>
                <a:lnTo>
                  <a:pt x="19" y="13"/>
                </a:lnTo>
                <a:lnTo>
                  <a:pt x="21" y="13"/>
                </a:lnTo>
                <a:lnTo>
                  <a:pt x="23" y="14"/>
                </a:lnTo>
                <a:lnTo>
                  <a:pt x="25" y="14"/>
                </a:lnTo>
                <a:lnTo>
                  <a:pt x="27" y="14"/>
                </a:lnTo>
                <a:lnTo>
                  <a:pt x="28" y="14"/>
                </a:lnTo>
                <a:lnTo>
                  <a:pt x="30" y="14"/>
                </a:lnTo>
                <a:lnTo>
                  <a:pt x="33" y="14"/>
                </a:lnTo>
                <a:lnTo>
                  <a:pt x="35" y="14"/>
                </a:lnTo>
                <a:lnTo>
                  <a:pt x="38" y="13"/>
                </a:lnTo>
                <a:lnTo>
                  <a:pt x="39" y="13"/>
                </a:lnTo>
                <a:lnTo>
                  <a:pt x="42" y="13"/>
                </a:lnTo>
                <a:lnTo>
                  <a:pt x="48" y="13"/>
                </a:lnTo>
                <a:lnTo>
                  <a:pt x="50" y="13"/>
                </a:lnTo>
                <a:lnTo>
                  <a:pt x="52" y="14"/>
                </a:lnTo>
                <a:lnTo>
                  <a:pt x="55" y="14"/>
                </a:lnTo>
                <a:lnTo>
                  <a:pt x="57" y="14"/>
                </a:lnTo>
                <a:lnTo>
                  <a:pt x="59" y="14"/>
                </a:lnTo>
                <a:lnTo>
                  <a:pt x="60" y="14"/>
                </a:lnTo>
                <a:lnTo>
                  <a:pt x="62" y="14"/>
                </a:lnTo>
                <a:lnTo>
                  <a:pt x="64" y="14"/>
                </a:lnTo>
                <a:lnTo>
                  <a:pt x="64" y="15"/>
                </a:lnTo>
                <a:lnTo>
                  <a:pt x="65" y="15"/>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1" name="Freeform 37">
            <a:extLst>
              <a:ext uri="{FF2B5EF4-FFF2-40B4-BE49-F238E27FC236}">
                <a16:creationId xmlns:a16="http://schemas.microsoft.com/office/drawing/2014/main" id="{E8348F4D-B331-B14B-A468-9103541AABF8}"/>
              </a:ext>
            </a:extLst>
          </p:cNvPr>
          <p:cNvSpPr>
            <a:spLocks/>
          </p:cNvSpPr>
          <p:nvPr/>
        </p:nvSpPr>
        <p:spPr bwMode="auto">
          <a:xfrm>
            <a:off x="3203059" y="1280770"/>
            <a:ext cx="21610" cy="31214"/>
          </a:xfrm>
          <a:custGeom>
            <a:avLst/>
            <a:gdLst>
              <a:gd name="T0" fmla="*/ 35 w 36"/>
              <a:gd name="T1" fmla="*/ 12 h 52"/>
              <a:gd name="T2" fmla="*/ 32 w 36"/>
              <a:gd name="T3" fmla="*/ 7 h 52"/>
              <a:gd name="T4" fmla="*/ 28 w 36"/>
              <a:gd name="T5" fmla="*/ 4 h 52"/>
              <a:gd name="T6" fmla="*/ 25 w 36"/>
              <a:gd name="T7" fmla="*/ 2 h 52"/>
              <a:gd name="T8" fmla="*/ 21 w 36"/>
              <a:gd name="T9" fmla="*/ 1 h 52"/>
              <a:gd name="T10" fmla="*/ 18 w 36"/>
              <a:gd name="T11" fmla="*/ 0 h 52"/>
              <a:gd name="T12" fmla="*/ 15 w 36"/>
              <a:gd name="T13" fmla="*/ 1 h 52"/>
              <a:gd name="T14" fmla="*/ 13 w 36"/>
              <a:gd name="T15" fmla="*/ 3 h 52"/>
              <a:gd name="T16" fmla="*/ 10 w 36"/>
              <a:gd name="T17" fmla="*/ 4 h 52"/>
              <a:gd name="T18" fmla="*/ 9 w 36"/>
              <a:gd name="T19" fmla="*/ 8 h 52"/>
              <a:gd name="T20" fmla="*/ 6 w 36"/>
              <a:gd name="T21" fmla="*/ 13 h 52"/>
              <a:gd name="T22" fmla="*/ 4 w 36"/>
              <a:gd name="T23" fmla="*/ 17 h 52"/>
              <a:gd name="T24" fmla="*/ 3 w 36"/>
              <a:gd name="T25" fmla="*/ 22 h 52"/>
              <a:gd name="T26" fmla="*/ 2 w 36"/>
              <a:gd name="T27" fmla="*/ 29 h 52"/>
              <a:gd name="T28" fmla="*/ 1 w 36"/>
              <a:gd name="T29" fmla="*/ 36 h 52"/>
              <a:gd name="T30" fmla="*/ 0 w 36"/>
              <a:gd name="T31" fmla="*/ 43 h 52"/>
              <a:gd name="T32" fmla="*/ 0 w 36"/>
              <a:gd name="T33" fmla="*/ 51 h 52"/>
              <a:gd name="T34" fmla="*/ 1 w 36"/>
              <a:gd name="T35" fmla="*/ 47 h 52"/>
              <a:gd name="T36" fmla="*/ 2 w 36"/>
              <a:gd name="T37" fmla="*/ 44 h 52"/>
              <a:gd name="T38" fmla="*/ 3 w 36"/>
              <a:gd name="T39" fmla="*/ 40 h 52"/>
              <a:gd name="T40" fmla="*/ 3 w 36"/>
              <a:gd name="T41" fmla="*/ 38 h 52"/>
              <a:gd name="T42" fmla="*/ 5 w 36"/>
              <a:gd name="T43" fmla="*/ 35 h 52"/>
              <a:gd name="T44" fmla="*/ 6 w 36"/>
              <a:gd name="T45" fmla="*/ 33 h 52"/>
              <a:gd name="T46" fmla="*/ 7 w 36"/>
              <a:gd name="T47" fmla="*/ 30 h 52"/>
              <a:gd name="T48" fmla="*/ 9 w 36"/>
              <a:gd name="T49" fmla="*/ 29 h 52"/>
              <a:gd name="T50" fmla="*/ 9 w 36"/>
              <a:gd name="T51" fmla="*/ 27 h 52"/>
              <a:gd name="T52" fmla="*/ 10 w 36"/>
              <a:gd name="T53" fmla="*/ 25 h 52"/>
              <a:gd name="T54" fmla="*/ 11 w 36"/>
              <a:gd name="T55" fmla="*/ 23 h 52"/>
              <a:gd name="T56" fmla="*/ 12 w 36"/>
              <a:gd name="T57" fmla="*/ 22 h 52"/>
              <a:gd name="T58" fmla="*/ 13 w 36"/>
              <a:gd name="T59" fmla="*/ 21 h 52"/>
              <a:gd name="T60" fmla="*/ 14 w 36"/>
              <a:gd name="T61" fmla="*/ 18 h 52"/>
              <a:gd name="T62" fmla="*/ 14 w 36"/>
              <a:gd name="T63" fmla="*/ 16 h 52"/>
              <a:gd name="T64" fmla="*/ 15 w 36"/>
              <a:gd name="T65" fmla="*/ 13 h 52"/>
              <a:gd name="T66" fmla="*/ 15 w 36"/>
              <a:gd name="T67" fmla="*/ 12 h 52"/>
              <a:gd name="T68" fmla="*/ 15 w 36"/>
              <a:gd name="T69" fmla="*/ 10 h 52"/>
              <a:gd name="T70" fmla="*/ 16 w 36"/>
              <a:gd name="T71" fmla="*/ 9 h 52"/>
              <a:gd name="T72" fmla="*/ 18 w 36"/>
              <a:gd name="T73" fmla="*/ 8 h 52"/>
              <a:gd name="T74" fmla="*/ 19 w 36"/>
              <a:gd name="T75" fmla="*/ 7 h 52"/>
              <a:gd name="T76" fmla="*/ 20 w 36"/>
              <a:gd name="T77" fmla="*/ 7 h 52"/>
              <a:gd name="T78" fmla="*/ 22 w 36"/>
              <a:gd name="T79" fmla="*/ 7 h 52"/>
              <a:gd name="T80" fmla="*/ 24 w 36"/>
              <a:gd name="T81" fmla="*/ 7 h 52"/>
              <a:gd name="T82" fmla="*/ 26 w 36"/>
              <a:gd name="T83" fmla="*/ 8 h 52"/>
              <a:gd name="T84" fmla="*/ 27 w 36"/>
              <a:gd name="T85" fmla="*/ 8 h 52"/>
              <a:gd name="T86" fmla="*/ 29 w 36"/>
              <a:gd name="T87" fmla="*/ 9 h 52"/>
              <a:gd name="T88" fmla="*/ 31 w 36"/>
              <a:gd name="T89" fmla="*/ 10 h 52"/>
              <a:gd name="T90" fmla="*/ 32 w 36"/>
              <a:gd name="T91" fmla="*/ 10 h 52"/>
              <a:gd name="T92" fmla="*/ 33 w 36"/>
              <a:gd name="T93" fmla="*/ 11 h 52"/>
              <a:gd name="T94" fmla="*/ 35 w 36"/>
              <a:gd name="T9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 h="52">
                <a:moveTo>
                  <a:pt x="35" y="12"/>
                </a:moveTo>
                <a:lnTo>
                  <a:pt x="32" y="7"/>
                </a:lnTo>
                <a:lnTo>
                  <a:pt x="28" y="4"/>
                </a:lnTo>
                <a:lnTo>
                  <a:pt x="25" y="2"/>
                </a:lnTo>
                <a:lnTo>
                  <a:pt x="21" y="1"/>
                </a:lnTo>
                <a:lnTo>
                  <a:pt x="18" y="0"/>
                </a:lnTo>
                <a:lnTo>
                  <a:pt x="15" y="1"/>
                </a:lnTo>
                <a:lnTo>
                  <a:pt x="13" y="3"/>
                </a:lnTo>
                <a:lnTo>
                  <a:pt x="10" y="4"/>
                </a:lnTo>
                <a:lnTo>
                  <a:pt x="9" y="8"/>
                </a:lnTo>
                <a:lnTo>
                  <a:pt x="6" y="13"/>
                </a:lnTo>
                <a:lnTo>
                  <a:pt x="4" y="17"/>
                </a:lnTo>
                <a:lnTo>
                  <a:pt x="3" y="22"/>
                </a:lnTo>
                <a:lnTo>
                  <a:pt x="2" y="29"/>
                </a:lnTo>
                <a:lnTo>
                  <a:pt x="1" y="36"/>
                </a:lnTo>
                <a:lnTo>
                  <a:pt x="0" y="43"/>
                </a:lnTo>
                <a:lnTo>
                  <a:pt x="0" y="51"/>
                </a:lnTo>
                <a:lnTo>
                  <a:pt x="1" y="47"/>
                </a:lnTo>
                <a:lnTo>
                  <a:pt x="2" y="44"/>
                </a:lnTo>
                <a:lnTo>
                  <a:pt x="3" y="40"/>
                </a:lnTo>
                <a:lnTo>
                  <a:pt x="3" y="38"/>
                </a:lnTo>
                <a:lnTo>
                  <a:pt x="5" y="35"/>
                </a:lnTo>
                <a:lnTo>
                  <a:pt x="6" y="33"/>
                </a:lnTo>
                <a:lnTo>
                  <a:pt x="7" y="30"/>
                </a:lnTo>
                <a:lnTo>
                  <a:pt x="9" y="29"/>
                </a:lnTo>
                <a:lnTo>
                  <a:pt x="9" y="27"/>
                </a:lnTo>
                <a:lnTo>
                  <a:pt x="10" y="25"/>
                </a:lnTo>
                <a:lnTo>
                  <a:pt x="11" y="23"/>
                </a:lnTo>
                <a:lnTo>
                  <a:pt x="12" y="22"/>
                </a:lnTo>
                <a:lnTo>
                  <a:pt x="13" y="21"/>
                </a:lnTo>
                <a:lnTo>
                  <a:pt x="14" y="18"/>
                </a:lnTo>
                <a:lnTo>
                  <a:pt x="14" y="16"/>
                </a:lnTo>
                <a:lnTo>
                  <a:pt x="15" y="13"/>
                </a:lnTo>
                <a:lnTo>
                  <a:pt x="15" y="12"/>
                </a:lnTo>
                <a:lnTo>
                  <a:pt x="15" y="10"/>
                </a:lnTo>
                <a:lnTo>
                  <a:pt x="16" y="9"/>
                </a:lnTo>
                <a:lnTo>
                  <a:pt x="18" y="8"/>
                </a:lnTo>
                <a:lnTo>
                  <a:pt x="19" y="7"/>
                </a:lnTo>
                <a:lnTo>
                  <a:pt x="20" y="7"/>
                </a:lnTo>
                <a:lnTo>
                  <a:pt x="22" y="7"/>
                </a:lnTo>
                <a:lnTo>
                  <a:pt x="24" y="7"/>
                </a:lnTo>
                <a:lnTo>
                  <a:pt x="26" y="8"/>
                </a:lnTo>
                <a:lnTo>
                  <a:pt x="27" y="8"/>
                </a:lnTo>
                <a:lnTo>
                  <a:pt x="29" y="9"/>
                </a:lnTo>
                <a:lnTo>
                  <a:pt x="31" y="10"/>
                </a:lnTo>
                <a:lnTo>
                  <a:pt x="32" y="10"/>
                </a:lnTo>
                <a:lnTo>
                  <a:pt x="33" y="11"/>
                </a:lnTo>
                <a:lnTo>
                  <a:pt x="35" y="12"/>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2" name="Freeform 38">
            <a:extLst>
              <a:ext uri="{FF2B5EF4-FFF2-40B4-BE49-F238E27FC236}">
                <a16:creationId xmlns:a16="http://schemas.microsoft.com/office/drawing/2014/main" id="{C3BF2569-3134-0A48-951B-B70D7829378D}"/>
              </a:ext>
            </a:extLst>
          </p:cNvPr>
          <p:cNvSpPr>
            <a:spLocks/>
          </p:cNvSpPr>
          <p:nvPr/>
        </p:nvSpPr>
        <p:spPr bwMode="auto">
          <a:xfrm>
            <a:off x="3212063" y="1293977"/>
            <a:ext cx="25812" cy="61228"/>
          </a:xfrm>
          <a:custGeom>
            <a:avLst/>
            <a:gdLst>
              <a:gd name="T0" fmla="*/ 32 w 43"/>
              <a:gd name="T1" fmla="*/ 2 h 102"/>
              <a:gd name="T2" fmla="*/ 34 w 43"/>
              <a:gd name="T3" fmla="*/ 6 h 102"/>
              <a:gd name="T4" fmla="*/ 33 w 43"/>
              <a:gd name="T5" fmla="*/ 8 h 102"/>
              <a:gd name="T6" fmla="*/ 32 w 43"/>
              <a:gd name="T7" fmla="*/ 10 h 102"/>
              <a:gd name="T8" fmla="*/ 31 w 43"/>
              <a:gd name="T9" fmla="*/ 13 h 102"/>
              <a:gd name="T10" fmla="*/ 31 w 43"/>
              <a:gd name="T11" fmla="*/ 18 h 102"/>
              <a:gd name="T12" fmla="*/ 32 w 43"/>
              <a:gd name="T13" fmla="*/ 23 h 102"/>
              <a:gd name="T14" fmla="*/ 35 w 43"/>
              <a:gd name="T15" fmla="*/ 30 h 102"/>
              <a:gd name="T16" fmla="*/ 38 w 43"/>
              <a:gd name="T17" fmla="*/ 35 h 102"/>
              <a:gd name="T18" fmla="*/ 39 w 43"/>
              <a:gd name="T19" fmla="*/ 39 h 102"/>
              <a:gd name="T20" fmla="*/ 34 w 43"/>
              <a:gd name="T21" fmla="*/ 42 h 102"/>
              <a:gd name="T22" fmla="*/ 29 w 43"/>
              <a:gd name="T23" fmla="*/ 49 h 102"/>
              <a:gd name="T24" fmla="*/ 27 w 43"/>
              <a:gd name="T25" fmla="*/ 59 h 102"/>
              <a:gd name="T26" fmla="*/ 28 w 43"/>
              <a:gd name="T27" fmla="*/ 70 h 102"/>
              <a:gd name="T28" fmla="*/ 33 w 43"/>
              <a:gd name="T29" fmla="*/ 78 h 102"/>
              <a:gd name="T30" fmla="*/ 40 w 43"/>
              <a:gd name="T31" fmla="*/ 84 h 102"/>
              <a:gd name="T32" fmla="*/ 42 w 43"/>
              <a:gd name="T33" fmla="*/ 91 h 102"/>
              <a:gd name="T34" fmla="*/ 41 w 43"/>
              <a:gd name="T35" fmla="*/ 96 h 102"/>
              <a:gd name="T36" fmla="*/ 38 w 43"/>
              <a:gd name="T37" fmla="*/ 101 h 102"/>
              <a:gd name="T38" fmla="*/ 34 w 43"/>
              <a:gd name="T39" fmla="*/ 101 h 102"/>
              <a:gd name="T40" fmla="*/ 32 w 43"/>
              <a:gd name="T41" fmla="*/ 95 h 102"/>
              <a:gd name="T42" fmla="*/ 26 w 43"/>
              <a:gd name="T43" fmla="*/ 87 h 102"/>
              <a:gd name="T44" fmla="*/ 23 w 43"/>
              <a:gd name="T45" fmla="*/ 80 h 102"/>
              <a:gd name="T46" fmla="*/ 19 w 43"/>
              <a:gd name="T47" fmla="*/ 75 h 102"/>
              <a:gd name="T48" fmla="*/ 15 w 43"/>
              <a:gd name="T49" fmla="*/ 71 h 102"/>
              <a:gd name="T50" fmla="*/ 11 w 43"/>
              <a:gd name="T51" fmla="*/ 68 h 102"/>
              <a:gd name="T52" fmla="*/ 8 w 43"/>
              <a:gd name="T53" fmla="*/ 66 h 102"/>
              <a:gd name="T54" fmla="*/ 4 w 43"/>
              <a:gd name="T55" fmla="*/ 62 h 102"/>
              <a:gd name="T56" fmla="*/ 1 w 43"/>
              <a:gd name="T57" fmla="*/ 57 h 102"/>
              <a:gd name="T58" fmla="*/ 0 w 43"/>
              <a:gd name="T59" fmla="*/ 50 h 102"/>
              <a:gd name="T60" fmla="*/ 2 w 43"/>
              <a:gd name="T61" fmla="*/ 41 h 102"/>
              <a:gd name="T62" fmla="*/ 5 w 43"/>
              <a:gd name="T63" fmla="*/ 32 h 102"/>
              <a:gd name="T64" fmla="*/ 11 w 43"/>
              <a:gd name="T65" fmla="*/ 27 h 102"/>
              <a:gd name="T66" fmla="*/ 15 w 43"/>
              <a:gd name="T67" fmla="*/ 24 h 102"/>
              <a:gd name="T68" fmla="*/ 19 w 43"/>
              <a:gd name="T69" fmla="*/ 23 h 102"/>
              <a:gd name="T70" fmla="*/ 24 w 43"/>
              <a:gd name="T71" fmla="*/ 23 h 102"/>
              <a:gd name="T72" fmla="*/ 27 w 43"/>
              <a:gd name="T73" fmla="*/ 24 h 102"/>
              <a:gd name="T74" fmla="*/ 29 w 43"/>
              <a:gd name="T75" fmla="*/ 22 h 102"/>
              <a:gd name="T76" fmla="*/ 29 w 43"/>
              <a:gd name="T77" fmla="*/ 19 h 102"/>
              <a:gd name="T78" fmla="*/ 27 w 43"/>
              <a:gd name="T79" fmla="*/ 15 h 102"/>
              <a:gd name="T80" fmla="*/ 25 w 43"/>
              <a:gd name="T81" fmla="*/ 12 h 102"/>
              <a:gd name="T82" fmla="*/ 23 w 43"/>
              <a:gd name="T83" fmla="*/ 9 h 102"/>
              <a:gd name="T84" fmla="*/ 25 w 43"/>
              <a:gd name="T85" fmla="*/ 8 h 102"/>
              <a:gd name="T86" fmla="*/ 28 w 43"/>
              <a:gd name="T87" fmla="*/ 5 h 102"/>
              <a:gd name="T88" fmla="*/ 31 w 43"/>
              <a:gd name="T89"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102">
                <a:moveTo>
                  <a:pt x="31" y="0"/>
                </a:moveTo>
                <a:lnTo>
                  <a:pt x="32" y="1"/>
                </a:lnTo>
                <a:lnTo>
                  <a:pt x="32" y="2"/>
                </a:lnTo>
                <a:lnTo>
                  <a:pt x="33" y="4"/>
                </a:lnTo>
                <a:lnTo>
                  <a:pt x="34" y="5"/>
                </a:lnTo>
                <a:lnTo>
                  <a:pt x="34" y="6"/>
                </a:lnTo>
                <a:lnTo>
                  <a:pt x="34" y="7"/>
                </a:lnTo>
                <a:lnTo>
                  <a:pt x="34" y="8"/>
                </a:lnTo>
                <a:lnTo>
                  <a:pt x="33" y="8"/>
                </a:lnTo>
                <a:lnTo>
                  <a:pt x="33" y="8"/>
                </a:lnTo>
                <a:lnTo>
                  <a:pt x="32" y="9"/>
                </a:lnTo>
                <a:lnTo>
                  <a:pt x="32" y="10"/>
                </a:lnTo>
                <a:lnTo>
                  <a:pt x="32" y="11"/>
                </a:lnTo>
                <a:lnTo>
                  <a:pt x="31" y="12"/>
                </a:lnTo>
                <a:lnTo>
                  <a:pt x="31" y="13"/>
                </a:lnTo>
                <a:lnTo>
                  <a:pt x="30" y="15"/>
                </a:lnTo>
                <a:lnTo>
                  <a:pt x="31" y="16"/>
                </a:lnTo>
                <a:lnTo>
                  <a:pt x="31" y="18"/>
                </a:lnTo>
                <a:lnTo>
                  <a:pt x="31" y="19"/>
                </a:lnTo>
                <a:lnTo>
                  <a:pt x="32" y="21"/>
                </a:lnTo>
                <a:lnTo>
                  <a:pt x="32" y="23"/>
                </a:lnTo>
                <a:lnTo>
                  <a:pt x="32" y="25"/>
                </a:lnTo>
                <a:lnTo>
                  <a:pt x="34" y="28"/>
                </a:lnTo>
                <a:lnTo>
                  <a:pt x="35" y="30"/>
                </a:lnTo>
                <a:lnTo>
                  <a:pt x="36" y="32"/>
                </a:lnTo>
                <a:lnTo>
                  <a:pt x="37" y="33"/>
                </a:lnTo>
                <a:lnTo>
                  <a:pt x="38" y="35"/>
                </a:lnTo>
                <a:lnTo>
                  <a:pt x="39" y="37"/>
                </a:lnTo>
                <a:lnTo>
                  <a:pt x="39" y="38"/>
                </a:lnTo>
                <a:lnTo>
                  <a:pt x="39" y="39"/>
                </a:lnTo>
                <a:lnTo>
                  <a:pt x="38" y="39"/>
                </a:lnTo>
                <a:lnTo>
                  <a:pt x="36" y="40"/>
                </a:lnTo>
                <a:lnTo>
                  <a:pt x="34" y="42"/>
                </a:lnTo>
                <a:lnTo>
                  <a:pt x="32" y="43"/>
                </a:lnTo>
                <a:lnTo>
                  <a:pt x="31" y="46"/>
                </a:lnTo>
                <a:lnTo>
                  <a:pt x="29" y="49"/>
                </a:lnTo>
                <a:lnTo>
                  <a:pt x="28" y="53"/>
                </a:lnTo>
                <a:lnTo>
                  <a:pt x="27" y="56"/>
                </a:lnTo>
                <a:lnTo>
                  <a:pt x="27" y="59"/>
                </a:lnTo>
                <a:lnTo>
                  <a:pt x="27" y="63"/>
                </a:lnTo>
                <a:lnTo>
                  <a:pt x="27" y="67"/>
                </a:lnTo>
                <a:lnTo>
                  <a:pt x="28" y="70"/>
                </a:lnTo>
                <a:lnTo>
                  <a:pt x="29" y="74"/>
                </a:lnTo>
                <a:lnTo>
                  <a:pt x="31" y="76"/>
                </a:lnTo>
                <a:lnTo>
                  <a:pt x="33" y="78"/>
                </a:lnTo>
                <a:lnTo>
                  <a:pt x="36" y="80"/>
                </a:lnTo>
                <a:lnTo>
                  <a:pt x="39" y="82"/>
                </a:lnTo>
                <a:lnTo>
                  <a:pt x="40" y="84"/>
                </a:lnTo>
                <a:lnTo>
                  <a:pt x="41" y="86"/>
                </a:lnTo>
                <a:lnTo>
                  <a:pt x="42" y="88"/>
                </a:lnTo>
                <a:lnTo>
                  <a:pt x="42" y="91"/>
                </a:lnTo>
                <a:lnTo>
                  <a:pt x="42" y="93"/>
                </a:lnTo>
                <a:lnTo>
                  <a:pt x="42" y="94"/>
                </a:lnTo>
                <a:lnTo>
                  <a:pt x="41" y="96"/>
                </a:lnTo>
                <a:lnTo>
                  <a:pt x="40" y="98"/>
                </a:lnTo>
                <a:lnTo>
                  <a:pt x="39" y="100"/>
                </a:lnTo>
                <a:lnTo>
                  <a:pt x="38" y="101"/>
                </a:lnTo>
                <a:lnTo>
                  <a:pt x="37" y="101"/>
                </a:lnTo>
                <a:lnTo>
                  <a:pt x="35" y="101"/>
                </a:lnTo>
                <a:lnTo>
                  <a:pt x="34" y="101"/>
                </a:lnTo>
                <a:lnTo>
                  <a:pt x="33" y="100"/>
                </a:lnTo>
                <a:lnTo>
                  <a:pt x="32" y="98"/>
                </a:lnTo>
                <a:lnTo>
                  <a:pt x="32" y="95"/>
                </a:lnTo>
                <a:lnTo>
                  <a:pt x="29" y="92"/>
                </a:lnTo>
                <a:lnTo>
                  <a:pt x="28" y="89"/>
                </a:lnTo>
                <a:lnTo>
                  <a:pt x="26" y="87"/>
                </a:lnTo>
                <a:lnTo>
                  <a:pt x="25" y="85"/>
                </a:lnTo>
                <a:lnTo>
                  <a:pt x="25" y="82"/>
                </a:lnTo>
                <a:lnTo>
                  <a:pt x="23" y="80"/>
                </a:lnTo>
                <a:lnTo>
                  <a:pt x="22" y="78"/>
                </a:lnTo>
                <a:lnTo>
                  <a:pt x="20" y="76"/>
                </a:lnTo>
                <a:lnTo>
                  <a:pt x="19" y="75"/>
                </a:lnTo>
                <a:lnTo>
                  <a:pt x="18" y="73"/>
                </a:lnTo>
                <a:lnTo>
                  <a:pt x="17" y="72"/>
                </a:lnTo>
                <a:lnTo>
                  <a:pt x="15" y="71"/>
                </a:lnTo>
                <a:lnTo>
                  <a:pt x="14" y="69"/>
                </a:lnTo>
                <a:lnTo>
                  <a:pt x="12" y="69"/>
                </a:lnTo>
                <a:lnTo>
                  <a:pt x="11" y="68"/>
                </a:lnTo>
                <a:lnTo>
                  <a:pt x="10" y="67"/>
                </a:lnTo>
                <a:lnTo>
                  <a:pt x="9" y="67"/>
                </a:lnTo>
                <a:lnTo>
                  <a:pt x="8" y="66"/>
                </a:lnTo>
                <a:lnTo>
                  <a:pt x="6" y="65"/>
                </a:lnTo>
                <a:lnTo>
                  <a:pt x="5" y="63"/>
                </a:lnTo>
                <a:lnTo>
                  <a:pt x="4" y="62"/>
                </a:lnTo>
                <a:lnTo>
                  <a:pt x="3" y="60"/>
                </a:lnTo>
                <a:lnTo>
                  <a:pt x="2" y="59"/>
                </a:lnTo>
                <a:lnTo>
                  <a:pt x="1" y="57"/>
                </a:lnTo>
                <a:lnTo>
                  <a:pt x="0" y="55"/>
                </a:lnTo>
                <a:lnTo>
                  <a:pt x="0" y="53"/>
                </a:lnTo>
                <a:lnTo>
                  <a:pt x="0" y="50"/>
                </a:lnTo>
                <a:lnTo>
                  <a:pt x="0" y="47"/>
                </a:lnTo>
                <a:lnTo>
                  <a:pt x="1" y="44"/>
                </a:lnTo>
                <a:lnTo>
                  <a:pt x="2" y="41"/>
                </a:lnTo>
                <a:lnTo>
                  <a:pt x="3" y="38"/>
                </a:lnTo>
                <a:lnTo>
                  <a:pt x="4" y="35"/>
                </a:lnTo>
                <a:lnTo>
                  <a:pt x="5" y="32"/>
                </a:lnTo>
                <a:lnTo>
                  <a:pt x="7" y="30"/>
                </a:lnTo>
                <a:lnTo>
                  <a:pt x="9" y="28"/>
                </a:lnTo>
                <a:lnTo>
                  <a:pt x="11" y="27"/>
                </a:lnTo>
                <a:lnTo>
                  <a:pt x="11" y="25"/>
                </a:lnTo>
                <a:lnTo>
                  <a:pt x="13" y="25"/>
                </a:lnTo>
                <a:lnTo>
                  <a:pt x="15" y="24"/>
                </a:lnTo>
                <a:lnTo>
                  <a:pt x="16" y="24"/>
                </a:lnTo>
                <a:lnTo>
                  <a:pt x="18" y="23"/>
                </a:lnTo>
                <a:lnTo>
                  <a:pt x="19" y="23"/>
                </a:lnTo>
                <a:lnTo>
                  <a:pt x="21" y="23"/>
                </a:lnTo>
                <a:lnTo>
                  <a:pt x="22" y="23"/>
                </a:lnTo>
                <a:lnTo>
                  <a:pt x="24" y="23"/>
                </a:lnTo>
                <a:lnTo>
                  <a:pt x="25" y="24"/>
                </a:lnTo>
                <a:lnTo>
                  <a:pt x="26" y="24"/>
                </a:lnTo>
                <a:lnTo>
                  <a:pt x="27" y="24"/>
                </a:lnTo>
                <a:lnTo>
                  <a:pt x="28" y="24"/>
                </a:lnTo>
                <a:lnTo>
                  <a:pt x="29" y="23"/>
                </a:lnTo>
                <a:lnTo>
                  <a:pt x="29" y="22"/>
                </a:lnTo>
                <a:lnTo>
                  <a:pt x="29" y="21"/>
                </a:lnTo>
                <a:lnTo>
                  <a:pt x="29" y="20"/>
                </a:lnTo>
                <a:lnTo>
                  <a:pt x="29" y="19"/>
                </a:lnTo>
                <a:lnTo>
                  <a:pt x="28" y="17"/>
                </a:lnTo>
                <a:lnTo>
                  <a:pt x="27" y="16"/>
                </a:lnTo>
                <a:lnTo>
                  <a:pt x="27" y="15"/>
                </a:lnTo>
                <a:lnTo>
                  <a:pt x="26" y="14"/>
                </a:lnTo>
                <a:lnTo>
                  <a:pt x="25" y="13"/>
                </a:lnTo>
                <a:lnTo>
                  <a:pt x="25" y="12"/>
                </a:lnTo>
                <a:lnTo>
                  <a:pt x="23" y="11"/>
                </a:lnTo>
                <a:lnTo>
                  <a:pt x="22" y="10"/>
                </a:lnTo>
                <a:lnTo>
                  <a:pt x="23" y="9"/>
                </a:lnTo>
                <a:lnTo>
                  <a:pt x="23" y="8"/>
                </a:lnTo>
                <a:lnTo>
                  <a:pt x="24" y="8"/>
                </a:lnTo>
                <a:lnTo>
                  <a:pt x="25" y="8"/>
                </a:lnTo>
                <a:lnTo>
                  <a:pt x="26" y="7"/>
                </a:lnTo>
                <a:lnTo>
                  <a:pt x="27" y="6"/>
                </a:lnTo>
                <a:lnTo>
                  <a:pt x="28" y="5"/>
                </a:lnTo>
                <a:lnTo>
                  <a:pt x="29" y="4"/>
                </a:lnTo>
                <a:lnTo>
                  <a:pt x="30" y="3"/>
                </a:lnTo>
                <a:lnTo>
                  <a:pt x="31" y="2"/>
                </a:lnTo>
                <a:lnTo>
                  <a:pt x="31" y="1"/>
                </a:lnTo>
                <a:lnTo>
                  <a:pt x="31" y="0"/>
                </a:lnTo>
              </a:path>
            </a:pathLst>
          </a:custGeom>
          <a:solidFill>
            <a:srgbClr val="E5B29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3" name="Freeform 39">
            <a:extLst>
              <a:ext uri="{FF2B5EF4-FFF2-40B4-BE49-F238E27FC236}">
                <a16:creationId xmlns:a16="http://schemas.microsoft.com/office/drawing/2014/main" id="{1EBA356E-4ABB-684B-9854-A719BEBE1357}"/>
              </a:ext>
            </a:extLst>
          </p:cNvPr>
          <p:cNvSpPr>
            <a:spLocks/>
          </p:cNvSpPr>
          <p:nvPr/>
        </p:nvSpPr>
        <p:spPr bwMode="auto">
          <a:xfrm>
            <a:off x="3216866" y="1310784"/>
            <a:ext cx="18608" cy="40819"/>
          </a:xfrm>
          <a:custGeom>
            <a:avLst/>
            <a:gdLst>
              <a:gd name="T0" fmla="*/ 20 w 31"/>
              <a:gd name="T1" fmla="*/ 0 h 68"/>
              <a:gd name="T2" fmla="*/ 16 w 31"/>
              <a:gd name="T3" fmla="*/ 0 h 68"/>
              <a:gd name="T4" fmla="*/ 12 w 31"/>
              <a:gd name="T5" fmla="*/ 1 h 68"/>
              <a:gd name="T6" fmla="*/ 8 w 31"/>
              <a:gd name="T7" fmla="*/ 3 h 68"/>
              <a:gd name="T8" fmla="*/ 5 w 31"/>
              <a:gd name="T9" fmla="*/ 6 h 68"/>
              <a:gd name="T10" fmla="*/ 3 w 31"/>
              <a:gd name="T11" fmla="*/ 10 h 68"/>
              <a:gd name="T12" fmla="*/ 1 w 31"/>
              <a:gd name="T13" fmla="*/ 15 h 68"/>
              <a:gd name="T14" fmla="*/ 0 w 31"/>
              <a:gd name="T15" fmla="*/ 20 h 68"/>
              <a:gd name="T16" fmla="*/ 0 w 31"/>
              <a:gd name="T17" fmla="*/ 27 h 68"/>
              <a:gd name="T18" fmla="*/ 0 w 31"/>
              <a:gd name="T19" fmla="*/ 30 h 68"/>
              <a:gd name="T20" fmla="*/ 0 w 31"/>
              <a:gd name="T21" fmla="*/ 34 h 68"/>
              <a:gd name="T22" fmla="*/ 1 w 31"/>
              <a:gd name="T23" fmla="*/ 36 h 68"/>
              <a:gd name="T24" fmla="*/ 2 w 31"/>
              <a:gd name="T25" fmla="*/ 38 h 68"/>
              <a:gd name="T26" fmla="*/ 3 w 31"/>
              <a:gd name="T27" fmla="*/ 39 h 68"/>
              <a:gd name="T28" fmla="*/ 5 w 31"/>
              <a:gd name="T29" fmla="*/ 40 h 68"/>
              <a:gd name="T30" fmla="*/ 8 w 31"/>
              <a:gd name="T31" fmla="*/ 42 h 68"/>
              <a:gd name="T32" fmla="*/ 9 w 31"/>
              <a:gd name="T33" fmla="*/ 44 h 68"/>
              <a:gd name="T34" fmla="*/ 12 w 31"/>
              <a:gd name="T35" fmla="*/ 46 h 68"/>
              <a:gd name="T36" fmla="*/ 13 w 31"/>
              <a:gd name="T37" fmla="*/ 49 h 68"/>
              <a:gd name="T38" fmla="*/ 16 w 31"/>
              <a:gd name="T39" fmla="*/ 52 h 68"/>
              <a:gd name="T40" fmla="*/ 18 w 31"/>
              <a:gd name="T41" fmla="*/ 55 h 68"/>
              <a:gd name="T42" fmla="*/ 19 w 31"/>
              <a:gd name="T43" fmla="*/ 60 h 68"/>
              <a:gd name="T44" fmla="*/ 20 w 31"/>
              <a:gd name="T45" fmla="*/ 62 h 68"/>
              <a:gd name="T46" fmla="*/ 22 w 31"/>
              <a:gd name="T47" fmla="*/ 65 h 68"/>
              <a:gd name="T48" fmla="*/ 23 w 31"/>
              <a:gd name="T49" fmla="*/ 67 h 68"/>
              <a:gd name="T50" fmla="*/ 25 w 31"/>
              <a:gd name="T51" fmla="*/ 67 h 68"/>
              <a:gd name="T52" fmla="*/ 27 w 31"/>
              <a:gd name="T53" fmla="*/ 67 h 68"/>
              <a:gd name="T54" fmla="*/ 29 w 31"/>
              <a:gd name="T55" fmla="*/ 65 h 68"/>
              <a:gd name="T56" fmla="*/ 30 w 31"/>
              <a:gd name="T57" fmla="*/ 62 h 68"/>
              <a:gd name="T58" fmla="*/ 29 w 31"/>
              <a:gd name="T59" fmla="*/ 60 h 68"/>
              <a:gd name="T60" fmla="*/ 28 w 31"/>
              <a:gd name="T61" fmla="*/ 56 h 68"/>
              <a:gd name="T62" fmla="*/ 26 w 31"/>
              <a:gd name="T63" fmla="*/ 52 h 68"/>
              <a:gd name="T64" fmla="*/ 23 w 31"/>
              <a:gd name="T65" fmla="*/ 49 h 68"/>
              <a:gd name="T66" fmla="*/ 22 w 31"/>
              <a:gd name="T67" fmla="*/ 45 h 68"/>
              <a:gd name="T68" fmla="*/ 20 w 31"/>
              <a:gd name="T69" fmla="*/ 41 h 68"/>
              <a:gd name="T70" fmla="*/ 19 w 31"/>
              <a:gd name="T71" fmla="*/ 38 h 68"/>
              <a:gd name="T72" fmla="*/ 18 w 31"/>
              <a:gd name="T73" fmla="*/ 33 h 68"/>
              <a:gd name="T74" fmla="*/ 20 w 31"/>
              <a:gd name="T75" fmla="*/ 27 h 68"/>
              <a:gd name="T76" fmla="*/ 23 w 31"/>
              <a:gd name="T77" fmla="*/ 20 h 68"/>
              <a:gd name="T78" fmla="*/ 18 w 31"/>
              <a:gd name="T79" fmla="*/ 22 h 68"/>
              <a:gd name="T80" fmla="*/ 17 w 31"/>
              <a:gd name="T81" fmla="*/ 26 h 68"/>
              <a:gd name="T82" fmla="*/ 15 w 31"/>
              <a:gd name="T83" fmla="*/ 29 h 68"/>
              <a:gd name="T84" fmla="*/ 15 w 31"/>
              <a:gd name="T85" fmla="*/ 34 h 68"/>
              <a:gd name="T86" fmla="*/ 15 w 31"/>
              <a:gd name="T87" fmla="*/ 38 h 68"/>
              <a:gd name="T88" fmla="*/ 16 w 31"/>
              <a:gd name="T89" fmla="*/ 41 h 68"/>
              <a:gd name="T90" fmla="*/ 16 w 31"/>
              <a:gd name="T91" fmla="*/ 43 h 68"/>
              <a:gd name="T92" fmla="*/ 15 w 31"/>
              <a:gd name="T93" fmla="*/ 45 h 68"/>
              <a:gd name="T94" fmla="*/ 13 w 31"/>
              <a:gd name="T95" fmla="*/ 43 h 68"/>
              <a:gd name="T96" fmla="*/ 12 w 31"/>
              <a:gd name="T97" fmla="*/ 39 h 68"/>
              <a:gd name="T98" fmla="*/ 10 w 31"/>
              <a:gd name="T99" fmla="*/ 33 h 68"/>
              <a:gd name="T100" fmla="*/ 10 w 31"/>
              <a:gd name="T101" fmla="*/ 27 h 68"/>
              <a:gd name="T102" fmla="*/ 11 w 31"/>
              <a:gd name="T103" fmla="*/ 19 h 68"/>
              <a:gd name="T104" fmla="*/ 13 w 31"/>
              <a:gd name="T105" fmla="*/ 11 h 68"/>
              <a:gd name="T106" fmla="*/ 19 w 31"/>
              <a:gd name="T10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68">
                <a:moveTo>
                  <a:pt x="23" y="1"/>
                </a:moveTo>
                <a:lnTo>
                  <a:pt x="20" y="0"/>
                </a:lnTo>
                <a:lnTo>
                  <a:pt x="18" y="0"/>
                </a:lnTo>
                <a:lnTo>
                  <a:pt x="16" y="0"/>
                </a:lnTo>
                <a:lnTo>
                  <a:pt x="13" y="0"/>
                </a:lnTo>
                <a:lnTo>
                  <a:pt x="12" y="1"/>
                </a:lnTo>
                <a:lnTo>
                  <a:pt x="10" y="2"/>
                </a:lnTo>
                <a:lnTo>
                  <a:pt x="8" y="3"/>
                </a:lnTo>
                <a:lnTo>
                  <a:pt x="7" y="5"/>
                </a:lnTo>
                <a:lnTo>
                  <a:pt x="5" y="6"/>
                </a:lnTo>
                <a:lnTo>
                  <a:pt x="3" y="8"/>
                </a:lnTo>
                <a:lnTo>
                  <a:pt x="3" y="10"/>
                </a:lnTo>
                <a:lnTo>
                  <a:pt x="2" y="12"/>
                </a:lnTo>
                <a:lnTo>
                  <a:pt x="1" y="15"/>
                </a:lnTo>
                <a:lnTo>
                  <a:pt x="0" y="17"/>
                </a:lnTo>
                <a:lnTo>
                  <a:pt x="0" y="20"/>
                </a:lnTo>
                <a:lnTo>
                  <a:pt x="0" y="24"/>
                </a:lnTo>
                <a:lnTo>
                  <a:pt x="0" y="27"/>
                </a:lnTo>
                <a:lnTo>
                  <a:pt x="0" y="28"/>
                </a:lnTo>
                <a:lnTo>
                  <a:pt x="0" y="30"/>
                </a:lnTo>
                <a:lnTo>
                  <a:pt x="0" y="32"/>
                </a:lnTo>
                <a:lnTo>
                  <a:pt x="0" y="34"/>
                </a:lnTo>
                <a:lnTo>
                  <a:pt x="1" y="35"/>
                </a:lnTo>
                <a:lnTo>
                  <a:pt x="1" y="36"/>
                </a:lnTo>
                <a:lnTo>
                  <a:pt x="2" y="37"/>
                </a:lnTo>
                <a:lnTo>
                  <a:pt x="2" y="38"/>
                </a:lnTo>
                <a:lnTo>
                  <a:pt x="3" y="39"/>
                </a:lnTo>
                <a:lnTo>
                  <a:pt x="3" y="39"/>
                </a:lnTo>
                <a:lnTo>
                  <a:pt x="4" y="39"/>
                </a:lnTo>
                <a:lnTo>
                  <a:pt x="5" y="40"/>
                </a:lnTo>
                <a:lnTo>
                  <a:pt x="6" y="41"/>
                </a:lnTo>
                <a:lnTo>
                  <a:pt x="8" y="42"/>
                </a:lnTo>
                <a:lnTo>
                  <a:pt x="8" y="43"/>
                </a:lnTo>
                <a:lnTo>
                  <a:pt x="9" y="44"/>
                </a:lnTo>
                <a:lnTo>
                  <a:pt x="10" y="45"/>
                </a:lnTo>
                <a:lnTo>
                  <a:pt x="12" y="46"/>
                </a:lnTo>
                <a:lnTo>
                  <a:pt x="13" y="48"/>
                </a:lnTo>
                <a:lnTo>
                  <a:pt x="13" y="49"/>
                </a:lnTo>
                <a:lnTo>
                  <a:pt x="14" y="50"/>
                </a:lnTo>
                <a:lnTo>
                  <a:pt x="16" y="52"/>
                </a:lnTo>
                <a:lnTo>
                  <a:pt x="17" y="54"/>
                </a:lnTo>
                <a:lnTo>
                  <a:pt x="18" y="55"/>
                </a:lnTo>
                <a:lnTo>
                  <a:pt x="18" y="57"/>
                </a:lnTo>
                <a:lnTo>
                  <a:pt x="19" y="60"/>
                </a:lnTo>
                <a:lnTo>
                  <a:pt x="20" y="61"/>
                </a:lnTo>
                <a:lnTo>
                  <a:pt x="20" y="62"/>
                </a:lnTo>
                <a:lnTo>
                  <a:pt x="21" y="64"/>
                </a:lnTo>
                <a:lnTo>
                  <a:pt x="22" y="65"/>
                </a:lnTo>
                <a:lnTo>
                  <a:pt x="23" y="66"/>
                </a:lnTo>
                <a:lnTo>
                  <a:pt x="23" y="67"/>
                </a:lnTo>
                <a:lnTo>
                  <a:pt x="24" y="67"/>
                </a:lnTo>
                <a:lnTo>
                  <a:pt x="25" y="67"/>
                </a:lnTo>
                <a:lnTo>
                  <a:pt x="26" y="67"/>
                </a:lnTo>
                <a:lnTo>
                  <a:pt x="27" y="67"/>
                </a:lnTo>
                <a:lnTo>
                  <a:pt x="28" y="66"/>
                </a:lnTo>
                <a:lnTo>
                  <a:pt x="29" y="65"/>
                </a:lnTo>
                <a:lnTo>
                  <a:pt x="30" y="63"/>
                </a:lnTo>
                <a:lnTo>
                  <a:pt x="30" y="62"/>
                </a:lnTo>
                <a:lnTo>
                  <a:pt x="30" y="61"/>
                </a:lnTo>
                <a:lnTo>
                  <a:pt x="29" y="60"/>
                </a:lnTo>
                <a:lnTo>
                  <a:pt x="28" y="58"/>
                </a:lnTo>
                <a:lnTo>
                  <a:pt x="28" y="56"/>
                </a:lnTo>
                <a:lnTo>
                  <a:pt x="27" y="54"/>
                </a:lnTo>
                <a:lnTo>
                  <a:pt x="26" y="52"/>
                </a:lnTo>
                <a:lnTo>
                  <a:pt x="24" y="50"/>
                </a:lnTo>
                <a:lnTo>
                  <a:pt x="23" y="49"/>
                </a:lnTo>
                <a:lnTo>
                  <a:pt x="23" y="47"/>
                </a:lnTo>
                <a:lnTo>
                  <a:pt x="22" y="45"/>
                </a:lnTo>
                <a:lnTo>
                  <a:pt x="20" y="43"/>
                </a:lnTo>
                <a:lnTo>
                  <a:pt x="20" y="41"/>
                </a:lnTo>
                <a:lnTo>
                  <a:pt x="19" y="39"/>
                </a:lnTo>
                <a:lnTo>
                  <a:pt x="19" y="38"/>
                </a:lnTo>
                <a:lnTo>
                  <a:pt x="18" y="35"/>
                </a:lnTo>
                <a:lnTo>
                  <a:pt x="18" y="33"/>
                </a:lnTo>
                <a:lnTo>
                  <a:pt x="19" y="30"/>
                </a:lnTo>
                <a:lnTo>
                  <a:pt x="20" y="27"/>
                </a:lnTo>
                <a:lnTo>
                  <a:pt x="21" y="24"/>
                </a:lnTo>
                <a:lnTo>
                  <a:pt x="23" y="20"/>
                </a:lnTo>
                <a:lnTo>
                  <a:pt x="20" y="21"/>
                </a:lnTo>
                <a:lnTo>
                  <a:pt x="18" y="22"/>
                </a:lnTo>
                <a:lnTo>
                  <a:pt x="18" y="24"/>
                </a:lnTo>
                <a:lnTo>
                  <a:pt x="17" y="26"/>
                </a:lnTo>
                <a:lnTo>
                  <a:pt x="16" y="28"/>
                </a:lnTo>
                <a:lnTo>
                  <a:pt x="15" y="29"/>
                </a:lnTo>
                <a:lnTo>
                  <a:pt x="15" y="32"/>
                </a:lnTo>
                <a:lnTo>
                  <a:pt x="15" y="34"/>
                </a:lnTo>
                <a:lnTo>
                  <a:pt x="15" y="36"/>
                </a:lnTo>
                <a:lnTo>
                  <a:pt x="15" y="38"/>
                </a:lnTo>
                <a:lnTo>
                  <a:pt x="15" y="39"/>
                </a:lnTo>
                <a:lnTo>
                  <a:pt x="16" y="41"/>
                </a:lnTo>
                <a:lnTo>
                  <a:pt x="16" y="42"/>
                </a:lnTo>
                <a:lnTo>
                  <a:pt x="16" y="43"/>
                </a:lnTo>
                <a:lnTo>
                  <a:pt x="16" y="44"/>
                </a:lnTo>
                <a:lnTo>
                  <a:pt x="15" y="45"/>
                </a:lnTo>
                <a:lnTo>
                  <a:pt x="14" y="44"/>
                </a:lnTo>
                <a:lnTo>
                  <a:pt x="13" y="43"/>
                </a:lnTo>
                <a:lnTo>
                  <a:pt x="12" y="41"/>
                </a:lnTo>
                <a:lnTo>
                  <a:pt x="12" y="39"/>
                </a:lnTo>
                <a:lnTo>
                  <a:pt x="11" y="36"/>
                </a:lnTo>
                <a:lnTo>
                  <a:pt x="10" y="33"/>
                </a:lnTo>
                <a:lnTo>
                  <a:pt x="10" y="30"/>
                </a:lnTo>
                <a:lnTo>
                  <a:pt x="10" y="27"/>
                </a:lnTo>
                <a:lnTo>
                  <a:pt x="10" y="23"/>
                </a:lnTo>
                <a:lnTo>
                  <a:pt x="11" y="19"/>
                </a:lnTo>
                <a:lnTo>
                  <a:pt x="12" y="15"/>
                </a:lnTo>
                <a:lnTo>
                  <a:pt x="13" y="11"/>
                </a:lnTo>
                <a:lnTo>
                  <a:pt x="16" y="7"/>
                </a:lnTo>
                <a:lnTo>
                  <a:pt x="19" y="4"/>
                </a:lnTo>
                <a:lnTo>
                  <a:pt x="23" y="1"/>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4" name="Freeform 40">
            <a:extLst>
              <a:ext uri="{FF2B5EF4-FFF2-40B4-BE49-F238E27FC236}">
                <a16:creationId xmlns:a16="http://schemas.microsoft.com/office/drawing/2014/main" id="{2D0D05D4-B24A-5A41-92FC-4985106226C2}"/>
              </a:ext>
            </a:extLst>
          </p:cNvPr>
          <p:cNvSpPr>
            <a:spLocks/>
          </p:cNvSpPr>
          <p:nvPr/>
        </p:nvSpPr>
        <p:spPr bwMode="auto">
          <a:xfrm>
            <a:off x="3205461" y="1332394"/>
            <a:ext cx="25812" cy="34816"/>
          </a:xfrm>
          <a:custGeom>
            <a:avLst/>
            <a:gdLst>
              <a:gd name="T0" fmla="*/ 2 w 43"/>
              <a:gd name="T1" fmla="*/ 3 h 58"/>
              <a:gd name="T2" fmla="*/ 5 w 43"/>
              <a:gd name="T3" fmla="*/ 8 h 58"/>
              <a:gd name="T4" fmla="*/ 8 w 43"/>
              <a:gd name="T5" fmla="*/ 13 h 58"/>
              <a:gd name="T6" fmla="*/ 11 w 43"/>
              <a:gd name="T7" fmla="*/ 16 h 58"/>
              <a:gd name="T8" fmla="*/ 14 w 43"/>
              <a:gd name="T9" fmla="*/ 19 h 58"/>
              <a:gd name="T10" fmla="*/ 16 w 43"/>
              <a:gd name="T11" fmla="*/ 21 h 58"/>
              <a:gd name="T12" fmla="*/ 18 w 43"/>
              <a:gd name="T13" fmla="*/ 22 h 58"/>
              <a:gd name="T14" fmla="*/ 18 w 43"/>
              <a:gd name="T15" fmla="*/ 20 h 58"/>
              <a:gd name="T16" fmla="*/ 18 w 43"/>
              <a:gd name="T17" fmla="*/ 22 h 58"/>
              <a:gd name="T18" fmla="*/ 20 w 43"/>
              <a:gd name="T19" fmla="*/ 27 h 58"/>
              <a:gd name="T20" fmla="*/ 22 w 43"/>
              <a:gd name="T21" fmla="*/ 33 h 58"/>
              <a:gd name="T22" fmla="*/ 25 w 43"/>
              <a:gd name="T23" fmla="*/ 38 h 58"/>
              <a:gd name="T24" fmla="*/ 29 w 43"/>
              <a:gd name="T25" fmla="*/ 43 h 58"/>
              <a:gd name="T26" fmla="*/ 33 w 43"/>
              <a:gd name="T27" fmla="*/ 48 h 58"/>
              <a:gd name="T28" fmla="*/ 37 w 43"/>
              <a:gd name="T29" fmla="*/ 52 h 58"/>
              <a:gd name="T30" fmla="*/ 40 w 43"/>
              <a:gd name="T31" fmla="*/ 55 h 58"/>
              <a:gd name="T32" fmla="*/ 39 w 43"/>
              <a:gd name="T33" fmla="*/ 55 h 58"/>
              <a:gd name="T34" fmla="*/ 32 w 43"/>
              <a:gd name="T35" fmla="*/ 52 h 58"/>
              <a:gd name="T36" fmla="*/ 27 w 43"/>
              <a:gd name="T37" fmla="*/ 49 h 58"/>
              <a:gd name="T38" fmla="*/ 24 w 43"/>
              <a:gd name="T39" fmla="*/ 45 h 58"/>
              <a:gd name="T40" fmla="*/ 21 w 43"/>
              <a:gd name="T41" fmla="*/ 43 h 58"/>
              <a:gd name="T42" fmla="*/ 19 w 43"/>
              <a:gd name="T43" fmla="*/ 40 h 58"/>
              <a:gd name="T44" fmla="*/ 18 w 43"/>
              <a:gd name="T45" fmla="*/ 37 h 58"/>
              <a:gd name="T46" fmla="*/ 18 w 43"/>
              <a:gd name="T47" fmla="*/ 35 h 58"/>
              <a:gd name="T48" fmla="*/ 18 w 43"/>
              <a:gd name="T49" fmla="*/ 33 h 58"/>
              <a:gd name="T50" fmla="*/ 17 w 43"/>
              <a:gd name="T51" fmla="*/ 33 h 58"/>
              <a:gd name="T52" fmla="*/ 16 w 43"/>
              <a:gd name="T53" fmla="*/ 31 h 58"/>
              <a:gd name="T54" fmla="*/ 14 w 43"/>
              <a:gd name="T55" fmla="*/ 29 h 58"/>
              <a:gd name="T56" fmla="*/ 11 w 43"/>
              <a:gd name="T57" fmla="*/ 26 h 58"/>
              <a:gd name="T58" fmla="*/ 9 w 43"/>
              <a:gd name="T59" fmla="*/ 22 h 58"/>
              <a:gd name="T60" fmla="*/ 5 w 43"/>
              <a:gd name="T61" fmla="*/ 14 h 58"/>
              <a:gd name="T62" fmla="*/ 2 w 43"/>
              <a:gd name="T63"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58">
                <a:moveTo>
                  <a:pt x="0" y="0"/>
                </a:moveTo>
                <a:lnTo>
                  <a:pt x="2" y="3"/>
                </a:lnTo>
                <a:lnTo>
                  <a:pt x="4" y="5"/>
                </a:lnTo>
                <a:lnTo>
                  <a:pt x="5" y="8"/>
                </a:lnTo>
                <a:lnTo>
                  <a:pt x="7" y="11"/>
                </a:lnTo>
                <a:lnTo>
                  <a:pt x="8" y="13"/>
                </a:lnTo>
                <a:lnTo>
                  <a:pt x="10" y="14"/>
                </a:lnTo>
                <a:lnTo>
                  <a:pt x="11" y="16"/>
                </a:lnTo>
                <a:lnTo>
                  <a:pt x="12" y="18"/>
                </a:lnTo>
                <a:lnTo>
                  <a:pt x="14" y="19"/>
                </a:lnTo>
                <a:lnTo>
                  <a:pt x="15" y="20"/>
                </a:lnTo>
                <a:lnTo>
                  <a:pt x="16" y="21"/>
                </a:lnTo>
                <a:lnTo>
                  <a:pt x="17" y="22"/>
                </a:lnTo>
                <a:lnTo>
                  <a:pt x="18" y="22"/>
                </a:lnTo>
                <a:lnTo>
                  <a:pt x="18" y="21"/>
                </a:lnTo>
                <a:lnTo>
                  <a:pt x="18" y="20"/>
                </a:lnTo>
                <a:lnTo>
                  <a:pt x="18" y="19"/>
                </a:lnTo>
                <a:lnTo>
                  <a:pt x="18" y="22"/>
                </a:lnTo>
                <a:lnTo>
                  <a:pt x="19" y="24"/>
                </a:lnTo>
                <a:lnTo>
                  <a:pt x="20" y="27"/>
                </a:lnTo>
                <a:lnTo>
                  <a:pt x="21" y="30"/>
                </a:lnTo>
                <a:lnTo>
                  <a:pt x="22" y="33"/>
                </a:lnTo>
                <a:lnTo>
                  <a:pt x="24" y="35"/>
                </a:lnTo>
                <a:lnTo>
                  <a:pt x="25" y="38"/>
                </a:lnTo>
                <a:lnTo>
                  <a:pt x="27" y="41"/>
                </a:lnTo>
                <a:lnTo>
                  <a:pt x="29" y="43"/>
                </a:lnTo>
                <a:lnTo>
                  <a:pt x="32" y="46"/>
                </a:lnTo>
                <a:lnTo>
                  <a:pt x="33" y="48"/>
                </a:lnTo>
                <a:lnTo>
                  <a:pt x="35" y="51"/>
                </a:lnTo>
                <a:lnTo>
                  <a:pt x="37" y="52"/>
                </a:lnTo>
                <a:lnTo>
                  <a:pt x="39" y="54"/>
                </a:lnTo>
                <a:lnTo>
                  <a:pt x="40" y="55"/>
                </a:lnTo>
                <a:lnTo>
                  <a:pt x="42" y="57"/>
                </a:lnTo>
                <a:lnTo>
                  <a:pt x="39" y="55"/>
                </a:lnTo>
                <a:lnTo>
                  <a:pt x="35" y="53"/>
                </a:lnTo>
                <a:lnTo>
                  <a:pt x="32" y="52"/>
                </a:lnTo>
                <a:lnTo>
                  <a:pt x="30" y="50"/>
                </a:lnTo>
                <a:lnTo>
                  <a:pt x="27" y="49"/>
                </a:lnTo>
                <a:lnTo>
                  <a:pt x="25" y="47"/>
                </a:lnTo>
                <a:lnTo>
                  <a:pt x="24" y="45"/>
                </a:lnTo>
                <a:lnTo>
                  <a:pt x="23" y="44"/>
                </a:lnTo>
                <a:lnTo>
                  <a:pt x="21" y="43"/>
                </a:lnTo>
                <a:lnTo>
                  <a:pt x="20" y="42"/>
                </a:lnTo>
                <a:lnTo>
                  <a:pt x="19" y="40"/>
                </a:lnTo>
                <a:lnTo>
                  <a:pt x="19" y="39"/>
                </a:lnTo>
                <a:lnTo>
                  <a:pt x="18" y="37"/>
                </a:lnTo>
                <a:lnTo>
                  <a:pt x="18" y="36"/>
                </a:lnTo>
                <a:lnTo>
                  <a:pt x="18" y="35"/>
                </a:lnTo>
                <a:lnTo>
                  <a:pt x="18" y="34"/>
                </a:lnTo>
                <a:lnTo>
                  <a:pt x="18" y="33"/>
                </a:lnTo>
                <a:lnTo>
                  <a:pt x="18" y="33"/>
                </a:lnTo>
                <a:lnTo>
                  <a:pt x="17" y="33"/>
                </a:lnTo>
                <a:lnTo>
                  <a:pt x="16" y="32"/>
                </a:lnTo>
                <a:lnTo>
                  <a:pt x="16" y="31"/>
                </a:lnTo>
                <a:lnTo>
                  <a:pt x="15" y="30"/>
                </a:lnTo>
                <a:lnTo>
                  <a:pt x="14" y="29"/>
                </a:lnTo>
                <a:lnTo>
                  <a:pt x="12" y="28"/>
                </a:lnTo>
                <a:lnTo>
                  <a:pt x="11" y="26"/>
                </a:lnTo>
                <a:lnTo>
                  <a:pt x="11" y="24"/>
                </a:lnTo>
                <a:lnTo>
                  <a:pt x="9" y="22"/>
                </a:lnTo>
                <a:lnTo>
                  <a:pt x="7" y="18"/>
                </a:lnTo>
                <a:lnTo>
                  <a:pt x="5" y="14"/>
                </a:lnTo>
                <a:lnTo>
                  <a:pt x="4" y="11"/>
                </a:lnTo>
                <a:lnTo>
                  <a:pt x="2" y="5"/>
                </a:lnTo>
                <a:lnTo>
                  <a:pt x="0" y="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5" name="Freeform 41">
            <a:extLst>
              <a:ext uri="{FF2B5EF4-FFF2-40B4-BE49-F238E27FC236}">
                <a16:creationId xmlns:a16="http://schemas.microsoft.com/office/drawing/2014/main" id="{12F2EC35-141B-1B45-AB9F-AC03F4E4E4AB}"/>
              </a:ext>
            </a:extLst>
          </p:cNvPr>
          <p:cNvSpPr>
            <a:spLocks/>
          </p:cNvSpPr>
          <p:nvPr/>
        </p:nvSpPr>
        <p:spPr bwMode="auto">
          <a:xfrm>
            <a:off x="3205461" y="1115695"/>
            <a:ext cx="301938" cy="237708"/>
          </a:xfrm>
          <a:custGeom>
            <a:avLst/>
            <a:gdLst>
              <a:gd name="T0" fmla="*/ 412 w 503"/>
              <a:gd name="T1" fmla="*/ 318 h 396"/>
              <a:gd name="T2" fmla="*/ 442 w 503"/>
              <a:gd name="T3" fmla="*/ 302 h 396"/>
              <a:gd name="T4" fmla="*/ 470 w 503"/>
              <a:gd name="T5" fmla="*/ 288 h 396"/>
              <a:gd name="T6" fmla="*/ 488 w 503"/>
              <a:gd name="T7" fmla="*/ 274 h 396"/>
              <a:gd name="T8" fmla="*/ 500 w 503"/>
              <a:gd name="T9" fmla="*/ 232 h 396"/>
              <a:gd name="T10" fmla="*/ 500 w 503"/>
              <a:gd name="T11" fmla="*/ 176 h 396"/>
              <a:gd name="T12" fmla="*/ 480 w 503"/>
              <a:gd name="T13" fmla="*/ 117 h 396"/>
              <a:gd name="T14" fmla="*/ 436 w 503"/>
              <a:gd name="T15" fmla="*/ 59 h 396"/>
              <a:gd name="T16" fmla="*/ 361 w 503"/>
              <a:gd name="T17" fmla="*/ 16 h 396"/>
              <a:gd name="T18" fmla="*/ 249 w 503"/>
              <a:gd name="T19" fmla="*/ 0 h 396"/>
              <a:gd name="T20" fmla="*/ 152 w 503"/>
              <a:gd name="T21" fmla="*/ 9 h 396"/>
              <a:gd name="T22" fmla="*/ 85 w 503"/>
              <a:gd name="T23" fmla="*/ 43 h 396"/>
              <a:gd name="T24" fmla="*/ 37 w 503"/>
              <a:gd name="T25" fmla="*/ 107 h 396"/>
              <a:gd name="T26" fmla="*/ 24 w 503"/>
              <a:gd name="T27" fmla="*/ 142 h 396"/>
              <a:gd name="T28" fmla="*/ 13 w 503"/>
              <a:gd name="T29" fmla="*/ 180 h 396"/>
              <a:gd name="T30" fmla="*/ 5 w 503"/>
              <a:gd name="T31" fmla="*/ 212 h 396"/>
              <a:gd name="T32" fmla="*/ 2 w 503"/>
              <a:gd name="T33" fmla="*/ 230 h 396"/>
              <a:gd name="T34" fmla="*/ 0 w 503"/>
              <a:gd name="T35" fmla="*/ 248 h 396"/>
              <a:gd name="T36" fmla="*/ 1 w 503"/>
              <a:gd name="T37" fmla="*/ 265 h 396"/>
              <a:gd name="T38" fmla="*/ 9 w 503"/>
              <a:gd name="T39" fmla="*/ 264 h 396"/>
              <a:gd name="T40" fmla="*/ 21 w 503"/>
              <a:gd name="T41" fmla="*/ 256 h 396"/>
              <a:gd name="T42" fmla="*/ 35 w 503"/>
              <a:gd name="T43" fmla="*/ 263 h 396"/>
              <a:gd name="T44" fmla="*/ 51 w 503"/>
              <a:gd name="T45" fmla="*/ 286 h 396"/>
              <a:gd name="T46" fmla="*/ 62 w 503"/>
              <a:gd name="T47" fmla="*/ 297 h 396"/>
              <a:gd name="T48" fmla="*/ 68 w 503"/>
              <a:gd name="T49" fmla="*/ 300 h 396"/>
              <a:gd name="T50" fmla="*/ 68 w 503"/>
              <a:gd name="T51" fmla="*/ 301 h 396"/>
              <a:gd name="T52" fmla="*/ 64 w 503"/>
              <a:gd name="T53" fmla="*/ 302 h 396"/>
              <a:gd name="T54" fmla="*/ 64 w 503"/>
              <a:gd name="T55" fmla="*/ 305 h 396"/>
              <a:gd name="T56" fmla="*/ 67 w 503"/>
              <a:gd name="T57" fmla="*/ 313 h 396"/>
              <a:gd name="T58" fmla="*/ 68 w 503"/>
              <a:gd name="T59" fmla="*/ 323 h 396"/>
              <a:gd name="T60" fmla="*/ 67 w 503"/>
              <a:gd name="T61" fmla="*/ 334 h 396"/>
              <a:gd name="T62" fmla="*/ 68 w 503"/>
              <a:gd name="T63" fmla="*/ 352 h 396"/>
              <a:gd name="T64" fmla="*/ 73 w 503"/>
              <a:gd name="T65" fmla="*/ 374 h 396"/>
              <a:gd name="T66" fmla="*/ 84 w 503"/>
              <a:gd name="T67" fmla="*/ 394 h 396"/>
              <a:gd name="T68" fmla="*/ 85 w 503"/>
              <a:gd name="T69" fmla="*/ 383 h 396"/>
              <a:gd name="T70" fmla="*/ 90 w 503"/>
              <a:gd name="T71" fmla="*/ 369 h 396"/>
              <a:gd name="T72" fmla="*/ 97 w 503"/>
              <a:gd name="T73" fmla="*/ 360 h 396"/>
              <a:gd name="T74" fmla="*/ 108 w 503"/>
              <a:gd name="T75" fmla="*/ 350 h 396"/>
              <a:gd name="T76" fmla="*/ 120 w 503"/>
              <a:gd name="T77" fmla="*/ 332 h 396"/>
              <a:gd name="T78" fmla="*/ 127 w 503"/>
              <a:gd name="T79" fmla="*/ 315 h 396"/>
              <a:gd name="T80" fmla="*/ 132 w 503"/>
              <a:gd name="T81" fmla="*/ 304 h 396"/>
              <a:gd name="T82" fmla="*/ 150 w 503"/>
              <a:gd name="T83" fmla="*/ 299 h 396"/>
              <a:gd name="T84" fmla="*/ 170 w 503"/>
              <a:gd name="T85" fmla="*/ 302 h 396"/>
              <a:gd name="T86" fmla="*/ 187 w 503"/>
              <a:gd name="T87" fmla="*/ 305 h 396"/>
              <a:gd name="T88" fmla="*/ 205 w 503"/>
              <a:gd name="T89" fmla="*/ 296 h 396"/>
              <a:gd name="T90" fmla="*/ 219 w 503"/>
              <a:gd name="T91" fmla="*/ 279 h 396"/>
              <a:gd name="T92" fmla="*/ 230 w 503"/>
              <a:gd name="T93" fmla="*/ 262 h 396"/>
              <a:gd name="T94" fmla="*/ 250 w 503"/>
              <a:gd name="T95" fmla="*/ 261 h 396"/>
              <a:gd name="T96" fmla="*/ 276 w 503"/>
              <a:gd name="T97" fmla="*/ 273 h 396"/>
              <a:gd name="T98" fmla="*/ 300 w 503"/>
              <a:gd name="T99" fmla="*/ 290 h 396"/>
              <a:gd name="T100" fmla="*/ 334 w 503"/>
              <a:gd name="T101" fmla="*/ 306 h 396"/>
              <a:gd name="T102" fmla="*/ 370 w 503"/>
              <a:gd name="T103" fmla="*/ 320 h 396"/>
              <a:gd name="T104" fmla="*/ 394 w 503"/>
              <a:gd name="T105" fmla="*/ 32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3" h="396">
                <a:moveTo>
                  <a:pt x="394" y="325"/>
                </a:moveTo>
                <a:lnTo>
                  <a:pt x="398" y="324"/>
                </a:lnTo>
                <a:lnTo>
                  <a:pt x="402" y="323"/>
                </a:lnTo>
                <a:lnTo>
                  <a:pt x="407" y="321"/>
                </a:lnTo>
                <a:lnTo>
                  <a:pt x="412" y="318"/>
                </a:lnTo>
                <a:lnTo>
                  <a:pt x="418" y="316"/>
                </a:lnTo>
                <a:lnTo>
                  <a:pt x="424" y="312"/>
                </a:lnTo>
                <a:lnTo>
                  <a:pt x="430" y="309"/>
                </a:lnTo>
                <a:lnTo>
                  <a:pt x="436" y="306"/>
                </a:lnTo>
                <a:lnTo>
                  <a:pt x="442" y="302"/>
                </a:lnTo>
                <a:lnTo>
                  <a:pt x="449" y="299"/>
                </a:lnTo>
                <a:lnTo>
                  <a:pt x="455" y="296"/>
                </a:lnTo>
                <a:lnTo>
                  <a:pt x="460" y="293"/>
                </a:lnTo>
                <a:lnTo>
                  <a:pt x="465" y="290"/>
                </a:lnTo>
                <a:lnTo>
                  <a:pt x="470" y="288"/>
                </a:lnTo>
                <a:lnTo>
                  <a:pt x="475" y="286"/>
                </a:lnTo>
                <a:lnTo>
                  <a:pt x="478" y="284"/>
                </a:lnTo>
                <a:lnTo>
                  <a:pt x="482" y="282"/>
                </a:lnTo>
                <a:lnTo>
                  <a:pt x="485" y="279"/>
                </a:lnTo>
                <a:lnTo>
                  <a:pt x="488" y="274"/>
                </a:lnTo>
                <a:lnTo>
                  <a:pt x="491" y="268"/>
                </a:lnTo>
                <a:lnTo>
                  <a:pt x="494" y="260"/>
                </a:lnTo>
                <a:lnTo>
                  <a:pt x="497" y="252"/>
                </a:lnTo>
                <a:lnTo>
                  <a:pt x="499" y="243"/>
                </a:lnTo>
                <a:lnTo>
                  <a:pt x="500" y="232"/>
                </a:lnTo>
                <a:lnTo>
                  <a:pt x="501" y="223"/>
                </a:lnTo>
                <a:lnTo>
                  <a:pt x="502" y="211"/>
                </a:lnTo>
                <a:lnTo>
                  <a:pt x="502" y="200"/>
                </a:lnTo>
                <a:lnTo>
                  <a:pt x="501" y="188"/>
                </a:lnTo>
                <a:lnTo>
                  <a:pt x="500" y="176"/>
                </a:lnTo>
                <a:lnTo>
                  <a:pt x="498" y="164"/>
                </a:lnTo>
                <a:lnTo>
                  <a:pt x="495" y="152"/>
                </a:lnTo>
                <a:lnTo>
                  <a:pt x="491" y="140"/>
                </a:lnTo>
                <a:lnTo>
                  <a:pt x="486" y="129"/>
                </a:lnTo>
                <a:lnTo>
                  <a:pt x="480" y="117"/>
                </a:lnTo>
                <a:lnTo>
                  <a:pt x="474" y="105"/>
                </a:lnTo>
                <a:lnTo>
                  <a:pt x="466" y="94"/>
                </a:lnTo>
                <a:lnTo>
                  <a:pt x="458" y="82"/>
                </a:lnTo>
                <a:lnTo>
                  <a:pt x="448" y="70"/>
                </a:lnTo>
                <a:lnTo>
                  <a:pt x="436" y="59"/>
                </a:lnTo>
                <a:lnTo>
                  <a:pt x="424" y="49"/>
                </a:lnTo>
                <a:lnTo>
                  <a:pt x="410" y="39"/>
                </a:lnTo>
                <a:lnTo>
                  <a:pt x="395" y="31"/>
                </a:lnTo>
                <a:lnTo>
                  <a:pt x="378" y="23"/>
                </a:lnTo>
                <a:lnTo>
                  <a:pt x="361" y="16"/>
                </a:lnTo>
                <a:lnTo>
                  <a:pt x="341" y="10"/>
                </a:lnTo>
                <a:lnTo>
                  <a:pt x="320" y="5"/>
                </a:lnTo>
                <a:lnTo>
                  <a:pt x="297" y="2"/>
                </a:lnTo>
                <a:lnTo>
                  <a:pt x="274" y="1"/>
                </a:lnTo>
                <a:lnTo>
                  <a:pt x="249" y="0"/>
                </a:lnTo>
                <a:lnTo>
                  <a:pt x="226" y="0"/>
                </a:lnTo>
                <a:lnTo>
                  <a:pt x="206" y="1"/>
                </a:lnTo>
                <a:lnTo>
                  <a:pt x="187" y="3"/>
                </a:lnTo>
                <a:lnTo>
                  <a:pt x="168" y="5"/>
                </a:lnTo>
                <a:lnTo>
                  <a:pt x="152" y="9"/>
                </a:lnTo>
                <a:lnTo>
                  <a:pt x="136" y="14"/>
                </a:lnTo>
                <a:lnTo>
                  <a:pt x="122" y="20"/>
                </a:lnTo>
                <a:lnTo>
                  <a:pt x="109" y="27"/>
                </a:lnTo>
                <a:lnTo>
                  <a:pt x="97" y="34"/>
                </a:lnTo>
                <a:lnTo>
                  <a:pt x="85" y="43"/>
                </a:lnTo>
                <a:lnTo>
                  <a:pt x="74" y="53"/>
                </a:lnTo>
                <a:lnTo>
                  <a:pt x="64" y="65"/>
                </a:lnTo>
                <a:lnTo>
                  <a:pt x="54" y="78"/>
                </a:lnTo>
                <a:lnTo>
                  <a:pt x="45" y="92"/>
                </a:lnTo>
                <a:lnTo>
                  <a:pt x="37" y="107"/>
                </a:lnTo>
                <a:lnTo>
                  <a:pt x="34" y="113"/>
                </a:lnTo>
                <a:lnTo>
                  <a:pt x="32" y="120"/>
                </a:lnTo>
                <a:lnTo>
                  <a:pt x="29" y="127"/>
                </a:lnTo>
                <a:lnTo>
                  <a:pt x="26" y="134"/>
                </a:lnTo>
                <a:lnTo>
                  <a:pt x="24" y="142"/>
                </a:lnTo>
                <a:lnTo>
                  <a:pt x="21" y="150"/>
                </a:lnTo>
                <a:lnTo>
                  <a:pt x="19" y="158"/>
                </a:lnTo>
                <a:lnTo>
                  <a:pt x="17" y="165"/>
                </a:lnTo>
                <a:lnTo>
                  <a:pt x="15" y="172"/>
                </a:lnTo>
                <a:lnTo>
                  <a:pt x="13" y="180"/>
                </a:lnTo>
                <a:lnTo>
                  <a:pt x="11" y="187"/>
                </a:lnTo>
                <a:lnTo>
                  <a:pt x="10" y="194"/>
                </a:lnTo>
                <a:lnTo>
                  <a:pt x="8" y="200"/>
                </a:lnTo>
                <a:lnTo>
                  <a:pt x="7" y="206"/>
                </a:lnTo>
                <a:lnTo>
                  <a:pt x="5" y="212"/>
                </a:lnTo>
                <a:lnTo>
                  <a:pt x="4" y="216"/>
                </a:lnTo>
                <a:lnTo>
                  <a:pt x="3" y="220"/>
                </a:lnTo>
                <a:lnTo>
                  <a:pt x="3" y="224"/>
                </a:lnTo>
                <a:lnTo>
                  <a:pt x="2" y="227"/>
                </a:lnTo>
                <a:lnTo>
                  <a:pt x="2" y="230"/>
                </a:lnTo>
                <a:lnTo>
                  <a:pt x="1" y="234"/>
                </a:lnTo>
                <a:lnTo>
                  <a:pt x="1" y="237"/>
                </a:lnTo>
                <a:lnTo>
                  <a:pt x="0" y="241"/>
                </a:lnTo>
                <a:lnTo>
                  <a:pt x="0" y="244"/>
                </a:lnTo>
                <a:lnTo>
                  <a:pt x="0" y="248"/>
                </a:lnTo>
                <a:lnTo>
                  <a:pt x="0" y="252"/>
                </a:lnTo>
                <a:lnTo>
                  <a:pt x="0" y="255"/>
                </a:lnTo>
                <a:lnTo>
                  <a:pt x="0" y="259"/>
                </a:lnTo>
                <a:lnTo>
                  <a:pt x="0" y="262"/>
                </a:lnTo>
                <a:lnTo>
                  <a:pt x="1" y="265"/>
                </a:lnTo>
                <a:lnTo>
                  <a:pt x="1" y="269"/>
                </a:lnTo>
                <a:lnTo>
                  <a:pt x="2" y="272"/>
                </a:lnTo>
                <a:lnTo>
                  <a:pt x="4" y="269"/>
                </a:lnTo>
                <a:lnTo>
                  <a:pt x="7" y="266"/>
                </a:lnTo>
                <a:lnTo>
                  <a:pt x="9" y="264"/>
                </a:lnTo>
                <a:lnTo>
                  <a:pt x="11" y="262"/>
                </a:lnTo>
                <a:lnTo>
                  <a:pt x="14" y="260"/>
                </a:lnTo>
                <a:lnTo>
                  <a:pt x="16" y="258"/>
                </a:lnTo>
                <a:lnTo>
                  <a:pt x="18" y="257"/>
                </a:lnTo>
                <a:lnTo>
                  <a:pt x="21" y="256"/>
                </a:lnTo>
                <a:lnTo>
                  <a:pt x="23" y="256"/>
                </a:lnTo>
                <a:lnTo>
                  <a:pt x="26" y="257"/>
                </a:lnTo>
                <a:lnTo>
                  <a:pt x="29" y="258"/>
                </a:lnTo>
                <a:lnTo>
                  <a:pt x="32" y="260"/>
                </a:lnTo>
                <a:lnTo>
                  <a:pt x="35" y="263"/>
                </a:lnTo>
                <a:lnTo>
                  <a:pt x="38" y="267"/>
                </a:lnTo>
                <a:lnTo>
                  <a:pt x="42" y="272"/>
                </a:lnTo>
                <a:lnTo>
                  <a:pt x="45" y="278"/>
                </a:lnTo>
                <a:lnTo>
                  <a:pt x="48" y="282"/>
                </a:lnTo>
                <a:lnTo>
                  <a:pt x="51" y="286"/>
                </a:lnTo>
                <a:lnTo>
                  <a:pt x="53" y="289"/>
                </a:lnTo>
                <a:lnTo>
                  <a:pt x="56" y="292"/>
                </a:lnTo>
                <a:lnTo>
                  <a:pt x="58" y="294"/>
                </a:lnTo>
                <a:lnTo>
                  <a:pt x="60" y="296"/>
                </a:lnTo>
                <a:lnTo>
                  <a:pt x="62" y="297"/>
                </a:lnTo>
                <a:lnTo>
                  <a:pt x="63" y="298"/>
                </a:lnTo>
                <a:lnTo>
                  <a:pt x="65" y="299"/>
                </a:lnTo>
                <a:lnTo>
                  <a:pt x="66" y="299"/>
                </a:lnTo>
                <a:lnTo>
                  <a:pt x="67" y="300"/>
                </a:lnTo>
                <a:lnTo>
                  <a:pt x="68" y="300"/>
                </a:lnTo>
                <a:lnTo>
                  <a:pt x="69" y="300"/>
                </a:lnTo>
                <a:lnTo>
                  <a:pt x="70" y="300"/>
                </a:lnTo>
                <a:lnTo>
                  <a:pt x="69" y="300"/>
                </a:lnTo>
                <a:lnTo>
                  <a:pt x="69" y="301"/>
                </a:lnTo>
                <a:lnTo>
                  <a:pt x="68" y="301"/>
                </a:lnTo>
                <a:lnTo>
                  <a:pt x="67" y="301"/>
                </a:lnTo>
                <a:lnTo>
                  <a:pt x="67" y="302"/>
                </a:lnTo>
                <a:lnTo>
                  <a:pt x="66" y="302"/>
                </a:lnTo>
                <a:lnTo>
                  <a:pt x="65" y="302"/>
                </a:lnTo>
                <a:lnTo>
                  <a:pt x="64" y="302"/>
                </a:lnTo>
                <a:lnTo>
                  <a:pt x="63" y="302"/>
                </a:lnTo>
                <a:lnTo>
                  <a:pt x="61" y="302"/>
                </a:lnTo>
                <a:lnTo>
                  <a:pt x="62" y="303"/>
                </a:lnTo>
                <a:lnTo>
                  <a:pt x="63" y="304"/>
                </a:lnTo>
                <a:lnTo>
                  <a:pt x="64" y="305"/>
                </a:lnTo>
                <a:lnTo>
                  <a:pt x="64" y="307"/>
                </a:lnTo>
                <a:lnTo>
                  <a:pt x="65" y="308"/>
                </a:lnTo>
                <a:lnTo>
                  <a:pt x="66" y="310"/>
                </a:lnTo>
                <a:lnTo>
                  <a:pt x="66" y="311"/>
                </a:lnTo>
                <a:lnTo>
                  <a:pt x="67" y="313"/>
                </a:lnTo>
                <a:lnTo>
                  <a:pt x="67" y="315"/>
                </a:lnTo>
                <a:lnTo>
                  <a:pt x="68" y="317"/>
                </a:lnTo>
                <a:lnTo>
                  <a:pt x="68" y="319"/>
                </a:lnTo>
                <a:lnTo>
                  <a:pt x="68" y="321"/>
                </a:lnTo>
                <a:lnTo>
                  <a:pt x="68" y="323"/>
                </a:lnTo>
                <a:lnTo>
                  <a:pt x="68" y="325"/>
                </a:lnTo>
                <a:lnTo>
                  <a:pt x="68" y="327"/>
                </a:lnTo>
                <a:lnTo>
                  <a:pt x="68" y="329"/>
                </a:lnTo>
                <a:lnTo>
                  <a:pt x="68" y="331"/>
                </a:lnTo>
                <a:lnTo>
                  <a:pt x="67" y="334"/>
                </a:lnTo>
                <a:lnTo>
                  <a:pt x="67" y="337"/>
                </a:lnTo>
                <a:lnTo>
                  <a:pt x="67" y="340"/>
                </a:lnTo>
                <a:lnTo>
                  <a:pt x="67" y="344"/>
                </a:lnTo>
                <a:lnTo>
                  <a:pt x="67" y="348"/>
                </a:lnTo>
                <a:lnTo>
                  <a:pt x="68" y="352"/>
                </a:lnTo>
                <a:lnTo>
                  <a:pt x="68" y="356"/>
                </a:lnTo>
                <a:lnTo>
                  <a:pt x="69" y="361"/>
                </a:lnTo>
                <a:lnTo>
                  <a:pt x="70" y="365"/>
                </a:lnTo>
                <a:lnTo>
                  <a:pt x="71" y="369"/>
                </a:lnTo>
                <a:lnTo>
                  <a:pt x="73" y="374"/>
                </a:lnTo>
                <a:lnTo>
                  <a:pt x="75" y="379"/>
                </a:lnTo>
                <a:lnTo>
                  <a:pt x="78" y="385"/>
                </a:lnTo>
                <a:lnTo>
                  <a:pt x="81" y="390"/>
                </a:lnTo>
                <a:lnTo>
                  <a:pt x="84" y="395"/>
                </a:lnTo>
                <a:lnTo>
                  <a:pt x="84" y="394"/>
                </a:lnTo>
                <a:lnTo>
                  <a:pt x="84" y="392"/>
                </a:lnTo>
                <a:lnTo>
                  <a:pt x="84" y="390"/>
                </a:lnTo>
                <a:lnTo>
                  <a:pt x="84" y="388"/>
                </a:lnTo>
                <a:lnTo>
                  <a:pt x="85" y="386"/>
                </a:lnTo>
                <a:lnTo>
                  <a:pt x="85" y="383"/>
                </a:lnTo>
                <a:lnTo>
                  <a:pt x="86" y="380"/>
                </a:lnTo>
                <a:lnTo>
                  <a:pt x="87" y="377"/>
                </a:lnTo>
                <a:lnTo>
                  <a:pt x="88" y="374"/>
                </a:lnTo>
                <a:lnTo>
                  <a:pt x="89" y="371"/>
                </a:lnTo>
                <a:lnTo>
                  <a:pt x="90" y="369"/>
                </a:lnTo>
                <a:lnTo>
                  <a:pt x="91" y="366"/>
                </a:lnTo>
                <a:lnTo>
                  <a:pt x="92" y="364"/>
                </a:lnTo>
                <a:lnTo>
                  <a:pt x="94" y="362"/>
                </a:lnTo>
                <a:lnTo>
                  <a:pt x="95" y="361"/>
                </a:lnTo>
                <a:lnTo>
                  <a:pt x="97" y="360"/>
                </a:lnTo>
                <a:lnTo>
                  <a:pt x="98" y="359"/>
                </a:lnTo>
                <a:lnTo>
                  <a:pt x="100" y="358"/>
                </a:lnTo>
                <a:lnTo>
                  <a:pt x="103" y="356"/>
                </a:lnTo>
                <a:lnTo>
                  <a:pt x="105" y="353"/>
                </a:lnTo>
                <a:lnTo>
                  <a:pt x="108" y="350"/>
                </a:lnTo>
                <a:lnTo>
                  <a:pt x="110" y="347"/>
                </a:lnTo>
                <a:lnTo>
                  <a:pt x="113" y="343"/>
                </a:lnTo>
                <a:lnTo>
                  <a:pt x="115" y="340"/>
                </a:lnTo>
                <a:lnTo>
                  <a:pt x="118" y="336"/>
                </a:lnTo>
                <a:lnTo>
                  <a:pt x="120" y="332"/>
                </a:lnTo>
                <a:lnTo>
                  <a:pt x="122" y="328"/>
                </a:lnTo>
                <a:lnTo>
                  <a:pt x="124" y="325"/>
                </a:lnTo>
                <a:lnTo>
                  <a:pt x="126" y="321"/>
                </a:lnTo>
                <a:lnTo>
                  <a:pt x="126" y="318"/>
                </a:lnTo>
                <a:lnTo>
                  <a:pt x="127" y="315"/>
                </a:lnTo>
                <a:lnTo>
                  <a:pt x="127" y="312"/>
                </a:lnTo>
                <a:lnTo>
                  <a:pt x="127" y="310"/>
                </a:lnTo>
                <a:lnTo>
                  <a:pt x="128" y="308"/>
                </a:lnTo>
                <a:lnTo>
                  <a:pt x="130" y="306"/>
                </a:lnTo>
                <a:lnTo>
                  <a:pt x="132" y="304"/>
                </a:lnTo>
                <a:lnTo>
                  <a:pt x="135" y="302"/>
                </a:lnTo>
                <a:lnTo>
                  <a:pt x="138" y="301"/>
                </a:lnTo>
                <a:lnTo>
                  <a:pt x="142" y="300"/>
                </a:lnTo>
                <a:lnTo>
                  <a:pt x="146" y="300"/>
                </a:lnTo>
                <a:lnTo>
                  <a:pt x="150" y="299"/>
                </a:lnTo>
                <a:lnTo>
                  <a:pt x="154" y="299"/>
                </a:lnTo>
                <a:lnTo>
                  <a:pt x="158" y="299"/>
                </a:lnTo>
                <a:lnTo>
                  <a:pt x="162" y="300"/>
                </a:lnTo>
                <a:lnTo>
                  <a:pt x="166" y="301"/>
                </a:lnTo>
                <a:lnTo>
                  <a:pt x="170" y="302"/>
                </a:lnTo>
                <a:lnTo>
                  <a:pt x="174" y="303"/>
                </a:lnTo>
                <a:lnTo>
                  <a:pt x="177" y="304"/>
                </a:lnTo>
                <a:lnTo>
                  <a:pt x="180" y="305"/>
                </a:lnTo>
                <a:lnTo>
                  <a:pt x="183" y="306"/>
                </a:lnTo>
                <a:lnTo>
                  <a:pt x="187" y="305"/>
                </a:lnTo>
                <a:lnTo>
                  <a:pt x="190" y="304"/>
                </a:lnTo>
                <a:lnTo>
                  <a:pt x="194" y="303"/>
                </a:lnTo>
                <a:lnTo>
                  <a:pt x="198" y="301"/>
                </a:lnTo>
                <a:lnTo>
                  <a:pt x="201" y="298"/>
                </a:lnTo>
                <a:lnTo>
                  <a:pt x="205" y="296"/>
                </a:lnTo>
                <a:lnTo>
                  <a:pt x="208" y="293"/>
                </a:lnTo>
                <a:lnTo>
                  <a:pt x="211" y="290"/>
                </a:lnTo>
                <a:lnTo>
                  <a:pt x="214" y="286"/>
                </a:lnTo>
                <a:lnTo>
                  <a:pt x="217" y="283"/>
                </a:lnTo>
                <a:lnTo>
                  <a:pt x="219" y="279"/>
                </a:lnTo>
                <a:lnTo>
                  <a:pt x="222" y="275"/>
                </a:lnTo>
                <a:lnTo>
                  <a:pt x="224" y="271"/>
                </a:lnTo>
                <a:lnTo>
                  <a:pt x="226" y="268"/>
                </a:lnTo>
                <a:lnTo>
                  <a:pt x="228" y="264"/>
                </a:lnTo>
                <a:lnTo>
                  <a:pt x="230" y="262"/>
                </a:lnTo>
                <a:lnTo>
                  <a:pt x="233" y="260"/>
                </a:lnTo>
                <a:lnTo>
                  <a:pt x="237" y="259"/>
                </a:lnTo>
                <a:lnTo>
                  <a:pt x="241" y="259"/>
                </a:lnTo>
                <a:lnTo>
                  <a:pt x="245" y="259"/>
                </a:lnTo>
                <a:lnTo>
                  <a:pt x="250" y="261"/>
                </a:lnTo>
                <a:lnTo>
                  <a:pt x="255" y="262"/>
                </a:lnTo>
                <a:lnTo>
                  <a:pt x="260" y="264"/>
                </a:lnTo>
                <a:lnTo>
                  <a:pt x="265" y="267"/>
                </a:lnTo>
                <a:lnTo>
                  <a:pt x="271" y="270"/>
                </a:lnTo>
                <a:lnTo>
                  <a:pt x="276" y="273"/>
                </a:lnTo>
                <a:lnTo>
                  <a:pt x="281" y="276"/>
                </a:lnTo>
                <a:lnTo>
                  <a:pt x="287" y="279"/>
                </a:lnTo>
                <a:lnTo>
                  <a:pt x="292" y="283"/>
                </a:lnTo>
                <a:lnTo>
                  <a:pt x="295" y="286"/>
                </a:lnTo>
                <a:lnTo>
                  <a:pt x="300" y="290"/>
                </a:lnTo>
                <a:lnTo>
                  <a:pt x="306" y="293"/>
                </a:lnTo>
                <a:lnTo>
                  <a:pt x="312" y="296"/>
                </a:lnTo>
                <a:lnTo>
                  <a:pt x="319" y="299"/>
                </a:lnTo>
                <a:lnTo>
                  <a:pt x="326" y="302"/>
                </a:lnTo>
                <a:lnTo>
                  <a:pt x="334" y="306"/>
                </a:lnTo>
                <a:lnTo>
                  <a:pt x="341" y="309"/>
                </a:lnTo>
                <a:lnTo>
                  <a:pt x="348" y="312"/>
                </a:lnTo>
                <a:lnTo>
                  <a:pt x="356" y="315"/>
                </a:lnTo>
                <a:lnTo>
                  <a:pt x="363" y="318"/>
                </a:lnTo>
                <a:lnTo>
                  <a:pt x="370" y="320"/>
                </a:lnTo>
                <a:lnTo>
                  <a:pt x="376" y="322"/>
                </a:lnTo>
                <a:lnTo>
                  <a:pt x="381" y="323"/>
                </a:lnTo>
                <a:lnTo>
                  <a:pt x="386" y="325"/>
                </a:lnTo>
                <a:lnTo>
                  <a:pt x="391" y="325"/>
                </a:lnTo>
                <a:lnTo>
                  <a:pt x="394" y="325"/>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6" name="Freeform 42">
            <a:extLst>
              <a:ext uri="{FF2B5EF4-FFF2-40B4-BE49-F238E27FC236}">
                <a16:creationId xmlns:a16="http://schemas.microsoft.com/office/drawing/2014/main" id="{6B23B799-49B4-D347-A567-9B5368C99B6A}"/>
              </a:ext>
            </a:extLst>
          </p:cNvPr>
          <p:cNvSpPr>
            <a:spLocks/>
          </p:cNvSpPr>
          <p:nvPr/>
        </p:nvSpPr>
        <p:spPr bwMode="auto">
          <a:xfrm>
            <a:off x="3172445" y="1546692"/>
            <a:ext cx="158472" cy="241310"/>
          </a:xfrm>
          <a:custGeom>
            <a:avLst/>
            <a:gdLst>
              <a:gd name="T0" fmla="*/ 253 w 264"/>
              <a:gd name="T1" fmla="*/ 82 h 402"/>
              <a:gd name="T2" fmla="*/ 234 w 264"/>
              <a:gd name="T3" fmla="*/ 51 h 402"/>
              <a:gd name="T4" fmla="*/ 208 w 264"/>
              <a:gd name="T5" fmla="*/ 29 h 402"/>
              <a:gd name="T6" fmla="*/ 177 w 264"/>
              <a:gd name="T7" fmla="*/ 13 h 402"/>
              <a:gd name="T8" fmla="*/ 143 w 264"/>
              <a:gd name="T9" fmla="*/ 8 h 402"/>
              <a:gd name="T10" fmla="*/ 120 w 264"/>
              <a:gd name="T11" fmla="*/ 20 h 402"/>
              <a:gd name="T12" fmla="*/ 103 w 264"/>
              <a:gd name="T13" fmla="*/ 38 h 402"/>
              <a:gd name="T14" fmla="*/ 85 w 264"/>
              <a:gd name="T15" fmla="*/ 49 h 402"/>
              <a:gd name="T16" fmla="*/ 63 w 264"/>
              <a:gd name="T17" fmla="*/ 39 h 402"/>
              <a:gd name="T18" fmla="*/ 34 w 264"/>
              <a:gd name="T19" fmla="*/ 17 h 402"/>
              <a:gd name="T20" fmla="*/ 11 w 264"/>
              <a:gd name="T21" fmla="*/ 0 h 402"/>
              <a:gd name="T22" fmla="*/ 0 w 264"/>
              <a:gd name="T23" fmla="*/ 11 h 402"/>
              <a:gd name="T24" fmla="*/ 5 w 264"/>
              <a:gd name="T25" fmla="*/ 53 h 402"/>
              <a:gd name="T26" fmla="*/ 11 w 264"/>
              <a:gd name="T27" fmla="*/ 100 h 402"/>
              <a:gd name="T28" fmla="*/ 16 w 264"/>
              <a:gd name="T29" fmla="*/ 147 h 402"/>
              <a:gd name="T30" fmla="*/ 23 w 264"/>
              <a:gd name="T31" fmla="*/ 192 h 402"/>
              <a:gd name="T32" fmla="*/ 31 w 264"/>
              <a:gd name="T33" fmla="*/ 242 h 402"/>
              <a:gd name="T34" fmla="*/ 37 w 264"/>
              <a:gd name="T35" fmla="*/ 306 h 402"/>
              <a:gd name="T36" fmla="*/ 45 w 264"/>
              <a:gd name="T37" fmla="*/ 366 h 402"/>
              <a:gd name="T38" fmla="*/ 58 w 264"/>
              <a:gd name="T39" fmla="*/ 398 h 402"/>
              <a:gd name="T40" fmla="*/ 97 w 264"/>
              <a:gd name="T41" fmla="*/ 399 h 402"/>
              <a:gd name="T42" fmla="*/ 144 w 264"/>
              <a:gd name="T43" fmla="*/ 400 h 402"/>
              <a:gd name="T44" fmla="*/ 182 w 264"/>
              <a:gd name="T45" fmla="*/ 401 h 402"/>
              <a:gd name="T46" fmla="*/ 201 w 264"/>
              <a:gd name="T47" fmla="*/ 400 h 402"/>
              <a:gd name="T48" fmla="*/ 201 w 264"/>
              <a:gd name="T49" fmla="*/ 333 h 402"/>
              <a:gd name="T50" fmla="*/ 199 w 264"/>
              <a:gd name="T51" fmla="*/ 280 h 402"/>
              <a:gd name="T52" fmla="*/ 195 w 264"/>
              <a:gd name="T53" fmla="*/ 250 h 402"/>
              <a:gd name="T54" fmla="*/ 190 w 264"/>
              <a:gd name="T55" fmla="*/ 224 h 402"/>
              <a:gd name="T56" fmla="*/ 182 w 264"/>
              <a:gd name="T57" fmla="*/ 185 h 402"/>
              <a:gd name="T58" fmla="*/ 169 w 264"/>
              <a:gd name="T59" fmla="*/ 154 h 402"/>
              <a:gd name="T60" fmla="*/ 148 w 264"/>
              <a:gd name="T61" fmla="*/ 148 h 402"/>
              <a:gd name="T62" fmla="*/ 114 w 264"/>
              <a:gd name="T63" fmla="*/ 186 h 402"/>
              <a:gd name="T64" fmla="*/ 85 w 264"/>
              <a:gd name="T65" fmla="*/ 262 h 402"/>
              <a:gd name="T66" fmla="*/ 89 w 264"/>
              <a:gd name="T67" fmla="*/ 321 h 402"/>
              <a:gd name="T68" fmla="*/ 103 w 264"/>
              <a:gd name="T69" fmla="*/ 365 h 402"/>
              <a:gd name="T70" fmla="*/ 102 w 264"/>
              <a:gd name="T71" fmla="*/ 393 h 402"/>
              <a:gd name="T72" fmla="*/ 93 w 264"/>
              <a:gd name="T73" fmla="*/ 392 h 402"/>
              <a:gd name="T74" fmla="*/ 80 w 264"/>
              <a:gd name="T75" fmla="*/ 368 h 402"/>
              <a:gd name="T76" fmla="*/ 64 w 264"/>
              <a:gd name="T77" fmla="*/ 319 h 402"/>
              <a:gd name="T78" fmla="*/ 47 w 264"/>
              <a:gd name="T79" fmla="*/ 242 h 402"/>
              <a:gd name="T80" fmla="*/ 39 w 264"/>
              <a:gd name="T81" fmla="*/ 180 h 402"/>
              <a:gd name="T82" fmla="*/ 36 w 264"/>
              <a:gd name="T83" fmla="*/ 140 h 402"/>
              <a:gd name="T84" fmla="*/ 39 w 264"/>
              <a:gd name="T85" fmla="*/ 119 h 402"/>
              <a:gd name="T86" fmla="*/ 54 w 264"/>
              <a:gd name="T87" fmla="*/ 128 h 402"/>
              <a:gd name="T88" fmla="*/ 81 w 264"/>
              <a:gd name="T89" fmla="*/ 151 h 402"/>
              <a:gd name="T90" fmla="*/ 110 w 264"/>
              <a:gd name="T91" fmla="*/ 146 h 402"/>
              <a:gd name="T92" fmla="*/ 136 w 264"/>
              <a:gd name="T93" fmla="*/ 123 h 402"/>
              <a:gd name="T94" fmla="*/ 154 w 264"/>
              <a:gd name="T95" fmla="*/ 94 h 402"/>
              <a:gd name="T96" fmla="*/ 165 w 264"/>
              <a:gd name="T97" fmla="*/ 72 h 402"/>
              <a:gd name="T98" fmla="*/ 178 w 264"/>
              <a:gd name="T99" fmla="*/ 75 h 402"/>
              <a:gd name="T100" fmla="*/ 193 w 264"/>
              <a:gd name="T101" fmla="*/ 90 h 402"/>
              <a:gd name="T102" fmla="*/ 204 w 264"/>
              <a:gd name="T103" fmla="*/ 104 h 402"/>
              <a:gd name="T104" fmla="*/ 214 w 264"/>
              <a:gd name="T105" fmla="*/ 110 h 402"/>
              <a:gd name="T106" fmla="*/ 229 w 264"/>
              <a:gd name="T107" fmla="*/ 113 h 402"/>
              <a:gd name="T108" fmla="*/ 245 w 264"/>
              <a:gd name="T109" fmla="*/ 114 h 402"/>
              <a:gd name="T110" fmla="*/ 260 w 264"/>
              <a:gd name="T111" fmla="*/ 113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4" h="402">
                <a:moveTo>
                  <a:pt x="263" y="112"/>
                </a:moveTo>
                <a:lnTo>
                  <a:pt x="260" y="101"/>
                </a:lnTo>
                <a:lnTo>
                  <a:pt x="257" y="92"/>
                </a:lnTo>
                <a:lnTo>
                  <a:pt x="253" y="82"/>
                </a:lnTo>
                <a:lnTo>
                  <a:pt x="249" y="74"/>
                </a:lnTo>
                <a:lnTo>
                  <a:pt x="244" y="66"/>
                </a:lnTo>
                <a:lnTo>
                  <a:pt x="240" y="58"/>
                </a:lnTo>
                <a:lnTo>
                  <a:pt x="234" y="51"/>
                </a:lnTo>
                <a:lnTo>
                  <a:pt x="229" y="45"/>
                </a:lnTo>
                <a:lnTo>
                  <a:pt x="222" y="39"/>
                </a:lnTo>
                <a:lnTo>
                  <a:pt x="215" y="33"/>
                </a:lnTo>
                <a:lnTo>
                  <a:pt x="208" y="29"/>
                </a:lnTo>
                <a:lnTo>
                  <a:pt x="201" y="25"/>
                </a:lnTo>
                <a:lnTo>
                  <a:pt x="194" y="21"/>
                </a:lnTo>
                <a:lnTo>
                  <a:pt x="185" y="17"/>
                </a:lnTo>
                <a:lnTo>
                  <a:pt x="177" y="13"/>
                </a:lnTo>
                <a:lnTo>
                  <a:pt x="167" y="10"/>
                </a:lnTo>
                <a:lnTo>
                  <a:pt x="158" y="8"/>
                </a:lnTo>
                <a:lnTo>
                  <a:pt x="151" y="7"/>
                </a:lnTo>
                <a:lnTo>
                  <a:pt x="143" y="8"/>
                </a:lnTo>
                <a:lnTo>
                  <a:pt x="137" y="10"/>
                </a:lnTo>
                <a:lnTo>
                  <a:pt x="131" y="13"/>
                </a:lnTo>
                <a:lnTo>
                  <a:pt x="125" y="16"/>
                </a:lnTo>
                <a:lnTo>
                  <a:pt x="120" y="20"/>
                </a:lnTo>
                <a:lnTo>
                  <a:pt x="115" y="25"/>
                </a:lnTo>
                <a:lnTo>
                  <a:pt x="111" y="30"/>
                </a:lnTo>
                <a:lnTo>
                  <a:pt x="107" y="33"/>
                </a:lnTo>
                <a:lnTo>
                  <a:pt x="103" y="38"/>
                </a:lnTo>
                <a:lnTo>
                  <a:pt x="99" y="42"/>
                </a:lnTo>
                <a:lnTo>
                  <a:pt x="95" y="45"/>
                </a:lnTo>
                <a:lnTo>
                  <a:pt x="90" y="47"/>
                </a:lnTo>
                <a:lnTo>
                  <a:pt x="85" y="49"/>
                </a:lnTo>
                <a:lnTo>
                  <a:pt x="80" y="48"/>
                </a:lnTo>
                <a:lnTo>
                  <a:pt x="75" y="47"/>
                </a:lnTo>
                <a:lnTo>
                  <a:pt x="68" y="44"/>
                </a:lnTo>
                <a:lnTo>
                  <a:pt x="63" y="39"/>
                </a:lnTo>
                <a:lnTo>
                  <a:pt x="56" y="34"/>
                </a:lnTo>
                <a:lnTo>
                  <a:pt x="49" y="29"/>
                </a:lnTo>
                <a:lnTo>
                  <a:pt x="41" y="23"/>
                </a:lnTo>
                <a:lnTo>
                  <a:pt x="34" y="17"/>
                </a:lnTo>
                <a:lnTo>
                  <a:pt x="27" y="11"/>
                </a:lnTo>
                <a:lnTo>
                  <a:pt x="22" y="7"/>
                </a:lnTo>
                <a:lnTo>
                  <a:pt x="16" y="3"/>
                </a:lnTo>
                <a:lnTo>
                  <a:pt x="11" y="0"/>
                </a:lnTo>
                <a:lnTo>
                  <a:pt x="6" y="0"/>
                </a:lnTo>
                <a:lnTo>
                  <a:pt x="3" y="1"/>
                </a:lnTo>
                <a:lnTo>
                  <a:pt x="1" y="5"/>
                </a:lnTo>
                <a:lnTo>
                  <a:pt x="0" y="11"/>
                </a:lnTo>
                <a:lnTo>
                  <a:pt x="1" y="20"/>
                </a:lnTo>
                <a:lnTo>
                  <a:pt x="2" y="31"/>
                </a:lnTo>
                <a:lnTo>
                  <a:pt x="4" y="42"/>
                </a:lnTo>
                <a:lnTo>
                  <a:pt x="5" y="53"/>
                </a:lnTo>
                <a:lnTo>
                  <a:pt x="7" y="65"/>
                </a:lnTo>
                <a:lnTo>
                  <a:pt x="8" y="76"/>
                </a:lnTo>
                <a:lnTo>
                  <a:pt x="9" y="88"/>
                </a:lnTo>
                <a:lnTo>
                  <a:pt x="11" y="100"/>
                </a:lnTo>
                <a:lnTo>
                  <a:pt x="12" y="111"/>
                </a:lnTo>
                <a:lnTo>
                  <a:pt x="13" y="123"/>
                </a:lnTo>
                <a:lnTo>
                  <a:pt x="15" y="135"/>
                </a:lnTo>
                <a:lnTo>
                  <a:pt x="16" y="147"/>
                </a:lnTo>
                <a:lnTo>
                  <a:pt x="18" y="158"/>
                </a:lnTo>
                <a:lnTo>
                  <a:pt x="20" y="169"/>
                </a:lnTo>
                <a:lnTo>
                  <a:pt x="22" y="180"/>
                </a:lnTo>
                <a:lnTo>
                  <a:pt x="23" y="192"/>
                </a:lnTo>
                <a:lnTo>
                  <a:pt x="25" y="203"/>
                </a:lnTo>
                <a:lnTo>
                  <a:pt x="27" y="215"/>
                </a:lnTo>
                <a:lnTo>
                  <a:pt x="29" y="228"/>
                </a:lnTo>
                <a:lnTo>
                  <a:pt x="31" y="242"/>
                </a:lnTo>
                <a:lnTo>
                  <a:pt x="33" y="258"/>
                </a:lnTo>
                <a:lnTo>
                  <a:pt x="34" y="274"/>
                </a:lnTo>
                <a:lnTo>
                  <a:pt x="36" y="291"/>
                </a:lnTo>
                <a:lnTo>
                  <a:pt x="37" y="306"/>
                </a:lnTo>
                <a:lnTo>
                  <a:pt x="39" y="323"/>
                </a:lnTo>
                <a:lnTo>
                  <a:pt x="41" y="338"/>
                </a:lnTo>
                <a:lnTo>
                  <a:pt x="43" y="353"/>
                </a:lnTo>
                <a:lnTo>
                  <a:pt x="45" y="366"/>
                </a:lnTo>
                <a:lnTo>
                  <a:pt x="48" y="377"/>
                </a:lnTo>
                <a:lnTo>
                  <a:pt x="51" y="386"/>
                </a:lnTo>
                <a:lnTo>
                  <a:pt x="54" y="394"/>
                </a:lnTo>
                <a:lnTo>
                  <a:pt x="58" y="398"/>
                </a:lnTo>
                <a:lnTo>
                  <a:pt x="62" y="400"/>
                </a:lnTo>
                <a:lnTo>
                  <a:pt x="73" y="399"/>
                </a:lnTo>
                <a:lnTo>
                  <a:pt x="85" y="399"/>
                </a:lnTo>
                <a:lnTo>
                  <a:pt x="97" y="399"/>
                </a:lnTo>
                <a:lnTo>
                  <a:pt x="109" y="399"/>
                </a:lnTo>
                <a:lnTo>
                  <a:pt x="120" y="400"/>
                </a:lnTo>
                <a:lnTo>
                  <a:pt x="132" y="400"/>
                </a:lnTo>
                <a:lnTo>
                  <a:pt x="144" y="400"/>
                </a:lnTo>
                <a:lnTo>
                  <a:pt x="154" y="401"/>
                </a:lnTo>
                <a:lnTo>
                  <a:pt x="164" y="401"/>
                </a:lnTo>
                <a:lnTo>
                  <a:pt x="173" y="401"/>
                </a:lnTo>
                <a:lnTo>
                  <a:pt x="182" y="401"/>
                </a:lnTo>
                <a:lnTo>
                  <a:pt x="189" y="401"/>
                </a:lnTo>
                <a:lnTo>
                  <a:pt x="195" y="401"/>
                </a:lnTo>
                <a:lnTo>
                  <a:pt x="198" y="401"/>
                </a:lnTo>
                <a:lnTo>
                  <a:pt x="201" y="400"/>
                </a:lnTo>
                <a:lnTo>
                  <a:pt x="202" y="400"/>
                </a:lnTo>
                <a:lnTo>
                  <a:pt x="202" y="374"/>
                </a:lnTo>
                <a:lnTo>
                  <a:pt x="201" y="352"/>
                </a:lnTo>
                <a:lnTo>
                  <a:pt x="201" y="333"/>
                </a:lnTo>
                <a:lnTo>
                  <a:pt x="201" y="316"/>
                </a:lnTo>
                <a:lnTo>
                  <a:pt x="200" y="302"/>
                </a:lnTo>
                <a:lnTo>
                  <a:pt x="199" y="291"/>
                </a:lnTo>
                <a:lnTo>
                  <a:pt x="199" y="280"/>
                </a:lnTo>
                <a:lnTo>
                  <a:pt x="198" y="271"/>
                </a:lnTo>
                <a:lnTo>
                  <a:pt x="197" y="264"/>
                </a:lnTo>
                <a:lnTo>
                  <a:pt x="196" y="257"/>
                </a:lnTo>
                <a:lnTo>
                  <a:pt x="195" y="250"/>
                </a:lnTo>
                <a:lnTo>
                  <a:pt x="194" y="244"/>
                </a:lnTo>
                <a:lnTo>
                  <a:pt x="193" y="237"/>
                </a:lnTo>
                <a:lnTo>
                  <a:pt x="191" y="232"/>
                </a:lnTo>
                <a:lnTo>
                  <a:pt x="190" y="224"/>
                </a:lnTo>
                <a:lnTo>
                  <a:pt x="188" y="215"/>
                </a:lnTo>
                <a:lnTo>
                  <a:pt x="187" y="205"/>
                </a:lnTo>
                <a:lnTo>
                  <a:pt x="185" y="195"/>
                </a:lnTo>
                <a:lnTo>
                  <a:pt x="182" y="185"/>
                </a:lnTo>
                <a:lnTo>
                  <a:pt x="180" y="176"/>
                </a:lnTo>
                <a:lnTo>
                  <a:pt x="177" y="167"/>
                </a:lnTo>
                <a:lnTo>
                  <a:pt x="173" y="160"/>
                </a:lnTo>
                <a:lnTo>
                  <a:pt x="169" y="154"/>
                </a:lnTo>
                <a:lnTo>
                  <a:pt x="164" y="149"/>
                </a:lnTo>
                <a:lnTo>
                  <a:pt x="159" y="147"/>
                </a:lnTo>
                <a:lnTo>
                  <a:pt x="153" y="146"/>
                </a:lnTo>
                <a:lnTo>
                  <a:pt x="148" y="148"/>
                </a:lnTo>
                <a:lnTo>
                  <a:pt x="141" y="153"/>
                </a:lnTo>
                <a:lnTo>
                  <a:pt x="133" y="161"/>
                </a:lnTo>
                <a:lnTo>
                  <a:pt x="124" y="171"/>
                </a:lnTo>
                <a:lnTo>
                  <a:pt x="114" y="186"/>
                </a:lnTo>
                <a:lnTo>
                  <a:pt x="105" y="205"/>
                </a:lnTo>
                <a:lnTo>
                  <a:pt x="95" y="225"/>
                </a:lnTo>
                <a:lnTo>
                  <a:pt x="89" y="244"/>
                </a:lnTo>
                <a:lnTo>
                  <a:pt x="85" y="262"/>
                </a:lnTo>
                <a:lnTo>
                  <a:pt x="84" y="278"/>
                </a:lnTo>
                <a:lnTo>
                  <a:pt x="84" y="294"/>
                </a:lnTo>
                <a:lnTo>
                  <a:pt x="86" y="308"/>
                </a:lnTo>
                <a:lnTo>
                  <a:pt x="89" y="321"/>
                </a:lnTo>
                <a:lnTo>
                  <a:pt x="92" y="334"/>
                </a:lnTo>
                <a:lnTo>
                  <a:pt x="96" y="345"/>
                </a:lnTo>
                <a:lnTo>
                  <a:pt x="100" y="355"/>
                </a:lnTo>
                <a:lnTo>
                  <a:pt x="103" y="365"/>
                </a:lnTo>
                <a:lnTo>
                  <a:pt x="105" y="372"/>
                </a:lnTo>
                <a:lnTo>
                  <a:pt x="106" y="380"/>
                </a:lnTo>
                <a:lnTo>
                  <a:pt x="105" y="387"/>
                </a:lnTo>
                <a:lnTo>
                  <a:pt x="102" y="393"/>
                </a:lnTo>
                <a:lnTo>
                  <a:pt x="97" y="398"/>
                </a:lnTo>
                <a:lnTo>
                  <a:pt x="96" y="397"/>
                </a:lnTo>
                <a:lnTo>
                  <a:pt x="95" y="395"/>
                </a:lnTo>
                <a:lnTo>
                  <a:pt x="93" y="392"/>
                </a:lnTo>
                <a:lnTo>
                  <a:pt x="91" y="388"/>
                </a:lnTo>
                <a:lnTo>
                  <a:pt x="87" y="382"/>
                </a:lnTo>
                <a:lnTo>
                  <a:pt x="84" y="376"/>
                </a:lnTo>
                <a:lnTo>
                  <a:pt x="80" y="368"/>
                </a:lnTo>
                <a:lnTo>
                  <a:pt x="76" y="358"/>
                </a:lnTo>
                <a:lnTo>
                  <a:pt x="72" y="347"/>
                </a:lnTo>
                <a:lnTo>
                  <a:pt x="67" y="333"/>
                </a:lnTo>
                <a:lnTo>
                  <a:pt x="64" y="319"/>
                </a:lnTo>
                <a:lnTo>
                  <a:pt x="59" y="302"/>
                </a:lnTo>
                <a:lnTo>
                  <a:pt x="55" y="285"/>
                </a:lnTo>
                <a:lnTo>
                  <a:pt x="51" y="264"/>
                </a:lnTo>
                <a:lnTo>
                  <a:pt x="47" y="242"/>
                </a:lnTo>
                <a:lnTo>
                  <a:pt x="44" y="219"/>
                </a:lnTo>
                <a:lnTo>
                  <a:pt x="42" y="206"/>
                </a:lnTo>
                <a:lnTo>
                  <a:pt x="40" y="192"/>
                </a:lnTo>
                <a:lnTo>
                  <a:pt x="39" y="180"/>
                </a:lnTo>
                <a:lnTo>
                  <a:pt x="38" y="168"/>
                </a:lnTo>
                <a:lnTo>
                  <a:pt x="37" y="158"/>
                </a:lnTo>
                <a:lnTo>
                  <a:pt x="36" y="148"/>
                </a:lnTo>
                <a:lnTo>
                  <a:pt x="36" y="140"/>
                </a:lnTo>
                <a:lnTo>
                  <a:pt x="36" y="132"/>
                </a:lnTo>
                <a:lnTo>
                  <a:pt x="36" y="126"/>
                </a:lnTo>
                <a:lnTo>
                  <a:pt x="37" y="122"/>
                </a:lnTo>
                <a:lnTo>
                  <a:pt x="39" y="119"/>
                </a:lnTo>
                <a:lnTo>
                  <a:pt x="42" y="118"/>
                </a:lnTo>
                <a:lnTo>
                  <a:pt x="45" y="119"/>
                </a:lnTo>
                <a:lnTo>
                  <a:pt x="49" y="122"/>
                </a:lnTo>
                <a:lnTo>
                  <a:pt x="54" y="128"/>
                </a:lnTo>
                <a:lnTo>
                  <a:pt x="60" y="135"/>
                </a:lnTo>
                <a:lnTo>
                  <a:pt x="66" y="142"/>
                </a:lnTo>
                <a:lnTo>
                  <a:pt x="73" y="148"/>
                </a:lnTo>
                <a:lnTo>
                  <a:pt x="81" y="151"/>
                </a:lnTo>
                <a:lnTo>
                  <a:pt x="88" y="152"/>
                </a:lnTo>
                <a:lnTo>
                  <a:pt x="96" y="152"/>
                </a:lnTo>
                <a:lnTo>
                  <a:pt x="103" y="150"/>
                </a:lnTo>
                <a:lnTo>
                  <a:pt x="110" y="146"/>
                </a:lnTo>
                <a:lnTo>
                  <a:pt x="117" y="142"/>
                </a:lnTo>
                <a:lnTo>
                  <a:pt x="124" y="137"/>
                </a:lnTo>
                <a:lnTo>
                  <a:pt x="130" y="130"/>
                </a:lnTo>
                <a:lnTo>
                  <a:pt x="136" y="123"/>
                </a:lnTo>
                <a:lnTo>
                  <a:pt x="142" y="116"/>
                </a:lnTo>
                <a:lnTo>
                  <a:pt x="147" y="108"/>
                </a:lnTo>
                <a:lnTo>
                  <a:pt x="152" y="100"/>
                </a:lnTo>
                <a:lnTo>
                  <a:pt x="154" y="94"/>
                </a:lnTo>
                <a:lnTo>
                  <a:pt x="157" y="86"/>
                </a:lnTo>
                <a:lnTo>
                  <a:pt x="159" y="79"/>
                </a:lnTo>
                <a:lnTo>
                  <a:pt x="162" y="75"/>
                </a:lnTo>
                <a:lnTo>
                  <a:pt x="165" y="72"/>
                </a:lnTo>
                <a:lnTo>
                  <a:pt x="168" y="70"/>
                </a:lnTo>
                <a:lnTo>
                  <a:pt x="171" y="71"/>
                </a:lnTo>
                <a:lnTo>
                  <a:pt x="175" y="72"/>
                </a:lnTo>
                <a:lnTo>
                  <a:pt x="178" y="75"/>
                </a:lnTo>
                <a:lnTo>
                  <a:pt x="182" y="78"/>
                </a:lnTo>
                <a:lnTo>
                  <a:pt x="186" y="81"/>
                </a:lnTo>
                <a:lnTo>
                  <a:pt x="189" y="86"/>
                </a:lnTo>
                <a:lnTo>
                  <a:pt x="193" y="90"/>
                </a:lnTo>
                <a:lnTo>
                  <a:pt x="196" y="94"/>
                </a:lnTo>
                <a:lnTo>
                  <a:pt x="198" y="98"/>
                </a:lnTo>
                <a:lnTo>
                  <a:pt x="201" y="101"/>
                </a:lnTo>
                <a:lnTo>
                  <a:pt x="204" y="104"/>
                </a:lnTo>
                <a:lnTo>
                  <a:pt x="206" y="106"/>
                </a:lnTo>
                <a:lnTo>
                  <a:pt x="208" y="107"/>
                </a:lnTo>
                <a:lnTo>
                  <a:pt x="211" y="109"/>
                </a:lnTo>
                <a:lnTo>
                  <a:pt x="214" y="110"/>
                </a:lnTo>
                <a:lnTo>
                  <a:pt x="217" y="111"/>
                </a:lnTo>
                <a:lnTo>
                  <a:pt x="221" y="112"/>
                </a:lnTo>
                <a:lnTo>
                  <a:pt x="225" y="113"/>
                </a:lnTo>
                <a:lnTo>
                  <a:pt x="229" y="113"/>
                </a:lnTo>
                <a:lnTo>
                  <a:pt x="233" y="114"/>
                </a:lnTo>
                <a:lnTo>
                  <a:pt x="238" y="114"/>
                </a:lnTo>
                <a:lnTo>
                  <a:pt x="241" y="114"/>
                </a:lnTo>
                <a:lnTo>
                  <a:pt x="245" y="114"/>
                </a:lnTo>
                <a:lnTo>
                  <a:pt x="249" y="114"/>
                </a:lnTo>
                <a:lnTo>
                  <a:pt x="253" y="114"/>
                </a:lnTo>
                <a:lnTo>
                  <a:pt x="257" y="113"/>
                </a:lnTo>
                <a:lnTo>
                  <a:pt x="260" y="113"/>
                </a:lnTo>
                <a:lnTo>
                  <a:pt x="263" y="112"/>
                </a:lnTo>
              </a:path>
            </a:pathLst>
          </a:custGeom>
          <a:solidFill>
            <a:srgbClr val="D6B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7" name="Freeform 43">
            <a:extLst>
              <a:ext uri="{FF2B5EF4-FFF2-40B4-BE49-F238E27FC236}">
                <a16:creationId xmlns:a16="http://schemas.microsoft.com/office/drawing/2014/main" id="{AB8C779F-1DE2-384E-8EAC-8E8779184BA6}"/>
              </a:ext>
            </a:extLst>
          </p:cNvPr>
          <p:cNvSpPr>
            <a:spLocks/>
          </p:cNvSpPr>
          <p:nvPr/>
        </p:nvSpPr>
        <p:spPr bwMode="auto">
          <a:xfrm>
            <a:off x="3255284" y="1568901"/>
            <a:ext cx="70832" cy="223302"/>
          </a:xfrm>
          <a:custGeom>
            <a:avLst/>
            <a:gdLst>
              <a:gd name="T0" fmla="*/ 24 w 118"/>
              <a:gd name="T1" fmla="*/ 20 h 372"/>
              <a:gd name="T2" fmla="*/ 29 w 118"/>
              <a:gd name="T3" fmla="*/ 18 h 372"/>
              <a:gd name="T4" fmla="*/ 35 w 118"/>
              <a:gd name="T5" fmla="*/ 16 h 372"/>
              <a:gd name="T6" fmla="*/ 41 w 118"/>
              <a:gd name="T7" fmla="*/ 13 h 372"/>
              <a:gd name="T8" fmla="*/ 46 w 118"/>
              <a:gd name="T9" fmla="*/ 11 h 372"/>
              <a:gd name="T10" fmla="*/ 51 w 118"/>
              <a:gd name="T11" fmla="*/ 8 h 372"/>
              <a:gd name="T12" fmla="*/ 55 w 118"/>
              <a:gd name="T13" fmla="*/ 5 h 372"/>
              <a:gd name="T14" fmla="*/ 57 w 118"/>
              <a:gd name="T15" fmla="*/ 2 h 372"/>
              <a:gd name="T16" fmla="*/ 61 w 118"/>
              <a:gd name="T17" fmla="*/ 2 h 372"/>
              <a:gd name="T18" fmla="*/ 66 w 118"/>
              <a:gd name="T19" fmla="*/ 4 h 372"/>
              <a:gd name="T20" fmla="*/ 70 w 118"/>
              <a:gd name="T21" fmla="*/ 7 h 372"/>
              <a:gd name="T22" fmla="*/ 76 w 118"/>
              <a:gd name="T23" fmla="*/ 11 h 372"/>
              <a:gd name="T24" fmla="*/ 78 w 118"/>
              <a:gd name="T25" fmla="*/ 13 h 372"/>
              <a:gd name="T26" fmla="*/ 81 w 118"/>
              <a:gd name="T27" fmla="*/ 14 h 372"/>
              <a:gd name="T28" fmla="*/ 82 w 118"/>
              <a:gd name="T29" fmla="*/ 16 h 372"/>
              <a:gd name="T30" fmla="*/ 83 w 118"/>
              <a:gd name="T31" fmla="*/ 17 h 372"/>
              <a:gd name="T32" fmla="*/ 82 w 118"/>
              <a:gd name="T33" fmla="*/ 21 h 372"/>
              <a:gd name="T34" fmla="*/ 80 w 118"/>
              <a:gd name="T35" fmla="*/ 28 h 372"/>
              <a:gd name="T36" fmla="*/ 78 w 118"/>
              <a:gd name="T37" fmla="*/ 37 h 372"/>
              <a:gd name="T38" fmla="*/ 75 w 118"/>
              <a:gd name="T39" fmla="*/ 51 h 372"/>
              <a:gd name="T40" fmla="*/ 73 w 118"/>
              <a:gd name="T41" fmla="*/ 59 h 372"/>
              <a:gd name="T42" fmla="*/ 72 w 118"/>
              <a:gd name="T43" fmla="*/ 66 h 372"/>
              <a:gd name="T44" fmla="*/ 71 w 118"/>
              <a:gd name="T45" fmla="*/ 70 h 372"/>
              <a:gd name="T46" fmla="*/ 73 w 118"/>
              <a:gd name="T47" fmla="*/ 76 h 372"/>
              <a:gd name="T48" fmla="*/ 79 w 118"/>
              <a:gd name="T49" fmla="*/ 92 h 372"/>
              <a:gd name="T50" fmla="*/ 86 w 118"/>
              <a:gd name="T51" fmla="*/ 114 h 372"/>
              <a:gd name="T52" fmla="*/ 94 w 118"/>
              <a:gd name="T53" fmla="*/ 140 h 372"/>
              <a:gd name="T54" fmla="*/ 101 w 118"/>
              <a:gd name="T55" fmla="*/ 168 h 372"/>
              <a:gd name="T56" fmla="*/ 108 w 118"/>
              <a:gd name="T57" fmla="*/ 194 h 372"/>
              <a:gd name="T58" fmla="*/ 113 w 118"/>
              <a:gd name="T59" fmla="*/ 217 h 372"/>
              <a:gd name="T60" fmla="*/ 116 w 118"/>
              <a:gd name="T61" fmla="*/ 233 h 372"/>
              <a:gd name="T62" fmla="*/ 116 w 118"/>
              <a:gd name="T63" fmla="*/ 246 h 372"/>
              <a:gd name="T64" fmla="*/ 110 w 118"/>
              <a:gd name="T65" fmla="*/ 266 h 372"/>
              <a:gd name="T66" fmla="*/ 99 w 118"/>
              <a:gd name="T67" fmla="*/ 288 h 372"/>
              <a:gd name="T68" fmla="*/ 85 w 118"/>
              <a:gd name="T69" fmla="*/ 311 h 372"/>
              <a:gd name="T70" fmla="*/ 69 w 118"/>
              <a:gd name="T71" fmla="*/ 332 h 372"/>
              <a:gd name="T72" fmla="*/ 52 w 118"/>
              <a:gd name="T73" fmla="*/ 350 h 372"/>
              <a:gd name="T74" fmla="*/ 36 w 118"/>
              <a:gd name="T75" fmla="*/ 363 h 372"/>
              <a:gd name="T76" fmla="*/ 21 w 118"/>
              <a:gd name="T77" fmla="*/ 370 h 372"/>
              <a:gd name="T78" fmla="*/ 11 w 118"/>
              <a:gd name="T79" fmla="*/ 347 h 372"/>
              <a:gd name="T80" fmla="*/ 5 w 118"/>
              <a:gd name="T81" fmla="*/ 305 h 372"/>
              <a:gd name="T82" fmla="*/ 1 w 118"/>
              <a:gd name="T83" fmla="*/ 272 h 372"/>
              <a:gd name="T84" fmla="*/ 0 w 118"/>
              <a:gd name="T85" fmla="*/ 245 h 372"/>
              <a:gd name="T86" fmla="*/ 0 w 118"/>
              <a:gd name="T87" fmla="*/ 223 h 372"/>
              <a:gd name="T88" fmla="*/ 2 w 118"/>
              <a:gd name="T89" fmla="*/ 205 h 372"/>
              <a:gd name="T90" fmla="*/ 4 w 118"/>
              <a:gd name="T91" fmla="*/ 190 h 372"/>
              <a:gd name="T92" fmla="*/ 7 w 118"/>
              <a:gd name="T93" fmla="*/ 176 h 372"/>
              <a:gd name="T94" fmla="*/ 11 w 118"/>
              <a:gd name="T95" fmla="*/ 162 h 372"/>
              <a:gd name="T96" fmla="*/ 15 w 118"/>
              <a:gd name="T97" fmla="*/ 146 h 372"/>
              <a:gd name="T98" fmla="*/ 22 w 118"/>
              <a:gd name="T99" fmla="*/ 123 h 372"/>
              <a:gd name="T100" fmla="*/ 27 w 118"/>
              <a:gd name="T101" fmla="*/ 107 h 372"/>
              <a:gd name="T102" fmla="*/ 31 w 118"/>
              <a:gd name="T103" fmla="*/ 93 h 372"/>
              <a:gd name="T104" fmla="*/ 34 w 118"/>
              <a:gd name="T105" fmla="*/ 80 h 372"/>
              <a:gd name="T106" fmla="*/ 37 w 118"/>
              <a:gd name="T107" fmla="*/ 70 h 372"/>
              <a:gd name="T108" fmla="*/ 38 w 118"/>
              <a:gd name="T109" fmla="*/ 62 h 372"/>
              <a:gd name="T110" fmla="*/ 34 w 118"/>
              <a:gd name="T111" fmla="*/ 55 h 372"/>
              <a:gd name="T112" fmla="*/ 31 w 118"/>
              <a:gd name="T113" fmla="*/ 48 h 372"/>
              <a:gd name="T114" fmla="*/ 29 w 118"/>
              <a:gd name="T115" fmla="*/ 41 h 372"/>
              <a:gd name="T116" fmla="*/ 26 w 118"/>
              <a:gd name="T117" fmla="*/ 35 h 372"/>
              <a:gd name="T118" fmla="*/ 24 w 118"/>
              <a:gd name="T119" fmla="*/ 29 h 372"/>
              <a:gd name="T120" fmla="*/ 22 w 118"/>
              <a:gd name="T121" fmla="*/ 25 h 372"/>
              <a:gd name="T122" fmla="*/ 21 w 118"/>
              <a:gd name="T123" fmla="*/ 2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372">
                <a:moveTo>
                  <a:pt x="21" y="21"/>
                </a:moveTo>
                <a:lnTo>
                  <a:pt x="24" y="20"/>
                </a:lnTo>
                <a:lnTo>
                  <a:pt x="27" y="19"/>
                </a:lnTo>
                <a:lnTo>
                  <a:pt x="29" y="18"/>
                </a:lnTo>
                <a:lnTo>
                  <a:pt x="32" y="17"/>
                </a:lnTo>
                <a:lnTo>
                  <a:pt x="35" y="16"/>
                </a:lnTo>
                <a:lnTo>
                  <a:pt x="38" y="15"/>
                </a:lnTo>
                <a:lnTo>
                  <a:pt x="41" y="13"/>
                </a:lnTo>
                <a:lnTo>
                  <a:pt x="44" y="12"/>
                </a:lnTo>
                <a:lnTo>
                  <a:pt x="46" y="11"/>
                </a:lnTo>
                <a:lnTo>
                  <a:pt x="49" y="9"/>
                </a:lnTo>
                <a:lnTo>
                  <a:pt x="51" y="8"/>
                </a:lnTo>
                <a:lnTo>
                  <a:pt x="53" y="6"/>
                </a:lnTo>
                <a:lnTo>
                  <a:pt x="55" y="5"/>
                </a:lnTo>
                <a:lnTo>
                  <a:pt x="56" y="3"/>
                </a:lnTo>
                <a:lnTo>
                  <a:pt x="57" y="2"/>
                </a:lnTo>
                <a:lnTo>
                  <a:pt x="58" y="0"/>
                </a:lnTo>
                <a:lnTo>
                  <a:pt x="61" y="2"/>
                </a:lnTo>
                <a:lnTo>
                  <a:pt x="64" y="3"/>
                </a:lnTo>
                <a:lnTo>
                  <a:pt x="66" y="4"/>
                </a:lnTo>
                <a:lnTo>
                  <a:pt x="68" y="6"/>
                </a:lnTo>
                <a:lnTo>
                  <a:pt x="70" y="7"/>
                </a:lnTo>
                <a:lnTo>
                  <a:pt x="72" y="8"/>
                </a:lnTo>
                <a:lnTo>
                  <a:pt x="76" y="11"/>
                </a:lnTo>
                <a:lnTo>
                  <a:pt x="77" y="12"/>
                </a:lnTo>
                <a:lnTo>
                  <a:pt x="78" y="13"/>
                </a:lnTo>
                <a:lnTo>
                  <a:pt x="80" y="14"/>
                </a:lnTo>
                <a:lnTo>
                  <a:pt x="81" y="14"/>
                </a:lnTo>
                <a:lnTo>
                  <a:pt x="81" y="15"/>
                </a:lnTo>
                <a:lnTo>
                  <a:pt x="82" y="16"/>
                </a:lnTo>
                <a:lnTo>
                  <a:pt x="83" y="16"/>
                </a:lnTo>
                <a:lnTo>
                  <a:pt x="83" y="17"/>
                </a:lnTo>
                <a:lnTo>
                  <a:pt x="83" y="19"/>
                </a:lnTo>
                <a:lnTo>
                  <a:pt x="82" y="21"/>
                </a:lnTo>
                <a:lnTo>
                  <a:pt x="81" y="25"/>
                </a:lnTo>
                <a:lnTo>
                  <a:pt x="80" y="28"/>
                </a:lnTo>
                <a:lnTo>
                  <a:pt x="79" y="33"/>
                </a:lnTo>
                <a:lnTo>
                  <a:pt x="78" y="37"/>
                </a:lnTo>
                <a:lnTo>
                  <a:pt x="77" y="42"/>
                </a:lnTo>
                <a:lnTo>
                  <a:pt x="75" y="51"/>
                </a:lnTo>
                <a:lnTo>
                  <a:pt x="74" y="55"/>
                </a:lnTo>
                <a:lnTo>
                  <a:pt x="73" y="59"/>
                </a:lnTo>
                <a:lnTo>
                  <a:pt x="72" y="63"/>
                </a:lnTo>
                <a:lnTo>
                  <a:pt x="72" y="66"/>
                </a:lnTo>
                <a:lnTo>
                  <a:pt x="71" y="68"/>
                </a:lnTo>
                <a:lnTo>
                  <a:pt x="71" y="70"/>
                </a:lnTo>
                <a:lnTo>
                  <a:pt x="71" y="71"/>
                </a:lnTo>
                <a:lnTo>
                  <a:pt x="73" y="76"/>
                </a:lnTo>
                <a:lnTo>
                  <a:pt x="76" y="83"/>
                </a:lnTo>
                <a:lnTo>
                  <a:pt x="79" y="92"/>
                </a:lnTo>
                <a:lnTo>
                  <a:pt x="82" y="102"/>
                </a:lnTo>
                <a:lnTo>
                  <a:pt x="86" y="114"/>
                </a:lnTo>
                <a:lnTo>
                  <a:pt x="90" y="127"/>
                </a:lnTo>
                <a:lnTo>
                  <a:pt x="94" y="140"/>
                </a:lnTo>
                <a:lnTo>
                  <a:pt x="98" y="154"/>
                </a:lnTo>
                <a:lnTo>
                  <a:pt x="101" y="168"/>
                </a:lnTo>
                <a:lnTo>
                  <a:pt x="105" y="182"/>
                </a:lnTo>
                <a:lnTo>
                  <a:pt x="108" y="194"/>
                </a:lnTo>
                <a:lnTo>
                  <a:pt x="111" y="206"/>
                </a:lnTo>
                <a:lnTo>
                  <a:pt x="113" y="217"/>
                </a:lnTo>
                <a:lnTo>
                  <a:pt x="115" y="226"/>
                </a:lnTo>
                <a:lnTo>
                  <a:pt x="116" y="233"/>
                </a:lnTo>
                <a:lnTo>
                  <a:pt x="117" y="237"/>
                </a:lnTo>
                <a:lnTo>
                  <a:pt x="116" y="246"/>
                </a:lnTo>
                <a:lnTo>
                  <a:pt x="114" y="256"/>
                </a:lnTo>
                <a:lnTo>
                  <a:pt x="110" y="266"/>
                </a:lnTo>
                <a:lnTo>
                  <a:pt x="105" y="277"/>
                </a:lnTo>
                <a:lnTo>
                  <a:pt x="99" y="288"/>
                </a:lnTo>
                <a:lnTo>
                  <a:pt x="93" y="299"/>
                </a:lnTo>
                <a:lnTo>
                  <a:pt x="85" y="311"/>
                </a:lnTo>
                <a:lnTo>
                  <a:pt x="77" y="321"/>
                </a:lnTo>
                <a:lnTo>
                  <a:pt x="69" y="332"/>
                </a:lnTo>
                <a:lnTo>
                  <a:pt x="61" y="341"/>
                </a:lnTo>
                <a:lnTo>
                  <a:pt x="52" y="350"/>
                </a:lnTo>
                <a:lnTo>
                  <a:pt x="44" y="357"/>
                </a:lnTo>
                <a:lnTo>
                  <a:pt x="36" y="363"/>
                </a:lnTo>
                <a:lnTo>
                  <a:pt x="28" y="368"/>
                </a:lnTo>
                <a:lnTo>
                  <a:pt x="21" y="370"/>
                </a:lnTo>
                <a:lnTo>
                  <a:pt x="15" y="371"/>
                </a:lnTo>
                <a:lnTo>
                  <a:pt x="11" y="347"/>
                </a:lnTo>
                <a:lnTo>
                  <a:pt x="8" y="325"/>
                </a:lnTo>
                <a:lnTo>
                  <a:pt x="5" y="305"/>
                </a:lnTo>
                <a:lnTo>
                  <a:pt x="3" y="287"/>
                </a:lnTo>
                <a:lnTo>
                  <a:pt x="1" y="272"/>
                </a:lnTo>
                <a:lnTo>
                  <a:pt x="1" y="257"/>
                </a:lnTo>
                <a:lnTo>
                  <a:pt x="0" y="245"/>
                </a:lnTo>
                <a:lnTo>
                  <a:pt x="0" y="233"/>
                </a:lnTo>
                <a:lnTo>
                  <a:pt x="0" y="223"/>
                </a:lnTo>
                <a:lnTo>
                  <a:pt x="1" y="213"/>
                </a:lnTo>
                <a:lnTo>
                  <a:pt x="2" y="205"/>
                </a:lnTo>
                <a:lnTo>
                  <a:pt x="3" y="197"/>
                </a:lnTo>
                <a:lnTo>
                  <a:pt x="4" y="190"/>
                </a:lnTo>
                <a:lnTo>
                  <a:pt x="5" y="183"/>
                </a:lnTo>
                <a:lnTo>
                  <a:pt x="7" y="176"/>
                </a:lnTo>
                <a:lnTo>
                  <a:pt x="9" y="169"/>
                </a:lnTo>
                <a:lnTo>
                  <a:pt x="11" y="162"/>
                </a:lnTo>
                <a:lnTo>
                  <a:pt x="13" y="154"/>
                </a:lnTo>
                <a:lnTo>
                  <a:pt x="15" y="146"/>
                </a:lnTo>
                <a:lnTo>
                  <a:pt x="20" y="130"/>
                </a:lnTo>
                <a:lnTo>
                  <a:pt x="22" y="123"/>
                </a:lnTo>
                <a:lnTo>
                  <a:pt x="25" y="115"/>
                </a:lnTo>
                <a:lnTo>
                  <a:pt x="27" y="107"/>
                </a:lnTo>
                <a:lnTo>
                  <a:pt x="29" y="100"/>
                </a:lnTo>
                <a:lnTo>
                  <a:pt x="31" y="93"/>
                </a:lnTo>
                <a:lnTo>
                  <a:pt x="33" y="86"/>
                </a:lnTo>
                <a:lnTo>
                  <a:pt x="34" y="80"/>
                </a:lnTo>
                <a:lnTo>
                  <a:pt x="36" y="75"/>
                </a:lnTo>
                <a:lnTo>
                  <a:pt x="37" y="70"/>
                </a:lnTo>
                <a:lnTo>
                  <a:pt x="37" y="66"/>
                </a:lnTo>
                <a:lnTo>
                  <a:pt x="38" y="62"/>
                </a:lnTo>
                <a:lnTo>
                  <a:pt x="36" y="59"/>
                </a:lnTo>
                <a:lnTo>
                  <a:pt x="34" y="55"/>
                </a:lnTo>
                <a:lnTo>
                  <a:pt x="33" y="52"/>
                </a:lnTo>
                <a:lnTo>
                  <a:pt x="31" y="48"/>
                </a:lnTo>
                <a:lnTo>
                  <a:pt x="30" y="45"/>
                </a:lnTo>
                <a:lnTo>
                  <a:pt x="29" y="41"/>
                </a:lnTo>
                <a:lnTo>
                  <a:pt x="27" y="38"/>
                </a:lnTo>
                <a:lnTo>
                  <a:pt x="26" y="35"/>
                </a:lnTo>
                <a:lnTo>
                  <a:pt x="25" y="32"/>
                </a:lnTo>
                <a:lnTo>
                  <a:pt x="24" y="29"/>
                </a:lnTo>
                <a:lnTo>
                  <a:pt x="23" y="27"/>
                </a:lnTo>
                <a:lnTo>
                  <a:pt x="22" y="25"/>
                </a:lnTo>
                <a:lnTo>
                  <a:pt x="22" y="23"/>
                </a:lnTo>
                <a:lnTo>
                  <a:pt x="21" y="22"/>
                </a:lnTo>
                <a:lnTo>
                  <a:pt x="21" y="21"/>
                </a:lnTo>
              </a:path>
            </a:pathLst>
          </a:custGeom>
          <a:solidFill>
            <a:srgbClr val="00989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8" name="Freeform 44">
            <a:extLst>
              <a:ext uri="{FF2B5EF4-FFF2-40B4-BE49-F238E27FC236}">
                <a16:creationId xmlns:a16="http://schemas.microsoft.com/office/drawing/2014/main" id="{A5412DF4-B453-B347-802F-10C1353E19E9}"/>
              </a:ext>
            </a:extLst>
          </p:cNvPr>
          <p:cNvSpPr>
            <a:spLocks/>
          </p:cNvSpPr>
          <p:nvPr/>
        </p:nvSpPr>
        <p:spPr bwMode="auto">
          <a:xfrm>
            <a:off x="3204259" y="1492066"/>
            <a:ext cx="268923" cy="295335"/>
          </a:xfrm>
          <a:custGeom>
            <a:avLst/>
            <a:gdLst>
              <a:gd name="T0" fmla="*/ 15 w 448"/>
              <a:gd name="T1" fmla="*/ 258 h 492"/>
              <a:gd name="T2" fmla="*/ 36 w 448"/>
              <a:gd name="T3" fmla="*/ 300 h 492"/>
              <a:gd name="T4" fmla="*/ 61 w 448"/>
              <a:gd name="T5" fmla="*/ 355 h 492"/>
              <a:gd name="T6" fmla="*/ 85 w 448"/>
              <a:gd name="T7" fmla="*/ 406 h 492"/>
              <a:gd name="T8" fmla="*/ 97 w 448"/>
              <a:gd name="T9" fmla="*/ 429 h 492"/>
              <a:gd name="T10" fmla="*/ 105 w 448"/>
              <a:gd name="T11" fmla="*/ 438 h 492"/>
              <a:gd name="T12" fmla="*/ 111 w 448"/>
              <a:gd name="T13" fmla="*/ 443 h 492"/>
              <a:gd name="T14" fmla="*/ 121 w 448"/>
              <a:gd name="T15" fmla="*/ 439 h 492"/>
              <a:gd name="T16" fmla="*/ 150 w 448"/>
              <a:gd name="T17" fmla="*/ 421 h 492"/>
              <a:gd name="T18" fmla="*/ 185 w 448"/>
              <a:gd name="T19" fmla="*/ 399 h 492"/>
              <a:gd name="T20" fmla="*/ 216 w 448"/>
              <a:gd name="T21" fmla="*/ 384 h 492"/>
              <a:gd name="T22" fmla="*/ 238 w 448"/>
              <a:gd name="T23" fmla="*/ 382 h 492"/>
              <a:gd name="T24" fmla="*/ 262 w 448"/>
              <a:gd name="T25" fmla="*/ 385 h 492"/>
              <a:gd name="T26" fmla="*/ 286 w 448"/>
              <a:gd name="T27" fmla="*/ 387 h 492"/>
              <a:gd name="T28" fmla="*/ 300 w 448"/>
              <a:gd name="T29" fmla="*/ 382 h 492"/>
              <a:gd name="T30" fmla="*/ 302 w 448"/>
              <a:gd name="T31" fmla="*/ 368 h 492"/>
              <a:gd name="T32" fmla="*/ 318 w 448"/>
              <a:gd name="T33" fmla="*/ 353 h 492"/>
              <a:gd name="T34" fmla="*/ 342 w 448"/>
              <a:gd name="T35" fmla="*/ 340 h 492"/>
              <a:gd name="T36" fmla="*/ 367 w 448"/>
              <a:gd name="T37" fmla="*/ 328 h 492"/>
              <a:gd name="T38" fmla="*/ 383 w 448"/>
              <a:gd name="T39" fmla="*/ 320 h 492"/>
              <a:gd name="T40" fmla="*/ 397 w 448"/>
              <a:gd name="T41" fmla="*/ 314 h 492"/>
              <a:gd name="T42" fmla="*/ 409 w 448"/>
              <a:gd name="T43" fmla="*/ 307 h 492"/>
              <a:gd name="T44" fmla="*/ 415 w 448"/>
              <a:gd name="T45" fmla="*/ 297 h 492"/>
              <a:gd name="T46" fmla="*/ 414 w 448"/>
              <a:gd name="T47" fmla="*/ 280 h 492"/>
              <a:gd name="T48" fmla="*/ 406 w 448"/>
              <a:gd name="T49" fmla="*/ 253 h 492"/>
              <a:gd name="T50" fmla="*/ 393 w 448"/>
              <a:gd name="T51" fmla="*/ 222 h 492"/>
              <a:gd name="T52" fmla="*/ 373 w 448"/>
              <a:gd name="T53" fmla="*/ 180 h 492"/>
              <a:gd name="T54" fmla="*/ 361 w 448"/>
              <a:gd name="T55" fmla="*/ 153 h 492"/>
              <a:gd name="T56" fmla="*/ 349 w 448"/>
              <a:gd name="T57" fmla="*/ 121 h 492"/>
              <a:gd name="T58" fmla="*/ 336 w 448"/>
              <a:gd name="T59" fmla="*/ 87 h 492"/>
              <a:gd name="T60" fmla="*/ 326 w 448"/>
              <a:gd name="T61" fmla="*/ 62 h 492"/>
              <a:gd name="T62" fmla="*/ 316 w 448"/>
              <a:gd name="T63" fmla="*/ 49 h 492"/>
              <a:gd name="T64" fmla="*/ 300 w 448"/>
              <a:gd name="T65" fmla="*/ 35 h 492"/>
              <a:gd name="T66" fmla="*/ 284 w 448"/>
              <a:gd name="T67" fmla="*/ 18 h 492"/>
              <a:gd name="T68" fmla="*/ 272 w 448"/>
              <a:gd name="T69" fmla="*/ 5 h 492"/>
              <a:gd name="T70" fmla="*/ 271 w 448"/>
              <a:gd name="T71" fmla="*/ 1 h 492"/>
              <a:gd name="T72" fmla="*/ 276 w 448"/>
              <a:gd name="T73" fmla="*/ 0 h 492"/>
              <a:gd name="T74" fmla="*/ 284 w 448"/>
              <a:gd name="T75" fmla="*/ 2 h 492"/>
              <a:gd name="T76" fmla="*/ 289 w 448"/>
              <a:gd name="T77" fmla="*/ 3 h 492"/>
              <a:gd name="T78" fmla="*/ 304 w 448"/>
              <a:gd name="T79" fmla="*/ 20 h 492"/>
              <a:gd name="T80" fmla="*/ 315 w 448"/>
              <a:gd name="T81" fmla="*/ 33 h 492"/>
              <a:gd name="T82" fmla="*/ 324 w 448"/>
              <a:gd name="T83" fmla="*/ 44 h 492"/>
              <a:gd name="T84" fmla="*/ 330 w 448"/>
              <a:gd name="T85" fmla="*/ 53 h 492"/>
              <a:gd name="T86" fmla="*/ 346 w 448"/>
              <a:gd name="T87" fmla="*/ 86 h 492"/>
              <a:gd name="T88" fmla="*/ 372 w 448"/>
              <a:gd name="T89" fmla="*/ 138 h 492"/>
              <a:gd name="T90" fmla="*/ 400 w 448"/>
              <a:gd name="T91" fmla="*/ 198 h 492"/>
              <a:gd name="T92" fmla="*/ 423 w 448"/>
              <a:gd name="T93" fmla="*/ 246 h 492"/>
              <a:gd name="T94" fmla="*/ 438 w 448"/>
              <a:gd name="T95" fmla="*/ 284 h 492"/>
              <a:gd name="T96" fmla="*/ 445 w 448"/>
              <a:gd name="T97" fmla="*/ 311 h 492"/>
              <a:gd name="T98" fmla="*/ 447 w 448"/>
              <a:gd name="T99" fmla="*/ 327 h 492"/>
              <a:gd name="T100" fmla="*/ 422 w 448"/>
              <a:gd name="T101" fmla="*/ 351 h 492"/>
              <a:gd name="T102" fmla="*/ 329 w 448"/>
              <a:gd name="T103" fmla="*/ 400 h 492"/>
              <a:gd name="T104" fmla="*/ 213 w 448"/>
              <a:gd name="T105" fmla="*/ 450 h 492"/>
              <a:gd name="T106" fmla="*/ 122 w 448"/>
              <a:gd name="T107" fmla="*/ 484 h 492"/>
              <a:gd name="T108" fmla="*/ 91 w 448"/>
              <a:gd name="T109" fmla="*/ 469 h 492"/>
              <a:gd name="T110" fmla="*/ 65 w 448"/>
              <a:gd name="T111" fmla="*/ 408 h 492"/>
              <a:gd name="T112" fmla="*/ 37 w 448"/>
              <a:gd name="T113" fmla="*/ 336 h 492"/>
              <a:gd name="T114" fmla="*/ 11 w 448"/>
              <a:gd name="T115" fmla="*/ 27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8" h="492">
                <a:moveTo>
                  <a:pt x="6" y="242"/>
                </a:moveTo>
                <a:lnTo>
                  <a:pt x="8" y="245"/>
                </a:lnTo>
                <a:lnTo>
                  <a:pt x="11" y="251"/>
                </a:lnTo>
                <a:lnTo>
                  <a:pt x="15" y="258"/>
                </a:lnTo>
                <a:lnTo>
                  <a:pt x="19" y="267"/>
                </a:lnTo>
                <a:lnTo>
                  <a:pt x="25" y="277"/>
                </a:lnTo>
                <a:lnTo>
                  <a:pt x="30" y="288"/>
                </a:lnTo>
                <a:lnTo>
                  <a:pt x="36" y="300"/>
                </a:lnTo>
                <a:lnTo>
                  <a:pt x="42" y="314"/>
                </a:lnTo>
                <a:lnTo>
                  <a:pt x="48" y="327"/>
                </a:lnTo>
                <a:lnTo>
                  <a:pt x="55" y="341"/>
                </a:lnTo>
                <a:lnTo>
                  <a:pt x="61" y="355"/>
                </a:lnTo>
                <a:lnTo>
                  <a:pt x="68" y="368"/>
                </a:lnTo>
                <a:lnTo>
                  <a:pt x="74" y="381"/>
                </a:lnTo>
                <a:lnTo>
                  <a:pt x="80" y="394"/>
                </a:lnTo>
                <a:lnTo>
                  <a:pt x="85" y="406"/>
                </a:lnTo>
                <a:lnTo>
                  <a:pt x="90" y="417"/>
                </a:lnTo>
                <a:lnTo>
                  <a:pt x="93" y="421"/>
                </a:lnTo>
                <a:lnTo>
                  <a:pt x="95" y="425"/>
                </a:lnTo>
                <a:lnTo>
                  <a:pt x="97" y="429"/>
                </a:lnTo>
                <a:lnTo>
                  <a:pt x="99" y="432"/>
                </a:lnTo>
                <a:lnTo>
                  <a:pt x="101" y="434"/>
                </a:lnTo>
                <a:lnTo>
                  <a:pt x="103" y="436"/>
                </a:lnTo>
                <a:lnTo>
                  <a:pt x="105" y="438"/>
                </a:lnTo>
                <a:lnTo>
                  <a:pt x="107" y="440"/>
                </a:lnTo>
                <a:lnTo>
                  <a:pt x="108" y="441"/>
                </a:lnTo>
                <a:lnTo>
                  <a:pt x="109" y="442"/>
                </a:lnTo>
                <a:lnTo>
                  <a:pt x="111" y="443"/>
                </a:lnTo>
                <a:lnTo>
                  <a:pt x="112" y="444"/>
                </a:lnTo>
                <a:lnTo>
                  <a:pt x="112" y="444"/>
                </a:lnTo>
                <a:lnTo>
                  <a:pt x="116" y="442"/>
                </a:lnTo>
                <a:lnTo>
                  <a:pt x="121" y="439"/>
                </a:lnTo>
                <a:lnTo>
                  <a:pt x="127" y="436"/>
                </a:lnTo>
                <a:lnTo>
                  <a:pt x="134" y="431"/>
                </a:lnTo>
                <a:lnTo>
                  <a:pt x="142" y="427"/>
                </a:lnTo>
                <a:lnTo>
                  <a:pt x="150" y="421"/>
                </a:lnTo>
                <a:lnTo>
                  <a:pt x="159" y="416"/>
                </a:lnTo>
                <a:lnTo>
                  <a:pt x="167" y="410"/>
                </a:lnTo>
                <a:lnTo>
                  <a:pt x="176" y="405"/>
                </a:lnTo>
                <a:lnTo>
                  <a:pt x="185" y="399"/>
                </a:lnTo>
                <a:lnTo>
                  <a:pt x="193" y="395"/>
                </a:lnTo>
                <a:lnTo>
                  <a:pt x="201" y="390"/>
                </a:lnTo>
                <a:lnTo>
                  <a:pt x="209" y="387"/>
                </a:lnTo>
                <a:lnTo>
                  <a:pt x="216" y="384"/>
                </a:lnTo>
                <a:lnTo>
                  <a:pt x="222" y="382"/>
                </a:lnTo>
                <a:lnTo>
                  <a:pt x="228" y="381"/>
                </a:lnTo>
                <a:lnTo>
                  <a:pt x="232" y="382"/>
                </a:lnTo>
                <a:lnTo>
                  <a:pt x="238" y="382"/>
                </a:lnTo>
                <a:lnTo>
                  <a:pt x="243" y="383"/>
                </a:lnTo>
                <a:lnTo>
                  <a:pt x="250" y="384"/>
                </a:lnTo>
                <a:lnTo>
                  <a:pt x="256" y="384"/>
                </a:lnTo>
                <a:lnTo>
                  <a:pt x="262" y="385"/>
                </a:lnTo>
                <a:lnTo>
                  <a:pt x="268" y="386"/>
                </a:lnTo>
                <a:lnTo>
                  <a:pt x="274" y="387"/>
                </a:lnTo>
                <a:lnTo>
                  <a:pt x="280" y="387"/>
                </a:lnTo>
                <a:lnTo>
                  <a:pt x="286" y="387"/>
                </a:lnTo>
                <a:lnTo>
                  <a:pt x="291" y="387"/>
                </a:lnTo>
                <a:lnTo>
                  <a:pt x="295" y="386"/>
                </a:lnTo>
                <a:lnTo>
                  <a:pt x="298" y="384"/>
                </a:lnTo>
                <a:lnTo>
                  <a:pt x="300" y="382"/>
                </a:lnTo>
                <a:lnTo>
                  <a:pt x="302" y="379"/>
                </a:lnTo>
                <a:lnTo>
                  <a:pt x="302" y="375"/>
                </a:lnTo>
                <a:lnTo>
                  <a:pt x="301" y="371"/>
                </a:lnTo>
                <a:lnTo>
                  <a:pt x="302" y="368"/>
                </a:lnTo>
                <a:lnTo>
                  <a:pt x="305" y="364"/>
                </a:lnTo>
                <a:lnTo>
                  <a:pt x="308" y="361"/>
                </a:lnTo>
                <a:lnTo>
                  <a:pt x="312" y="357"/>
                </a:lnTo>
                <a:lnTo>
                  <a:pt x="318" y="353"/>
                </a:lnTo>
                <a:lnTo>
                  <a:pt x="323" y="350"/>
                </a:lnTo>
                <a:lnTo>
                  <a:pt x="330" y="346"/>
                </a:lnTo>
                <a:lnTo>
                  <a:pt x="335" y="343"/>
                </a:lnTo>
                <a:lnTo>
                  <a:pt x="342" y="340"/>
                </a:lnTo>
                <a:lnTo>
                  <a:pt x="348" y="337"/>
                </a:lnTo>
                <a:lnTo>
                  <a:pt x="355" y="334"/>
                </a:lnTo>
                <a:lnTo>
                  <a:pt x="361" y="331"/>
                </a:lnTo>
                <a:lnTo>
                  <a:pt x="367" y="328"/>
                </a:lnTo>
                <a:lnTo>
                  <a:pt x="371" y="326"/>
                </a:lnTo>
                <a:lnTo>
                  <a:pt x="375" y="324"/>
                </a:lnTo>
                <a:lnTo>
                  <a:pt x="379" y="322"/>
                </a:lnTo>
                <a:lnTo>
                  <a:pt x="383" y="320"/>
                </a:lnTo>
                <a:lnTo>
                  <a:pt x="386" y="319"/>
                </a:lnTo>
                <a:lnTo>
                  <a:pt x="390" y="317"/>
                </a:lnTo>
                <a:lnTo>
                  <a:pt x="393" y="315"/>
                </a:lnTo>
                <a:lnTo>
                  <a:pt x="397" y="314"/>
                </a:lnTo>
                <a:lnTo>
                  <a:pt x="400" y="312"/>
                </a:lnTo>
                <a:lnTo>
                  <a:pt x="403" y="310"/>
                </a:lnTo>
                <a:lnTo>
                  <a:pt x="406" y="309"/>
                </a:lnTo>
                <a:lnTo>
                  <a:pt x="409" y="307"/>
                </a:lnTo>
                <a:lnTo>
                  <a:pt x="410" y="305"/>
                </a:lnTo>
                <a:lnTo>
                  <a:pt x="412" y="302"/>
                </a:lnTo>
                <a:lnTo>
                  <a:pt x="414" y="300"/>
                </a:lnTo>
                <a:lnTo>
                  <a:pt x="415" y="297"/>
                </a:lnTo>
                <a:lnTo>
                  <a:pt x="416" y="294"/>
                </a:lnTo>
                <a:lnTo>
                  <a:pt x="416" y="291"/>
                </a:lnTo>
                <a:lnTo>
                  <a:pt x="415" y="286"/>
                </a:lnTo>
                <a:lnTo>
                  <a:pt x="414" y="280"/>
                </a:lnTo>
                <a:lnTo>
                  <a:pt x="413" y="274"/>
                </a:lnTo>
                <a:lnTo>
                  <a:pt x="411" y="267"/>
                </a:lnTo>
                <a:lnTo>
                  <a:pt x="409" y="260"/>
                </a:lnTo>
                <a:lnTo>
                  <a:pt x="406" y="253"/>
                </a:lnTo>
                <a:lnTo>
                  <a:pt x="403" y="245"/>
                </a:lnTo>
                <a:lnTo>
                  <a:pt x="400" y="237"/>
                </a:lnTo>
                <a:lnTo>
                  <a:pt x="397" y="230"/>
                </a:lnTo>
                <a:lnTo>
                  <a:pt x="393" y="222"/>
                </a:lnTo>
                <a:lnTo>
                  <a:pt x="389" y="213"/>
                </a:lnTo>
                <a:lnTo>
                  <a:pt x="385" y="205"/>
                </a:lnTo>
                <a:lnTo>
                  <a:pt x="381" y="198"/>
                </a:lnTo>
                <a:lnTo>
                  <a:pt x="373" y="180"/>
                </a:lnTo>
                <a:lnTo>
                  <a:pt x="369" y="172"/>
                </a:lnTo>
                <a:lnTo>
                  <a:pt x="367" y="167"/>
                </a:lnTo>
                <a:lnTo>
                  <a:pt x="364" y="160"/>
                </a:lnTo>
                <a:lnTo>
                  <a:pt x="361" y="153"/>
                </a:lnTo>
                <a:lnTo>
                  <a:pt x="358" y="146"/>
                </a:lnTo>
                <a:lnTo>
                  <a:pt x="355" y="138"/>
                </a:lnTo>
                <a:lnTo>
                  <a:pt x="352" y="129"/>
                </a:lnTo>
                <a:lnTo>
                  <a:pt x="349" y="121"/>
                </a:lnTo>
                <a:lnTo>
                  <a:pt x="345" y="112"/>
                </a:lnTo>
                <a:lnTo>
                  <a:pt x="342" y="104"/>
                </a:lnTo>
                <a:lnTo>
                  <a:pt x="339" y="95"/>
                </a:lnTo>
                <a:lnTo>
                  <a:pt x="336" y="87"/>
                </a:lnTo>
                <a:lnTo>
                  <a:pt x="334" y="80"/>
                </a:lnTo>
                <a:lnTo>
                  <a:pt x="331" y="73"/>
                </a:lnTo>
                <a:lnTo>
                  <a:pt x="329" y="67"/>
                </a:lnTo>
                <a:lnTo>
                  <a:pt x="326" y="62"/>
                </a:lnTo>
                <a:lnTo>
                  <a:pt x="324" y="58"/>
                </a:lnTo>
                <a:lnTo>
                  <a:pt x="322" y="56"/>
                </a:lnTo>
                <a:lnTo>
                  <a:pt x="319" y="53"/>
                </a:lnTo>
                <a:lnTo>
                  <a:pt x="316" y="49"/>
                </a:lnTo>
                <a:lnTo>
                  <a:pt x="312" y="46"/>
                </a:lnTo>
                <a:lnTo>
                  <a:pt x="309" y="42"/>
                </a:lnTo>
                <a:lnTo>
                  <a:pt x="304" y="39"/>
                </a:lnTo>
                <a:lnTo>
                  <a:pt x="300" y="35"/>
                </a:lnTo>
                <a:lnTo>
                  <a:pt x="296" y="30"/>
                </a:lnTo>
                <a:lnTo>
                  <a:pt x="292" y="26"/>
                </a:lnTo>
                <a:lnTo>
                  <a:pt x="287" y="22"/>
                </a:lnTo>
                <a:lnTo>
                  <a:pt x="284" y="18"/>
                </a:lnTo>
                <a:lnTo>
                  <a:pt x="280" y="14"/>
                </a:lnTo>
                <a:lnTo>
                  <a:pt x="277" y="11"/>
                </a:lnTo>
                <a:lnTo>
                  <a:pt x="274" y="8"/>
                </a:lnTo>
                <a:lnTo>
                  <a:pt x="272" y="5"/>
                </a:lnTo>
                <a:lnTo>
                  <a:pt x="270" y="3"/>
                </a:lnTo>
                <a:lnTo>
                  <a:pt x="270" y="2"/>
                </a:lnTo>
                <a:lnTo>
                  <a:pt x="270" y="1"/>
                </a:lnTo>
                <a:lnTo>
                  <a:pt x="271" y="1"/>
                </a:lnTo>
                <a:lnTo>
                  <a:pt x="272" y="0"/>
                </a:lnTo>
                <a:lnTo>
                  <a:pt x="273" y="0"/>
                </a:lnTo>
                <a:lnTo>
                  <a:pt x="274" y="0"/>
                </a:lnTo>
                <a:lnTo>
                  <a:pt x="276" y="0"/>
                </a:lnTo>
                <a:lnTo>
                  <a:pt x="278" y="1"/>
                </a:lnTo>
                <a:lnTo>
                  <a:pt x="280" y="1"/>
                </a:lnTo>
                <a:lnTo>
                  <a:pt x="282" y="1"/>
                </a:lnTo>
                <a:lnTo>
                  <a:pt x="284" y="2"/>
                </a:lnTo>
                <a:lnTo>
                  <a:pt x="286" y="2"/>
                </a:lnTo>
                <a:lnTo>
                  <a:pt x="287" y="2"/>
                </a:lnTo>
                <a:lnTo>
                  <a:pt x="288" y="3"/>
                </a:lnTo>
                <a:lnTo>
                  <a:pt x="289" y="3"/>
                </a:lnTo>
                <a:lnTo>
                  <a:pt x="292" y="6"/>
                </a:lnTo>
                <a:lnTo>
                  <a:pt x="295" y="9"/>
                </a:lnTo>
                <a:lnTo>
                  <a:pt x="301" y="16"/>
                </a:lnTo>
                <a:lnTo>
                  <a:pt x="304" y="20"/>
                </a:lnTo>
                <a:lnTo>
                  <a:pt x="307" y="23"/>
                </a:lnTo>
                <a:lnTo>
                  <a:pt x="310" y="27"/>
                </a:lnTo>
                <a:lnTo>
                  <a:pt x="313" y="30"/>
                </a:lnTo>
                <a:lnTo>
                  <a:pt x="315" y="33"/>
                </a:lnTo>
                <a:lnTo>
                  <a:pt x="318" y="36"/>
                </a:lnTo>
                <a:lnTo>
                  <a:pt x="320" y="39"/>
                </a:lnTo>
                <a:lnTo>
                  <a:pt x="322" y="41"/>
                </a:lnTo>
                <a:lnTo>
                  <a:pt x="324" y="44"/>
                </a:lnTo>
                <a:lnTo>
                  <a:pt x="326" y="46"/>
                </a:lnTo>
                <a:lnTo>
                  <a:pt x="327" y="48"/>
                </a:lnTo>
                <a:lnTo>
                  <a:pt x="329" y="50"/>
                </a:lnTo>
                <a:lnTo>
                  <a:pt x="330" y="53"/>
                </a:lnTo>
                <a:lnTo>
                  <a:pt x="333" y="58"/>
                </a:lnTo>
                <a:lnTo>
                  <a:pt x="336" y="66"/>
                </a:lnTo>
                <a:lnTo>
                  <a:pt x="340" y="75"/>
                </a:lnTo>
                <a:lnTo>
                  <a:pt x="346" y="86"/>
                </a:lnTo>
                <a:lnTo>
                  <a:pt x="352" y="98"/>
                </a:lnTo>
                <a:lnTo>
                  <a:pt x="358" y="111"/>
                </a:lnTo>
                <a:lnTo>
                  <a:pt x="365" y="124"/>
                </a:lnTo>
                <a:lnTo>
                  <a:pt x="372" y="138"/>
                </a:lnTo>
                <a:lnTo>
                  <a:pt x="379" y="153"/>
                </a:lnTo>
                <a:lnTo>
                  <a:pt x="386" y="168"/>
                </a:lnTo>
                <a:lnTo>
                  <a:pt x="393" y="183"/>
                </a:lnTo>
                <a:lnTo>
                  <a:pt x="400" y="198"/>
                </a:lnTo>
                <a:lnTo>
                  <a:pt x="407" y="210"/>
                </a:lnTo>
                <a:lnTo>
                  <a:pt x="412" y="223"/>
                </a:lnTo>
                <a:lnTo>
                  <a:pt x="418" y="235"/>
                </a:lnTo>
                <a:lnTo>
                  <a:pt x="423" y="246"/>
                </a:lnTo>
                <a:lnTo>
                  <a:pt x="428" y="257"/>
                </a:lnTo>
                <a:lnTo>
                  <a:pt x="432" y="267"/>
                </a:lnTo>
                <a:lnTo>
                  <a:pt x="435" y="276"/>
                </a:lnTo>
                <a:lnTo>
                  <a:pt x="438" y="284"/>
                </a:lnTo>
                <a:lnTo>
                  <a:pt x="440" y="291"/>
                </a:lnTo>
                <a:lnTo>
                  <a:pt x="442" y="298"/>
                </a:lnTo>
                <a:lnTo>
                  <a:pt x="444" y="305"/>
                </a:lnTo>
                <a:lnTo>
                  <a:pt x="445" y="311"/>
                </a:lnTo>
                <a:lnTo>
                  <a:pt x="446" y="316"/>
                </a:lnTo>
                <a:lnTo>
                  <a:pt x="446" y="320"/>
                </a:lnTo>
                <a:lnTo>
                  <a:pt x="447" y="324"/>
                </a:lnTo>
                <a:lnTo>
                  <a:pt x="447" y="327"/>
                </a:lnTo>
                <a:lnTo>
                  <a:pt x="447" y="329"/>
                </a:lnTo>
                <a:lnTo>
                  <a:pt x="447" y="330"/>
                </a:lnTo>
                <a:lnTo>
                  <a:pt x="437" y="340"/>
                </a:lnTo>
                <a:lnTo>
                  <a:pt x="422" y="351"/>
                </a:lnTo>
                <a:lnTo>
                  <a:pt x="404" y="363"/>
                </a:lnTo>
                <a:lnTo>
                  <a:pt x="381" y="374"/>
                </a:lnTo>
                <a:lnTo>
                  <a:pt x="355" y="387"/>
                </a:lnTo>
                <a:lnTo>
                  <a:pt x="329" y="400"/>
                </a:lnTo>
                <a:lnTo>
                  <a:pt x="300" y="413"/>
                </a:lnTo>
                <a:lnTo>
                  <a:pt x="270" y="426"/>
                </a:lnTo>
                <a:lnTo>
                  <a:pt x="242" y="439"/>
                </a:lnTo>
                <a:lnTo>
                  <a:pt x="213" y="450"/>
                </a:lnTo>
                <a:lnTo>
                  <a:pt x="186" y="460"/>
                </a:lnTo>
                <a:lnTo>
                  <a:pt x="162" y="469"/>
                </a:lnTo>
                <a:lnTo>
                  <a:pt x="140" y="478"/>
                </a:lnTo>
                <a:lnTo>
                  <a:pt x="122" y="484"/>
                </a:lnTo>
                <a:lnTo>
                  <a:pt x="109" y="488"/>
                </a:lnTo>
                <a:lnTo>
                  <a:pt x="101" y="491"/>
                </a:lnTo>
                <a:lnTo>
                  <a:pt x="96" y="481"/>
                </a:lnTo>
                <a:lnTo>
                  <a:pt x="91" y="469"/>
                </a:lnTo>
                <a:lnTo>
                  <a:pt x="85" y="455"/>
                </a:lnTo>
                <a:lnTo>
                  <a:pt x="79" y="441"/>
                </a:lnTo>
                <a:lnTo>
                  <a:pt x="72" y="425"/>
                </a:lnTo>
                <a:lnTo>
                  <a:pt x="65" y="408"/>
                </a:lnTo>
                <a:lnTo>
                  <a:pt x="58" y="390"/>
                </a:lnTo>
                <a:lnTo>
                  <a:pt x="51" y="371"/>
                </a:lnTo>
                <a:lnTo>
                  <a:pt x="43" y="354"/>
                </a:lnTo>
                <a:lnTo>
                  <a:pt x="37" y="336"/>
                </a:lnTo>
                <a:lnTo>
                  <a:pt x="30" y="318"/>
                </a:lnTo>
                <a:lnTo>
                  <a:pt x="23" y="301"/>
                </a:lnTo>
                <a:lnTo>
                  <a:pt x="17" y="285"/>
                </a:lnTo>
                <a:lnTo>
                  <a:pt x="11" y="270"/>
                </a:lnTo>
                <a:lnTo>
                  <a:pt x="5" y="256"/>
                </a:lnTo>
                <a:lnTo>
                  <a:pt x="0" y="244"/>
                </a:lnTo>
                <a:lnTo>
                  <a:pt x="6" y="242"/>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89" name="Freeform 45">
            <a:extLst>
              <a:ext uri="{FF2B5EF4-FFF2-40B4-BE49-F238E27FC236}">
                <a16:creationId xmlns:a16="http://schemas.microsoft.com/office/drawing/2014/main" id="{7666009F-DD97-7347-8117-013027122368}"/>
              </a:ext>
            </a:extLst>
          </p:cNvPr>
          <p:cNvSpPr>
            <a:spLocks/>
          </p:cNvSpPr>
          <p:nvPr/>
        </p:nvSpPr>
        <p:spPr bwMode="auto">
          <a:xfrm>
            <a:off x="3204260" y="1492067"/>
            <a:ext cx="272524" cy="298936"/>
          </a:xfrm>
          <a:custGeom>
            <a:avLst/>
            <a:gdLst>
              <a:gd name="T0" fmla="*/ 15 w 454"/>
              <a:gd name="T1" fmla="*/ 261 h 498"/>
              <a:gd name="T2" fmla="*/ 36 w 454"/>
              <a:gd name="T3" fmla="*/ 304 h 498"/>
              <a:gd name="T4" fmla="*/ 62 w 454"/>
              <a:gd name="T5" fmla="*/ 359 h 498"/>
              <a:gd name="T6" fmla="*/ 86 w 454"/>
              <a:gd name="T7" fmla="*/ 411 h 498"/>
              <a:gd name="T8" fmla="*/ 98 w 454"/>
              <a:gd name="T9" fmla="*/ 434 h 498"/>
              <a:gd name="T10" fmla="*/ 106 w 454"/>
              <a:gd name="T11" fmla="*/ 443 h 498"/>
              <a:gd name="T12" fmla="*/ 112 w 454"/>
              <a:gd name="T13" fmla="*/ 448 h 498"/>
              <a:gd name="T14" fmla="*/ 123 w 454"/>
              <a:gd name="T15" fmla="*/ 444 h 498"/>
              <a:gd name="T16" fmla="*/ 152 w 454"/>
              <a:gd name="T17" fmla="*/ 426 h 498"/>
              <a:gd name="T18" fmla="*/ 187 w 454"/>
              <a:gd name="T19" fmla="*/ 404 h 498"/>
              <a:gd name="T20" fmla="*/ 219 w 454"/>
              <a:gd name="T21" fmla="*/ 389 h 498"/>
              <a:gd name="T22" fmla="*/ 241 w 454"/>
              <a:gd name="T23" fmla="*/ 387 h 498"/>
              <a:gd name="T24" fmla="*/ 266 w 454"/>
              <a:gd name="T25" fmla="*/ 390 h 498"/>
              <a:gd name="T26" fmla="*/ 290 w 454"/>
              <a:gd name="T27" fmla="*/ 392 h 498"/>
              <a:gd name="T28" fmla="*/ 304 w 454"/>
              <a:gd name="T29" fmla="*/ 387 h 498"/>
              <a:gd name="T30" fmla="*/ 306 w 454"/>
              <a:gd name="T31" fmla="*/ 372 h 498"/>
              <a:gd name="T32" fmla="*/ 322 w 454"/>
              <a:gd name="T33" fmla="*/ 357 h 498"/>
              <a:gd name="T34" fmla="*/ 347 w 454"/>
              <a:gd name="T35" fmla="*/ 344 h 498"/>
              <a:gd name="T36" fmla="*/ 372 w 454"/>
              <a:gd name="T37" fmla="*/ 332 h 498"/>
              <a:gd name="T38" fmla="*/ 388 w 454"/>
              <a:gd name="T39" fmla="*/ 324 h 498"/>
              <a:gd name="T40" fmla="*/ 402 w 454"/>
              <a:gd name="T41" fmla="*/ 318 h 498"/>
              <a:gd name="T42" fmla="*/ 414 w 454"/>
              <a:gd name="T43" fmla="*/ 311 h 498"/>
              <a:gd name="T44" fmla="*/ 421 w 454"/>
              <a:gd name="T45" fmla="*/ 301 h 498"/>
              <a:gd name="T46" fmla="*/ 420 w 454"/>
              <a:gd name="T47" fmla="*/ 283 h 498"/>
              <a:gd name="T48" fmla="*/ 411 w 454"/>
              <a:gd name="T49" fmla="*/ 256 h 498"/>
              <a:gd name="T50" fmla="*/ 398 w 454"/>
              <a:gd name="T51" fmla="*/ 225 h 498"/>
              <a:gd name="T52" fmla="*/ 378 w 454"/>
              <a:gd name="T53" fmla="*/ 182 h 498"/>
              <a:gd name="T54" fmla="*/ 366 w 454"/>
              <a:gd name="T55" fmla="*/ 155 h 498"/>
              <a:gd name="T56" fmla="*/ 354 w 454"/>
              <a:gd name="T57" fmla="*/ 122 h 498"/>
              <a:gd name="T58" fmla="*/ 341 w 454"/>
              <a:gd name="T59" fmla="*/ 88 h 498"/>
              <a:gd name="T60" fmla="*/ 330 w 454"/>
              <a:gd name="T61" fmla="*/ 63 h 498"/>
              <a:gd name="T62" fmla="*/ 320 w 454"/>
              <a:gd name="T63" fmla="*/ 50 h 498"/>
              <a:gd name="T64" fmla="*/ 304 w 454"/>
              <a:gd name="T65" fmla="*/ 35 h 498"/>
              <a:gd name="T66" fmla="*/ 288 w 454"/>
              <a:gd name="T67" fmla="*/ 18 h 498"/>
              <a:gd name="T68" fmla="*/ 276 w 454"/>
              <a:gd name="T69" fmla="*/ 5 h 498"/>
              <a:gd name="T70" fmla="*/ 275 w 454"/>
              <a:gd name="T71" fmla="*/ 1 h 498"/>
              <a:gd name="T72" fmla="*/ 280 w 454"/>
              <a:gd name="T73" fmla="*/ 0 h 498"/>
              <a:gd name="T74" fmla="*/ 288 w 454"/>
              <a:gd name="T75" fmla="*/ 2 h 498"/>
              <a:gd name="T76" fmla="*/ 293 w 454"/>
              <a:gd name="T77" fmla="*/ 3 h 498"/>
              <a:gd name="T78" fmla="*/ 308 w 454"/>
              <a:gd name="T79" fmla="*/ 20 h 498"/>
              <a:gd name="T80" fmla="*/ 319 w 454"/>
              <a:gd name="T81" fmla="*/ 33 h 498"/>
              <a:gd name="T82" fmla="*/ 328 w 454"/>
              <a:gd name="T83" fmla="*/ 45 h 498"/>
              <a:gd name="T84" fmla="*/ 334 w 454"/>
              <a:gd name="T85" fmla="*/ 54 h 498"/>
              <a:gd name="T86" fmla="*/ 351 w 454"/>
              <a:gd name="T87" fmla="*/ 87 h 498"/>
              <a:gd name="T88" fmla="*/ 377 w 454"/>
              <a:gd name="T89" fmla="*/ 140 h 498"/>
              <a:gd name="T90" fmla="*/ 405 w 454"/>
              <a:gd name="T91" fmla="*/ 200 h 498"/>
              <a:gd name="T92" fmla="*/ 429 w 454"/>
              <a:gd name="T93" fmla="*/ 249 h 498"/>
              <a:gd name="T94" fmla="*/ 444 w 454"/>
              <a:gd name="T95" fmla="*/ 287 h 498"/>
              <a:gd name="T96" fmla="*/ 451 w 454"/>
              <a:gd name="T97" fmla="*/ 315 h 498"/>
              <a:gd name="T98" fmla="*/ 453 w 454"/>
              <a:gd name="T99" fmla="*/ 331 h 498"/>
              <a:gd name="T100" fmla="*/ 428 w 454"/>
              <a:gd name="T101" fmla="*/ 355 h 498"/>
              <a:gd name="T102" fmla="*/ 333 w 454"/>
              <a:gd name="T103" fmla="*/ 405 h 498"/>
              <a:gd name="T104" fmla="*/ 216 w 454"/>
              <a:gd name="T105" fmla="*/ 455 h 498"/>
              <a:gd name="T106" fmla="*/ 124 w 454"/>
              <a:gd name="T107" fmla="*/ 490 h 498"/>
              <a:gd name="T108" fmla="*/ 92 w 454"/>
              <a:gd name="T109" fmla="*/ 475 h 498"/>
              <a:gd name="T110" fmla="*/ 66 w 454"/>
              <a:gd name="T111" fmla="*/ 413 h 498"/>
              <a:gd name="T112" fmla="*/ 37 w 454"/>
              <a:gd name="T113" fmla="*/ 340 h 498"/>
              <a:gd name="T114" fmla="*/ 11 w 454"/>
              <a:gd name="T115" fmla="*/ 27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4" h="498">
                <a:moveTo>
                  <a:pt x="6" y="245"/>
                </a:moveTo>
                <a:lnTo>
                  <a:pt x="8" y="248"/>
                </a:lnTo>
                <a:lnTo>
                  <a:pt x="11" y="254"/>
                </a:lnTo>
                <a:lnTo>
                  <a:pt x="15" y="261"/>
                </a:lnTo>
                <a:lnTo>
                  <a:pt x="19" y="270"/>
                </a:lnTo>
                <a:lnTo>
                  <a:pt x="25" y="280"/>
                </a:lnTo>
                <a:lnTo>
                  <a:pt x="30" y="292"/>
                </a:lnTo>
                <a:lnTo>
                  <a:pt x="36" y="304"/>
                </a:lnTo>
                <a:lnTo>
                  <a:pt x="43" y="318"/>
                </a:lnTo>
                <a:lnTo>
                  <a:pt x="49" y="331"/>
                </a:lnTo>
                <a:lnTo>
                  <a:pt x="56" y="345"/>
                </a:lnTo>
                <a:lnTo>
                  <a:pt x="62" y="359"/>
                </a:lnTo>
                <a:lnTo>
                  <a:pt x="69" y="373"/>
                </a:lnTo>
                <a:lnTo>
                  <a:pt x="75" y="386"/>
                </a:lnTo>
                <a:lnTo>
                  <a:pt x="81" y="399"/>
                </a:lnTo>
                <a:lnTo>
                  <a:pt x="86" y="411"/>
                </a:lnTo>
                <a:lnTo>
                  <a:pt x="91" y="422"/>
                </a:lnTo>
                <a:lnTo>
                  <a:pt x="94" y="426"/>
                </a:lnTo>
                <a:lnTo>
                  <a:pt x="96" y="430"/>
                </a:lnTo>
                <a:lnTo>
                  <a:pt x="98" y="434"/>
                </a:lnTo>
                <a:lnTo>
                  <a:pt x="100" y="437"/>
                </a:lnTo>
                <a:lnTo>
                  <a:pt x="102" y="439"/>
                </a:lnTo>
                <a:lnTo>
                  <a:pt x="104" y="441"/>
                </a:lnTo>
                <a:lnTo>
                  <a:pt x="106" y="443"/>
                </a:lnTo>
                <a:lnTo>
                  <a:pt x="108" y="445"/>
                </a:lnTo>
                <a:lnTo>
                  <a:pt x="109" y="446"/>
                </a:lnTo>
                <a:lnTo>
                  <a:pt x="110" y="447"/>
                </a:lnTo>
                <a:lnTo>
                  <a:pt x="112" y="448"/>
                </a:lnTo>
                <a:lnTo>
                  <a:pt x="113" y="449"/>
                </a:lnTo>
                <a:lnTo>
                  <a:pt x="114" y="449"/>
                </a:lnTo>
                <a:lnTo>
                  <a:pt x="118" y="447"/>
                </a:lnTo>
                <a:lnTo>
                  <a:pt x="123" y="444"/>
                </a:lnTo>
                <a:lnTo>
                  <a:pt x="129" y="441"/>
                </a:lnTo>
                <a:lnTo>
                  <a:pt x="136" y="436"/>
                </a:lnTo>
                <a:lnTo>
                  <a:pt x="144" y="432"/>
                </a:lnTo>
                <a:lnTo>
                  <a:pt x="152" y="426"/>
                </a:lnTo>
                <a:lnTo>
                  <a:pt x="161" y="421"/>
                </a:lnTo>
                <a:lnTo>
                  <a:pt x="169" y="415"/>
                </a:lnTo>
                <a:lnTo>
                  <a:pt x="178" y="410"/>
                </a:lnTo>
                <a:lnTo>
                  <a:pt x="187" y="404"/>
                </a:lnTo>
                <a:lnTo>
                  <a:pt x="196" y="400"/>
                </a:lnTo>
                <a:lnTo>
                  <a:pt x="204" y="395"/>
                </a:lnTo>
                <a:lnTo>
                  <a:pt x="212" y="392"/>
                </a:lnTo>
                <a:lnTo>
                  <a:pt x="219" y="389"/>
                </a:lnTo>
                <a:lnTo>
                  <a:pt x="225" y="387"/>
                </a:lnTo>
                <a:lnTo>
                  <a:pt x="231" y="386"/>
                </a:lnTo>
                <a:lnTo>
                  <a:pt x="235" y="387"/>
                </a:lnTo>
                <a:lnTo>
                  <a:pt x="241" y="387"/>
                </a:lnTo>
                <a:lnTo>
                  <a:pt x="246" y="388"/>
                </a:lnTo>
                <a:lnTo>
                  <a:pt x="253" y="389"/>
                </a:lnTo>
                <a:lnTo>
                  <a:pt x="259" y="389"/>
                </a:lnTo>
                <a:lnTo>
                  <a:pt x="266" y="390"/>
                </a:lnTo>
                <a:lnTo>
                  <a:pt x="272" y="391"/>
                </a:lnTo>
                <a:lnTo>
                  <a:pt x="278" y="392"/>
                </a:lnTo>
                <a:lnTo>
                  <a:pt x="284" y="392"/>
                </a:lnTo>
                <a:lnTo>
                  <a:pt x="290" y="392"/>
                </a:lnTo>
                <a:lnTo>
                  <a:pt x="295" y="392"/>
                </a:lnTo>
                <a:lnTo>
                  <a:pt x="299" y="391"/>
                </a:lnTo>
                <a:lnTo>
                  <a:pt x="302" y="389"/>
                </a:lnTo>
                <a:lnTo>
                  <a:pt x="304" y="387"/>
                </a:lnTo>
                <a:lnTo>
                  <a:pt x="306" y="384"/>
                </a:lnTo>
                <a:lnTo>
                  <a:pt x="306" y="380"/>
                </a:lnTo>
                <a:lnTo>
                  <a:pt x="305" y="376"/>
                </a:lnTo>
                <a:lnTo>
                  <a:pt x="306" y="372"/>
                </a:lnTo>
                <a:lnTo>
                  <a:pt x="309" y="368"/>
                </a:lnTo>
                <a:lnTo>
                  <a:pt x="312" y="365"/>
                </a:lnTo>
                <a:lnTo>
                  <a:pt x="316" y="361"/>
                </a:lnTo>
                <a:lnTo>
                  <a:pt x="322" y="357"/>
                </a:lnTo>
                <a:lnTo>
                  <a:pt x="327" y="354"/>
                </a:lnTo>
                <a:lnTo>
                  <a:pt x="334" y="350"/>
                </a:lnTo>
                <a:lnTo>
                  <a:pt x="340" y="347"/>
                </a:lnTo>
                <a:lnTo>
                  <a:pt x="347" y="344"/>
                </a:lnTo>
                <a:lnTo>
                  <a:pt x="353" y="341"/>
                </a:lnTo>
                <a:lnTo>
                  <a:pt x="360" y="338"/>
                </a:lnTo>
                <a:lnTo>
                  <a:pt x="366" y="335"/>
                </a:lnTo>
                <a:lnTo>
                  <a:pt x="372" y="332"/>
                </a:lnTo>
                <a:lnTo>
                  <a:pt x="376" y="330"/>
                </a:lnTo>
                <a:lnTo>
                  <a:pt x="380" y="328"/>
                </a:lnTo>
                <a:lnTo>
                  <a:pt x="384" y="326"/>
                </a:lnTo>
                <a:lnTo>
                  <a:pt x="388" y="324"/>
                </a:lnTo>
                <a:lnTo>
                  <a:pt x="391" y="323"/>
                </a:lnTo>
                <a:lnTo>
                  <a:pt x="395" y="321"/>
                </a:lnTo>
                <a:lnTo>
                  <a:pt x="398" y="319"/>
                </a:lnTo>
                <a:lnTo>
                  <a:pt x="402" y="318"/>
                </a:lnTo>
                <a:lnTo>
                  <a:pt x="405" y="316"/>
                </a:lnTo>
                <a:lnTo>
                  <a:pt x="408" y="314"/>
                </a:lnTo>
                <a:lnTo>
                  <a:pt x="411" y="313"/>
                </a:lnTo>
                <a:lnTo>
                  <a:pt x="414" y="311"/>
                </a:lnTo>
                <a:lnTo>
                  <a:pt x="416" y="309"/>
                </a:lnTo>
                <a:lnTo>
                  <a:pt x="418" y="306"/>
                </a:lnTo>
                <a:lnTo>
                  <a:pt x="420" y="304"/>
                </a:lnTo>
                <a:lnTo>
                  <a:pt x="421" y="301"/>
                </a:lnTo>
                <a:lnTo>
                  <a:pt x="422" y="298"/>
                </a:lnTo>
                <a:lnTo>
                  <a:pt x="422" y="295"/>
                </a:lnTo>
                <a:lnTo>
                  <a:pt x="421" y="289"/>
                </a:lnTo>
                <a:lnTo>
                  <a:pt x="420" y="283"/>
                </a:lnTo>
                <a:lnTo>
                  <a:pt x="419" y="277"/>
                </a:lnTo>
                <a:lnTo>
                  <a:pt x="417" y="270"/>
                </a:lnTo>
                <a:lnTo>
                  <a:pt x="414" y="263"/>
                </a:lnTo>
                <a:lnTo>
                  <a:pt x="411" y="256"/>
                </a:lnTo>
                <a:lnTo>
                  <a:pt x="408" y="248"/>
                </a:lnTo>
                <a:lnTo>
                  <a:pt x="405" y="240"/>
                </a:lnTo>
                <a:lnTo>
                  <a:pt x="402" y="233"/>
                </a:lnTo>
                <a:lnTo>
                  <a:pt x="398" y="225"/>
                </a:lnTo>
                <a:lnTo>
                  <a:pt x="394" y="216"/>
                </a:lnTo>
                <a:lnTo>
                  <a:pt x="390" y="208"/>
                </a:lnTo>
                <a:lnTo>
                  <a:pt x="386" y="200"/>
                </a:lnTo>
                <a:lnTo>
                  <a:pt x="378" y="182"/>
                </a:lnTo>
                <a:lnTo>
                  <a:pt x="374" y="174"/>
                </a:lnTo>
                <a:lnTo>
                  <a:pt x="372" y="169"/>
                </a:lnTo>
                <a:lnTo>
                  <a:pt x="369" y="162"/>
                </a:lnTo>
                <a:lnTo>
                  <a:pt x="366" y="155"/>
                </a:lnTo>
                <a:lnTo>
                  <a:pt x="363" y="148"/>
                </a:lnTo>
                <a:lnTo>
                  <a:pt x="360" y="140"/>
                </a:lnTo>
                <a:lnTo>
                  <a:pt x="357" y="131"/>
                </a:lnTo>
                <a:lnTo>
                  <a:pt x="354" y="122"/>
                </a:lnTo>
                <a:lnTo>
                  <a:pt x="350" y="113"/>
                </a:lnTo>
                <a:lnTo>
                  <a:pt x="347" y="105"/>
                </a:lnTo>
                <a:lnTo>
                  <a:pt x="344" y="96"/>
                </a:lnTo>
                <a:lnTo>
                  <a:pt x="341" y="88"/>
                </a:lnTo>
                <a:lnTo>
                  <a:pt x="338" y="81"/>
                </a:lnTo>
                <a:lnTo>
                  <a:pt x="335" y="74"/>
                </a:lnTo>
                <a:lnTo>
                  <a:pt x="333" y="68"/>
                </a:lnTo>
                <a:lnTo>
                  <a:pt x="330" y="63"/>
                </a:lnTo>
                <a:lnTo>
                  <a:pt x="328" y="59"/>
                </a:lnTo>
                <a:lnTo>
                  <a:pt x="326" y="57"/>
                </a:lnTo>
                <a:lnTo>
                  <a:pt x="323" y="54"/>
                </a:lnTo>
                <a:lnTo>
                  <a:pt x="320" y="50"/>
                </a:lnTo>
                <a:lnTo>
                  <a:pt x="316" y="47"/>
                </a:lnTo>
                <a:lnTo>
                  <a:pt x="313" y="43"/>
                </a:lnTo>
                <a:lnTo>
                  <a:pt x="308" y="39"/>
                </a:lnTo>
                <a:lnTo>
                  <a:pt x="304" y="35"/>
                </a:lnTo>
                <a:lnTo>
                  <a:pt x="300" y="30"/>
                </a:lnTo>
                <a:lnTo>
                  <a:pt x="296" y="26"/>
                </a:lnTo>
                <a:lnTo>
                  <a:pt x="291" y="22"/>
                </a:lnTo>
                <a:lnTo>
                  <a:pt x="288" y="18"/>
                </a:lnTo>
                <a:lnTo>
                  <a:pt x="284" y="14"/>
                </a:lnTo>
                <a:lnTo>
                  <a:pt x="281" y="11"/>
                </a:lnTo>
                <a:lnTo>
                  <a:pt x="278" y="8"/>
                </a:lnTo>
                <a:lnTo>
                  <a:pt x="276" y="5"/>
                </a:lnTo>
                <a:lnTo>
                  <a:pt x="274" y="3"/>
                </a:lnTo>
                <a:lnTo>
                  <a:pt x="274" y="2"/>
                </a:lnTo>
                <a:lnTo>
                  <a:pt x="274" y="1"/>
                </a:lnTo>
                <a:lnTo>
                  <a:pt x="275" y="1"/>
                </a:lnTo>
                <a:lnTo>
                  <a:pt x="276" y="0"/>
                </a:lnTo>
                <a:lnTo>
                  <a:pt x="277" y="0"/>
                </a:lnTo>
                <a:lnTo>
                  <a:pt x="278" y="0"/>
                </a:lnTo>
                <a:lnTo>
                  <a:pt x="280" y="0"/>
                </a:lnTo>
                <a:lnTo>
                  <a:pt x="282" y="1"/>
                </a:lnTo>
                <a:lnTo>
                  <a:pt x="284" y="1"/>
                </a:lnTo>
                <a:lnTo>
                  <a:pt x="286" y="1"/>
                </a:lnTo>
                <a:lnTo>
                  <a:pt x="288" y="2"/>
                </a:lnTo>
                <a:lnTo>
                  <a:pt x="290" y="2"/>
                </a:lnTo>
                <a:lnTo>
                  <a:pt x="291" y="2"/>
                </a:lnTo>
                <a:lnTo>
                  <a:pt x="292" y="3"/>
                </a:lnTo>
                <a:lnTo>
                  <a:pt x="293" y="3"/>
                </a:lnTo>
                <a:lnTo>
                  <a:pt x="296" y="6"/>
                </a:lnTo>
                <a:lnTo>
                  <a:pt x="299" y="9"/>
                </a:lnTo>
                <a:lnTo>
                  <a:pt x="305" y="16"/>
                </a:lnTo>
                <a:lnTo>
                  <a:pt x="308" y="20"/>
                </a:lnTo>
                <a:lnTo>
                  <a:pt x="311" y="23"/>
                </a:lnTo>
                <a:lnTo>
                  <a:pt x="314" y="27"/>
                </a:lnTo>
                <a:lnTo>
                  <a:pt x="317" y="30"/>
                </a:lnTo>
                <a:lnTo>
                  <a:pt x="319" y="33"/>
                </a:lnTo>
                <a:lnTo>
                  <a:pt x="322" y="36"/>
                </a:lnTo>
                <a:lnTo>
                  <a:pt x="324" y="39"/>
                </a:lnTo>
                <a:lnTo>
                  <a:pt x="326" y="42"/>
                </a:lnTo>
                <a:lnTo>
                  <a:pt x="328" y="45"/>
                </a:lnTo>
                <a:lnTo>
                  <a:pt x="330" y="47"/>
                </a:lnTo>
                <a:lnTo>
                  <a:pt x="331" y="49"/>
                </a:lnTo>
                <a:lnTo>
                  <a:pt x="333" y="51"/>
                </a:lnTo>
                <a:lnTo>
                  <a:pt x="334" y="54"/>
                </a:lnTo>
                <a:lnTo>
                  <a:pt x="337" y="59"/>
                </a:lnTo>
                <a:lnTo>
                  <a:pt x="341" y="67"/>
                </a:lnTo>
                <a:lnTo>
                  <a:pt x="345" y="76"/>
                </a:lnTo>
                <a:lnTo>
                  <a:pt x="351" y="87"/>
                </a:lnTo>
                <a:lnTo>
                  <a:pt x="357" y="99"/>
                </a:lnTo>
                <a:lnTo>
                  <a:pt x="363" y="112"/>
                </a:lnTo>
                <a:lnTo>
                  <a:pt x="370" y="126"/>
                </a:lnTo>
                <a:lnTo>
                  <a:pt x="377" y="140"/>
                </a:lnTo>
                <a:lnTo>
                  <a:pt x="384" y="155"/>
                </a:lnTo>
                <a:lnTo>
                  <a:pt x="391" y="170"/>
                </a:lnTo>
                <a:lnTo>
                  <a:pt x="398" y="185"/>
                </a:lnTo>
                <a:lnTo>
                  <a:pt x="405" y="200"/>
                </a:lnTo>
                <a:lnTo>
                  <a:pt x="412" y="213"/>
                </a:lnTo>
                <a:lnTo>
                  <a:pt x="418" y="226"/>
                </a:lnTo>
                <a:lnTo>
                  <a:pt x="424" y="238"/>
                </a:lnTo>
                <a:lnTo>
                  <a:pt x="429" y="249"/>
                </a:lnTo>
                <a:lnTo>
                  <a:pt x="434" y="260"/>
                </a:lnTo>
                <a:lnTo>
                  <a:pt x="438" y="270"/>
                </a:lnTo>
                <a:lnTo>
                  <a:pt x="441" y="279"/>
                </a:lnTo>
                <a:lnTo>
                  <a:pt x="444" y="287"/>
                </a:lnTo>
                <a:lnTo>
                  <a:pt x="446" y="295"/>
                </a:lnTo>
                <a:lnTo>
                  <a:pt x="448" y="302"/>
                </a:lnTo>
                <a:lnTo>
                  <a:pt x="450" y="309"/>
                </a:lnTo>
                <a:lnTo>
                  <a:pt x="451" y="315"/>
                </a:lnTo>
                <a:lnTo>
                  <a:pt x="452" y="320"/>
                </a:lnTo>
                <a:lnTo>
                  <a:pt x="452" y="324"/>
                </a:lnTo>
                <a:lnTo>
                  <a:pt x="453" y="328"/>
                </a:lnTo>
                <a:lnTo>
                  <a:pt x="453" y="331"/>
                </a:lnTo>
                <a:lnTo>
                  <a:pt x="453" y="333"/>
                </a:lnTo>
                <a:lnTo>
                  <a:pt x="453" y="334"/>
                </a:lnTo>
                <a:lnTo>
                  <a:pt x="443" y="344"/>
                </a:lnTo>
                <a:lnTo>
                  <a:pt x="428" y="355"/>
                </a:lnTo>
                <a:lnTo>
                  <a:pt x="409" y="367"/>
                </a:lnTo>
                <a:lnTo>
                  <a:pt x="386" y="379"/>
                </a:lnTo>
                <a:lnTo>
                  <a:pt x="360" y="392"/>
                </a:lnTo>
                <a:lnTo>
                  <a:pt x="333" y="405"/>
                </a:lnTo>
                <a:lnTo>
                  <a:pt x="304" y="418"/>
                </a:lnTo>
                <a:lnTo>
                  <a:pt x="274" y="431"/>
                </a:lnTo>
                <a:lnTo>
                  <a:pt x="245" y="444"/>
                </a:lnTo>
                <a:lnTo>
                  <a:pt x="216" y="455"/>
                </a:lnTo>
                <a:lnTo>
                  <a:pt x="189" y="466"/>
                </a:lnTo>
                <a:lnTo>
                  <a:pt x="164" y="475"/>
                </a:lnTo>
                <a:lnTo>
                  <a:pt x="142" y="484"/>
                </a:lnTo>
                <a:lnTo>
                  <a:pt x="124" y="490"/>
                </a:lnTo>
                <a:lnTo>
                  <a:pt x="110" y="494"/>
                </a:lnTo>
                <a:lnTo>
                  <a:pt x="102" y="497"/>
                </a:lnTo>
                <a:lnTo>
                  <a:pt x="97" y="487"/>
                </a:lnTo>
                <a:lnTo>
                  <a:pt x="92" y="475"/>
                </a:lnTo>
                <a:lnTo>
                  <a:pt x="86" y="461"/>
                </a:lnTo>
                <a:lnTo>
                  <a:pt x="80" y="446"/>
                </a:lnTo>
                <a:lnTo>
                  <a:pt x="73" y="430"/>
                </a:lnTo>
                <a:lnTo>
                  <a:pt x="66" y="413"/>
                </a:lnTo>
                <a:lnTo>
                  <a:pt x="59" y="395"/>
                </a:lnTo>
                <a:lnTo>
                  <a:pt x="52" y="376"/>
                </a:lnTo>
                <a:lnTo>
                  <a:pt x="44" y="358"/>
                </a:lnTo>
                <a:lnTo>
                  <a:pt x="37" y="340"/>
                </a:lnTo>
                <a:lnTo>
                  <a:pt x="30" y="322"/>
                </a:lnTo>
                <a:lnTo>
                  <a:pt x="23" y="305"/>
                </a:lnTo>
                <a:lnTo>
                  <a:pt x="17" y="288"/>
                </a:lnTo>
                <a:lnTo>
                  <a:pt x="11" y="273"/>
                </a:lnTo>
                <a:lnTo>
                  <a:pt x="5" y="259"/>
                </a:lnTo>
                <a:lnTo>
                  <a:pt x="0" y="24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0" name="Freeform 46">
            <a:extLst>
              <a:ext uri="{FF2B5EF4-FFF2-40B4-BE49-F238E27FC236}">
                <a16:creationId xmlns:a16="http://schemas.microsoft.com/office/drawing/2014/main" id="{C3F47BBC-5212-7747-A1AC-AC8187EA98DF}"/>
              </a:ext>
            </a:extLst>
          </p:cNvPr>
          <p:cNvSpPr>
            <a:spLocks/>
          </p:cNvSpPr>
          <p:nvPr/>
        </p:nvSpPr>
        <p:spPr bwMode="auto">
          <a:xfrm>
            <a:off x="3474983" y="1630129"/>
            <a:ext cx="66630" cy="112251"/>
          </a:xfrm>
          <a:custGeom>
            <a:avLst/>
            <a:gdLst>
              <a:gd name="T0" fmla="*/ 0 w 111"/>
              <a:gd name="T1" fmla="*/ 37 h 187"/>
              <a:gd name="T2" fmla="*/ 2 w 111"/>
              <a:gd name="T3" fmla="*/ 47 h 187"/>
              <a:gd name="T4" fmla="*/ 4 w 111"/>
              <a:gd name="T5" fmla="*/ 57 h 187"/>
              <a:gd name="T6" fmla="*/ 7 w 111"/>
              <a:gd name="T7" fmla="*/ 69 h 187"/>
              <a:gd name="T8" fmla="*/ 9 w 111"/>
              <a:gd name="T9" fmla="*/ 79 h 187"/>
              <a:gd name="T10" fmla="*/ 12 w 111"/>
              <a:gd name="T11" fmla="*/ 91 h 187"/>
              <a:gd name="T12" fmla="*/ 16 w 111"/>
              <a:gd name="T13" fmla="*/ 102 h 187"/>
              <a:gd name="T14" fmla="*/ 20 w 111"/>
              <a:gd name="T15" fmla="*/ 112 h 187"/>
              <a:gd name="T16" fmla="*/ 24 w 111"/>
              <a:gd name="T17" fmla="*/ 123 h 187"/>
              <a:gd name="T18" fmla="*/ 28 w 111"/>
              <a:gd name="T19" fmla="*/ 134 h 187"/>
              <a:gd name="T20" fmla="*/ 31 w 111"/>
              <a:gd name="T21" fmla="*/ 143 h 187"/>
              <a:gd name="T22" fmla="*/ 36 w 111"/>
              <a:gd name="T23" fmla="*/ 152 h 187"/>
              <a:gd name="T24" fmla="*/ 40 w 111"/>
              <a:gd name="T25" fmla="*/ 161 h 187"/>
              <a:gd name="T26" fmla="*/ 45 w 111"/>
              <a:gd name="T27" fmla="*/ 169 h 187"/>
              <a:gd name="T28" fmla="*/ 49 w 111"/>
              <a:gd name="T29" fmla="*/ 175 h 187"/>
              <a:gd name="T30" fmla="*/ 53 w 111"/>
              <a:gd name="T31" fmla="*/ 181 h 187"/>
              <a:gd name="T32" fmla="*/ 57 w 111"/>
              <a:gd name="T33" fmla="*/ 186 h 187"/>
              <a:gd name="T34" fmla="*/ 60 w 111"/>
              <a:gd name="T35" fmla="*/ 186 h 187"/>
              <a:gd name="T36" fmla="*/ 64 w 111"/>
              <a:gd name="T37" fmla="*/ 184 h 187"/>
              <a:gd name="T38" fmla="*/ 70 w 111"/>
              <a:gd name="T39" fmla="*/ 179 h 187"/>
              <a:gd name="T40" fmla="*/ 77 w 111"/>
              <a:gd name="T41" fmla="*/ 171 h 187"/>
              <a:gd name="T42" fmla="*/ 83 w 111"/>
              <a:gd name="T43" fmla="*/ 162 h 187"/>
              <a:gd name="T44" fmla="*/ 90 w 111"/>
              <a:gd name="T45" fmla="*/ 151 h 187"/>
              <a:gd name="T46" fmla="*/ 97 w 111"/>
              <a:gd name="T47" fmla="*/ 140 h 187"/>
              <a:gd name="T48" fmla="*/ 102 w 111"/>
              <a:gd name="T49" fmla="*/ 126 h 187"/>
              <a:gd name="T50" fmla="*/ 107 w 111"/>
              <a:gd name="T51" fmla="*/ 111 h 187"/>
              <a:gd name="T52" fmla="*/ 109 w 111"/>
              <a:gd name="T53" fmla="*/ 97 h 187"/>
              <a:gd name="T54" fmla="*/ 110 w 111"/>
              <a:gd name="T55" fmla="*/ 82 h 187"/>
              <a:gd name="T56" fmla="*/ 108 w 111"/>
              <a:gd name="T57" fmla="*/ 67 h 187"/>
              <a:gd name="T58" fmla="*/ 104 w 111"/>
              <a:gd name="T59" fmla="*/ 52 h 187"/>
              <a:gd name="T60" fmla="*/ 96 w 111"/>
              <a:gd name="T61" fmla="*/ 39 h 187"/>
              <a:gd name="T62" fmla="*/ 84 w 111"/>
              <a:gd name="T63" fmla="*/ 26 h 187"/>
              <a:gd name="T64" fmla="*/ 69 w 111"/>
              <a:gd name="T65" fmla="*/ 15 h 187"/>
              <a:gd name="T66" fmla="*/ 58 w 111"/>
              <a:gd name="T67" fmla="*/ 8 h 187"/>
              <a:gd name="T68" fmla="*/ 47 w 111"/>
              <a:gd name="T69" fmla="*/ 3 h 187"/>
              <a:gd name="T70" fmla="*/ 39 w 111"/>
              <a:gd name="T71" fmla="*/ 1 h 187"/>
              <a:gd name="T72" fmla="*/ 31 w 111"/>
              <a:gd name="T73" fmla="*/ 0 h 187"/>
              <a:gd name="T74" fmla="*/ 25 w 111"/>
              <a:gd name="T75" fmla="*/ 1 h 187"/>
              <a:gd name="T76" fmla="*/ 19 w 111"/>
              <a:gd name="T77" fmla="*/ 3 h 187"/>
              <a:gd name="T78" fmla="*/ 14 w 111"/>
              <a:gd name="T79" fmla="*/ 6 h 187"/>
              <a:gd name="T80" fmla="*/ 10 w 111"/>
              <a:gd name="T81" fmla="*/ 10 h 187"/>
              <a:gd name="T82" fmla="*/ 8 w 111"/>
              <a:gd name="T83" fmla="*/ 14 h 187"/>
              <a:gd name="T84" fmla="*/ 5 w 111"/>
              <a:gd name="T85" fmla="*/ 18 h 187"/>
              <a:gd name="T86" fmla="*/ 3 w 111"/>
              <a:gd name="T87" fmla="*/ 22 h 187"/>
              <a:gd name="T88" fmla="*/ 2 w 111"/>
              <a:gd name="T89" fmla="*/ 27 h 187"/>
              <a:gd name="T90" fmla="*/ 1 w 111"/>
              <a:gd name="T91" fmla="*/ 31 h 187"/>
              <a:gd name="T92" fmla="*/ 0 w 111"/>
              <a:gd name="T93" fmla="*/ 34 h 187"/>
              <a:gd name="T94" fmla="*/ 0 w 111"/>
              <a:gd name="T95" fmla="*/ 36 h 187"/>
              <a:gd name="T96" fmla="*/ 0 w 111"/>
              <a:gd name="T97" fmla="*/ 3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187">
                <a:moveTo>
                  <a:pt x="0" y="37"/>
                </a:moveTo>
                <a:lnTo>
                  <a:pt x="2" y="47"/>
                </a:lnTo>
                <a:lnTo>
                  <a:pt x="4" y="57"/>
                </a:lnTo>
                <a:lnTo>
                  <a:pt x="7" y="69"/>
                </a:lnTo>
                <a:lnTo>
                  <a:pt x="9" y="79"/>
                </a:lnTo>
                <a:lnTo>
                  <a:pt x="12" y="91"/>
                </a:lnTo>
                <a:lnTo>
                  <a:pt x="16" y="102"/>
                </a:lnTo>
                <a:lnTo>
                  <a:pt x="20" y="112"/>
                </a:lnTo>
                <a:lnTo>
                  <a:pt x="24" y="123"/>
                </a:lnTo>
                <a:lnTo>
                  <a:pt x="28" y="134"/>
                </a:lnTo>
                <a:lnTo>
                  <a:pt x="31" y="143"/>
                </a:lnTo>
                <a:lnTo>
                  <a:pt x="36" y="152"/>
                </a:lnTo>
                <a:lnTo>
                  <a:pt x="40" y="161"/>
                </a:lnTo>
                <a:lnTo>
                  <a:pt x="45" y="169"/>
                </a:lnTo>
                <a:lnTo>
                  <a:pt x="49" y="175"/>
                </a:lnTo>
                <a:lnTo>
                  <a:pt x="53" y="181"/>
                </a:lnTo>
                <a:lnTo>
                  <a:pt x="57" y="186"/>
                </a:lnTo>
                <a:lnTo>
                  <a:pt x="60" y="186"/>
                </a:lnTo>
                <a:lnTo>
                  <a:pt x="64" y="184"/>
                </a:lnTo>
                <a:lnTo>
                  <a:pt x="70" y="179"/>
                </a:lnTo>
                <a:lnTo>
                  <a:pt x="77" y="171"/>
                </a:lnTo>
                <a:lnTo>
                  <a:pt x="83" y="162"/>
                </a:lnTo>
                <a:lnTo>
                  <a:pt x="90" y="151"/>
                </a:lnTo>
                <a:lnTo>
                  <a:pt x="97" y="140"/>
                </a:lnTo>
                <a:lnTo>
                  <a:pt x="102" y="126"/>
                </a:lnTo>
                <a:lnTo>
                  <a:pt x="107" y="111"/>
                </a:lnTo>
                <a:lnTo>
                  <a:pt x="109" y="97"/>
                </a:lnTo>
                <a:lnTo>
                  <a:pt x="110" y="82"/>
                </a:lnTo>
                <a:lnTo>
                  <a:pt x="108" y="67"/>
                </a:lnTo>
                <a:lnTo>
                  <a:pt x="104" y="52"/>
                </a:lnTo>
                <a:lnTo>
                  <a:pt x="96" y="39"/>
                </a:lnTo>
                <a:lnTo>
                  <a:pt x="84" y="26"/>
                </a:lnTo>
                <a:lnTo>
                  <a:pt x="69" y="15"/>
                </a:lnTo>
                <a:lnTo>
                  <a:pt x="58" y="8"/>
                </a:lnTo>
                <a:lnTo>
                  <a:pt x="47" y="3"/>
                </a:lnTo>
                <a:lnTo>
                  <a:pt x="39" y="1"/>
                </a:lnTo>
                <a:lnTo>
                  <a:pt x="31" y="0"/>
                </a:lnTo>
                <a:lnTo>
                  <a:pt x="25" y="1"/>
                </a:lnTo>
                <a:lnTo>
                  <a:pt x="19" y="3"/>
                </a:lnTo>
                <a:lnTo>
                  <a:pt x="14" y="6"/>
                </a:lnTo>
                <a:lnTo>
                  <a:pt x="10" y="10"/>
                </a:lnTo>
                <a:lnTo>
                  <a:pt x="8" y="14"/>
                </a:lnTo>
                <a:lnTo>
                  <a:pt x="5" y="18"/>
                </a:lnTo>
                <a:lnTo>
                  <a:pt x="3" y="22"/>
                </a:lnTo>
                <a:lnTo>
                  <a:pt x="2" y="27"/>
                </a:lnTo>
                <a:lnTo>
                  <a:pt x="1" y="31"/>
                </a:lnTo>
                <a:lnTo>
                  <a:pt x="0" y="34"/>
                </a:lnTo>
                <a:lnTo>
                  <a:pt x="0" y="36"/>
                </a:lnTo>
                <a:lnTo>
                  <a:pt x="0" y="37"/>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1" name="Freeform 47">
            <a:extLst>
              <a:ext uri="{FF2B5EF4-FFF2-40B4-BE49-F238E27FC236}">
                <a16:creationId xmlns:a16="http://schemas.microsoft.com/office/drawing/2014/main" id="{F3116205-7369-5844-98F0-174FF18303E4}"/>
              </a:ext>
            </a:extLst>
          </p:cNvPr>
          <p:cNvSpPr>
            <a:spLocks/>
          </p:cNvSpPr>
          <p:nvPr/>
        </p:nvSpPr>
        <p:spPr bwMode="auto">
          <a:xfrm>
            <a:off x="3425761" y="1595914"/>
            <a:ext cx="220901" cy="196290"/>
          </a:xfrm>
          <a:custGeom>
            <a:avLst/>
            <a:gdLst>
              <a:gd name="T0" fmla="*/ 337 w 368"/>
              <a:gd name="T1" fmla="*/ 315 h 327"/>
              <a:gd name="T2" fmla="*/ 366 w 368"/>
              <a:gd name="T3" fmla="*/ 283 h 327"/>
              <a:gd name="T4" fmla="*/ 330 w 368"/>
              <a:gd name="T5" fmla="*/ 221 h 327"/>
              <a:gd name="T6" fmla="*/ 293 w 368"/>
              <a:gd name="T7" fmla="*/ 140 h 327"/>
              <a:gd name="T8" fmla="*/ 271 w 368"/>
              <a:gd name="T9" fmla="*/ 100 h 327"/>
              <a:gd name="T10" fmla="*/ 263 w 368"/>
              <a:gd name="T11" fmla="*/ 83 h 327"/>
              <a:gd name="T12" fmla="*/ 249 w 368"/>
              <a:gd name="T13" fmla="*/ 72 h 327"/>
              <a:gd name="T14" fmla="*/ 229 w 368"/>
              <a:gd name="T15" fmla="*/ 64 h 327"/>
              <a:gd name="T16" fmla="*/ 204 w 368"/>
              <a:gd name="T17" fmla="*/ 53 h 327"/>
              <a:gd name="T18" fmla="*/ 170 w 368"/>
              <a:gd name="T19" fmla="*/ 30 h 327"/>
              <a:gd name="T20" fmla="*/ 135 w 368"/>
              <a:gd name="T21" fmla="*/ 7 h 327"/>
              <a:gd name="T22" fmla="*/ 116 w 368"/>
              <a:gd name="T23" fmla="*/ 0 h 327"/>
              <a:gd name="T24" fmla="*/ 96 w 368"/>
              <a:gd name="T25" fmla="*/ 2 h 327"/>
              <a:gd name="T26" fmla="*/ 76 w 368"/>
              <a:gd name="T27" fmla="*/ 4 h 327"/>
              <a:gd name="T28" fmla="*/ 45 w 368"/>
              <a:gd name="T29" fmla="*/ 10 h 327"/>
              <a:gd name="T30" fmla="*/ 18 w 368"/>
              <a:gd name="T31" fmla="*/ 17 h 327"/>
              <a:gd name="T32" fmla="*/ 2 w 368"/>
              <a:gd name="T33" fmla="*/ 25 h 327"/>
              <a:gd name="T34" fmla="*/ 5 w 368"/>
              <a:gd name="T35" fmla="*/ 42 h 327"/>
              <a:gd name="T36" fmla="*/ 25 w 368"/>
              <a:gd name="T37" fmla="*/ 56 h 327"/>
              <a:gd name="T38" fmla="*/ 47 w 368"/>
              <a:gd name="T39" fmla="*/ 55 h 327"/>
              <a:gd name="T40" fmla="*/ 68 w 368"/>
              <a:gd name="T41" fmla="*/ 55 h 327"/>
              <a:gd name="T42" fmla="*/ 83 w 368"/>
              <a:gd name="T43" fmla="*/ 57 h 327"/>
              <a:gd name="T44" fmla="*/ 65 w 368"/>
              <a:gd name="T45" fmla="*/ 72 h 327"/>
              <a:gd name="T46" fmla="*/ 46 w 368"/>
              <a:gd name="T47" fmla="*/ 100 h 327"/>
              <a:gd name="T48" fmla="*/ 43 w 368"/>
              <a:gd name="T49" fmla="*/ 131 h 327"/>
              <a:gd name="T50" fmla="*/ 47 w 368"/>
              <a:gd name="T51" fmla="*/ 158 h 327"/>
              <a:gd name="T52" fmla="*/ 60 w 368"/>
              <a:gd name="T53" fmla="*/ 170 h 327"/>
              <a:gd name="T54" fmla="*/ 78 w 368"/>
              <a:gd name="T55" fmla="*/ 159 h 327"/>
              <a:gd name="T56" fmla="*/ 90 w 368"/>
              <a:gd name="T57" fmla="*/ 132 h 327"/>
              <a:gd name="T58" fmla="*/ 99 w 368"/>
              <a:gd name="T59" fmla="*/ 118 h 327"/>
              <a:gd name="T60" fmla="*/ 117 w 368"/>
              <a:gd name="T61" fmla="*/ 104 h 327"/>
              <a:gd name="T62" fmla="*/ 133 w 368"/>
              <a:gd name="T63" fmla="*/ 95 h 327"/>
              <a:gd name="T64" fmla="*/ 148 w 368"/>
              <a:gd name="T65" fmla="*/ 102 h 327"/>
              <a:gd name="T66" fmla="*/ 151 w 368"/>
              <a:gd name="T67" fmla="*/ 107 h 327"/>
              <a:gd name="T68" fmla="*/ 132 w 368"/>
              <a:gd name="T69" fmla="*/ 108 h 327"/>
              <a:gd name="T70" fmla="*/ 117 w 368"/>
              <a:gd name="T71" fmla="*/ 118 h 327"/>
              <a:gd name="T72" fmla="*/ 96 w 368"/>
              <a:gd name="T73" fmla="*/ 144 h 327"/>
              <a:gd name="T74" fmla="*/ 74 w 368"/>
              <a:gd name="T75" fmla="*/ 176 h 327"/>
              <a:gd name="T76" fmla="*/ 65 w 368"/>
              <a:gd name="T77" fmla="*/ 198 h 327"/>
              <a:gd name="T78" fmla="*/ 63 w 368"/>
              <a:gd name="T79" fmla="*/ 226 h 327"/>
              <a:gd name="T80" fmla="*/ 65 w 368"/>
              <a:gd name="T81" fmla="*/ 254 h 327"/>
              <a:gd name="T82" fmla="*/ 73 w 368"/>
              <a:gd name="T83" fmla="*/ 269 h 327"/>
              <a:gd name="T84" fmla="*/ 86 w 368"/>
              <a:gd name="T85" fmla="*/ 270 h 327"/>
              <a:gd name="T86" fmla="*/ 97 w 368"/>
              <a:gd name="T87" fmla="*/ 255 h 327"/>
              <a:gd name="T88" fmla="*/ 104 w 368"/>
              <a:gd name="T89" fmla="*/ 230 h 327"/>
              <a:gd name="T90" fmla="*/ 124 w 368"/>
              <a:gd name="T91" fmla="*/ 197 h 327"/>
              <a:gd name="T92" fmla="*/ 152 w 368"/>
              <a:gd name="T93" fmla="*/ 170 h 327"/>
              <a:gd name="T94" fmla="*/ 165 w 368"/>
              <a:gd name="T95" fmla="*/ 170 h 327"/>
              <a:gd name="T96" fmla="*/ 178 w 368"/>
              <a:gd name="T97" fmla="*/ 180 h 327"/>
              <a:gd name="T98" fmla="*/ 161 w 368"/>
              <a:gd name="T99" fmla="*/ 187 h 327"/>
              <a:gd name="T100" fmla="*/ 135 w 368"/>
              <a:gd name="T101" fmla="*/ 207 h 327"/>
              <a:gd name="T102" fmla="*/ 112 w 368"/>
              <a:gd name="T103" fmla="*/ 236 h 327"/>
              <a:gd name="T104" fmla="*/ 95 w 368"/>
              <a:gd name="T105" fmla="*/ 263 h 327"/>
              <a:gd name="T106" fmla="*/ 94 w 368"/>
              <a:gd name="T107" fmla="*/ 282 h 327"/>
              <a:gd name="T108" fmla="*/ 102 w 368"/>
              <a:gd name="T109" fmla="*/ 289 h 327"/>
              <a:gd name="T110" fmla="*/ 112 w 368"/>
              <a:gd name="T111" fmla="*/ 291 h 327"/>
              <a:gd name="T112" fmla="*/ 129 w 368"/>
              <a:gd name="T113" fmla="*/ 279 h 327"/>
              <a:gd name="T114" fmla="*/ 150 w 368"/>
              <a:gd name="T115" fmla="*/ 261 h 327"/>
              <a:gd name="T116" fmla="*/ 174 w 368"/>
              <a:gd name="T117" fmla="*/ 280 h 327"/>
              <a:gd name="T118" fmla="*/ 206 w 368"/>
              <a:gd name="T119" fmla="*/ 30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8" h="327">
                <a:moveTo>
                  <a:pt x="230" y="326"/>
                </a:moveTo>
                <a:lnTo>
                  <a:pt x="254" y="325"/>
                </a:lnTo>
                <a:lnTo>
                  <a:pt x="276" y="324"/>
                </a:lnTo>
                <a:lnTo>
                  <a:pt x="294" y="322"/>
                </a:lnTo>
                <a:lnTo>
                  <a:pt x="311" y="320"/>
                </a:lnTo>
                <a:lnTo>
                  <a:pt x="325" y="318"/>
                </a:lnTo>
                <a:lnTo>
                  <a:pt x="337" y="315"/>
                </a:lnTo>
                <a:lnTo>
                  <a:pt x="346" y="311"/>
                </a:lnTo>
                <a:lnTo>
                  <a:pt x="354" y="307"/>
                </a:lnTo>
                <a:lnTo>
                  <a:pt x="360" y="303"/>
                </a:lnTo>
                <a:lnTo>
                  <a:pt x="364" y="299"/>
                </a:lnTo>
                <a:lnTo>
                  <a:pt x="366" y="294"/>
                </a:lnTo>
                <a:lnTo>
                  <a:pt x="367" y="289"/>
                </a:lnTo>
                <a:lnTo>
                  <a:pt x="366" y="283"/>
                </a:lnTo>
                <a:lnTo>
                  <a:pt x="364" y="278"/>
                </a:lnTo>
                <a:lnTo>
                  <a:pt x="361" y="272"/>
                </a:lnTo>
                <a:lnTo>
                  <a:pt x="357" y="265"/>
                </a:lnTo>
                <a:lnTo>
                  <a:pt x="350" y="255"/>
                </a:lnTo>
                <a:lnTo>
                  <a:pt x="343" y="244"/>
                </a:lnTo>
                <a:lnTo>
                  <a:pt x="336" y="233"/>
                </a:lnTo>
                <a:lnTo>
                  <a:pt x="330" y="221"/>
                </a:lnTo>
                <a:lnTo>
                  <a:pt x="324" y="209"/>
                </a:lnTo>
                <a:lnTo>
                  <a:pt x="318" y="196"/>
                </a:lnTo>
                <a:lnTo>
                  <a:pt x="313" y="184"/>
                </a:lnTo>
                <a:lnTo>
                  <a:pt x="307" y="172"/>
                </a:lnTo>
                <a:lnTo>
                  <a:pt x="302" y="161"/>
                </a:lnTo>
                <a:lnTo>
                  <a:pt x="297" y="150"/>
                </a:lnTo>
                <a:lnTo>
                  <a:pt x="293" y="140"/>
                </a:lnTo>
                <a:lnTo>
                  <a:pt x="288" y="131"/>
                </a:lnTo>
                <a:lnTo>
                  <a:pt x="284" y="123"/>
                </a:lnTo>
                <a:lnTo>
                  <a:pt x="280" y="116"/>
                </a:lnTo>
                <a:lnTo>
                  <a:pt x="277" y="111"/>
                </a:lnTo>
                <a:lnTo>
                  <a:pt x="273" y="107"/>
                </a:lnTo>
                <a:lnTo>
                  <a:pt x="272" y="103"/>
                </a:lnTo>
                <a:lnTo>
                  <a:pt x="271" y="100"/>
                </a:lnTo>
                <a:lnTo>
                  <a:pt x="270" y="97"/>
                </a:lnTo>
                <a:lnTo>
                  <a:pt x="269" y="94"/>
                </a:lnTo>
                <a:lnTo>
                  <a:pt x="267" y="91"/>
                </a:lnTo>
                <a:lnTo>
                  <a:pt x="266" y="89"/>
                </a:lnTo>
                <a:lnTo>
                  <a:pt x="265" y="87"/>
                </a:lnTo>
                <a:lnTo>
                  <a:pt x="264" y="85"/>
                </a:lnTo>
                <a:lnTo>
                  <a:pt x="263" y="83"/>
                </a:lnTo>
                <a:lnTo>
                  <a:pt x="261" y="82"/>
                </a:lnTo>
                <a:lnTo>
                  <a:pt x="260" y="80"/>
                </a:lnTo>
                <a:lnTo>
                  <a:pt x="258" y="79"/>
                </a:lnTo>
                <a:lnTo>
                  <a:pt x="256" y="76"/>
                </a:lnTo>
                <a:lnTo>
                  <a:pt x="253" y="74"/>
                </a:lnTo>
                <a:lnTo>
                  <a:pt x="251" y="73"/>
                </a:lnTo>
                <a:lnTo>
                  <a:pt x="249" y="72"/>
                </a:lnTo>
                <a:lnTo>
                  <a:pt x="247" y="71"/>
                </a:lnTo>
                <a:lnTo>
                  <a:pt x="244" y="70"/>
                </a:lnTo>
                <a:lnTo>
                  <a:pt x="241" y="69"/>
                </a:lnTo>
                <a:lnTo>
                  <a:pt x="238" y="68"/>
                </a:lnTo>
                <a:lnTo>
                  <a:pt x="235" y="66"/>
                </a:lnTo>
                <a:lnTo>
                  <a:pt x="232" y="65"/>
                </a:lnTo>
                <a:lnTo>
                  <a:pt x="229" y="64"/>
                </a:lnTo>
                <a:lnTo>
                  <a:pt x="225" y="63"/>
                </a:lnTo>
                <a:lnTo>
                  <a:pt x="222" y="61"/>
                </a:lnTo>
                <a:lnTo>
                  <a:pt x="216" y="59"/>
                </a:lnTo>
                <a:lnTo>
                  <a:pt x="213" y="57"/>
                </a:lnTo>
                <a:lnTo>
                  <a:pt x="210" y="56"/>
                </a:lnTo>
                <a:lnTo>
                  <a:pt x="207" y="55"/>
                </a:lnTo>
                <a:lnTo>
                  <a:pt x="204" y="53"/>
                </a:lnTo>
                <a:lnTo>
                  <a:pt x="201" y="51"/>
                </a:lnTo>
                <a:lnTo>
                  <a:pt x="197" y="48"/>
                </a:lnTo>
                <a:lnTo>
                  <a:pt x="192" y="45"/>
                </a:lnTo>
                <a:lnTo>
                  <a:pt x="187" y="41"/>
                </a:lnTo>
                <a:lnTo>
                  <a:pt x="182" y="38"/>
                </a:lnTo>
                <a:lnTo>
                  <a:pt x="176" y="34"/>
                </a:lnTo>
                <a:lnTo>
                  <a:pt x="170" y="30"/>
                </a:lnTo>
                <a:lnTo>
                  <a:pt x="164" y="26"/>
                </a:lnTo>
                <a:lnTo>
                  <a:pt x="159" y="22"/>
                </a:lnTo>
                <a:lnTo>
                  <a:pt x="153" y="19"/>
                </a:lnTo>
                <a:lnTo>
                  <a:pt x="148" y="15"/>
                </a:lnTo>
                <a:lnTo>
                  <a:pt x="143" y="12"/>
                </a:lnTo>
                <a:lnTo>
                  <a:pt x="139" y="9"/>
                </a:lnTo>
                <a:lnTo>
                  <a:pt x="135" y="7"/>
                </a:lnTo>
                <a:lnTo>
                  <a:pt x="132" y="5"/>
                </a:lnTo>
                <a:lnTo>
                  <a:pt x="130" y="3"/>
                </a:lnTo>
                <a:lnTo>
                  <a:pt x="127" y="2"/>
                </a:lnTo>
                <a:lnTo>
                  <a:pt x="124" y="1"/>
                </a:lnTo>
                <a:lnTo>
                  <a:pt x="122" y="0"/>
                </a:lnTo>
                <a:lnTo>
                  <a:pt x="119" y="0"/>
                </a:lnTo>
                <a:lnTo>
                  <a:pt x="116" y="0"/>
                </a:lnTo>
                <a:lnTo>
                  <a:pt x="113" y="0"/>
                </a:lnTo>
                <a:lnTo>
                  <a:pt x="110" y="0"/>
                </a:lnTo>
                <a:lnTo>
                  <a:pt x="107" y="0"/>
                </a:lnTo>
                <a:lnTo>
                  <a:pt x="104" y="1"/>
                </a:lnTo>
                <a:lnTo>
                  <a:pt x="101" y="1"/>
                </a:lnTo>
                <a:lnTo>
                  <a:pt x="99" y="2"/>
                </a:lnTo>
                <a:lnTo>
                  <a:pt x="96" y="2"/>
                </a:lnTo>
                <a:lnTo>
                  <a:pt x="93" y="3"/>
                </a:lnTo>
                <a:lnTo>
                  <a:pt x="91" y="3"/>
                </a:lnTo>
                <a:lnTo>
                  <a:pt x="88" y="3"/>
                </a:lnTo>
                <a:lnTo>
                  <a:pt x="86" y="3"/>
                </a:lnTo>
                <a:lnTo>
                  <a:pt x="83" y="3"/>
                </a:lnTo>
                <a:lnTo>
                  <a:pt x="79" y="4"/>
                </a:lnTo>
                <a:lnTo>
                  <a:pt x="76" y="4"/>
                </a:lnTo>
                <a:lnTo>
                  <a:pt x="72" y="5"/>
                </a:lnTo>
                <a:lnTo>
                  <a:pt x="67" y="5"/>
                </a:lnTo>
                <a:lnTo>
                  <a:pt x="63" y="6"/>
                </a:lnTo>
                <a:lnTo>
                  <a:pt x="58" y="7"/>
                </a:lnTo>
                <a:lnTo>
                  <a:pt x="54" y="8"/>
                </a:lnTo>
                <a:lnTo>
                  <a:pt x="49" y="9"/>
                </a:lnTo>
                <a:lnTo>
                  <a:pt x="45" y="10"/>
                </a:lnTo>
                <a:lnTo>
                  <a:pt x="40" y="11"/>
                </a:lnTo>
                <a:lnTo>
                  <a:pt x="36" y="12"/>
                </a:lnTo>
                <a:lnTo>
                  <a:pt x="31" y="13"/>
                </a:lnTo>
                <a:lnTo>
                  <a:pt x="28" y="14"/>
                </a:lnTo>
                <a:lnTo>
                  <a:pt x="24" y="15"/>
                </a:lnTo>
                <a:lnTo>
                  <a:pt x="21" y="16"/>
                </a:lnTo>
                <a:lnTo>
                  <a:pt x="18" y="17"/>
                </a:lnTo>
                <a:lnTo>
                  <a:pt x="15" y="18"/>
                </a:lnTo>
                <a:lnTo>
                  <a:pt x="12" y="19"/>
                </a:lnTo>
                <a:lnTo>
                  <a:pt x="10" y="20"/>
                </a:lnTo>
                <a:lnTo>
                  <a:pt x="7" y="21"/>
                </a:lnTo>
                <a:lnTo>
                  <a:pt x="5" y="22"/>
                </a:lnTo>
                <a:lnTo>
                  <a:pt x="4" y="24"/>
                </a:lnTo>
                <a:lnTo>
                  <a:pt x="2" y="25"/>
                </a:lnTo>
                <a:lnTo>
                  <a:pt x="1" y="27"/>
                </a:lnTo>
                <a:lnTo>
                  <a:pt x="1" y="29"/>
                </a:lnTo>
                <a:lnTo>
                  <a:pt x="0" y="31"/>
                </a:lnTo>
                <a:lnTo>
                  <a:pt x="1" y="33"/>
                </a:lnTo>
                <a:lnTo>
                  <a:pt x="2" y="36"/>
                </a:lnTo>
                <a:lnTo>
                  <a:pt x="3" y="39"/>
                </a:lnTo>
                <a:lnTo>
                  <a:pt x="5" y="42"/>
                </a:lnTo>
                <a:lnTo>
                  <a:pt x="8" y="46"/>
                </a:lnTo>
                <a:lnTo>
                  <a:pt x="10" y="49"/>
                </a:lnTo>
                <a:lnTo>
                  <a:pt x="13" y="51"/>
                </a:lnTo>
                <a:lnTo>
                  <a:pt x="16" y="53"/>
                </a:lnTo>
                <a:lnTo>
                  <a:pt x="19" y="55"/>
                </a:lnTo>
                <a:lnTo>
                  <a:pt x="22" y="56"/>
                </a:lnTo>
                <a:lnTo>
                  <a:pt x="25" y="56"/>
                </a:lnTo>
                <a:lnTo>
                  <a:pt x="28" y="57"/>
                </a:lnTo>
                <a:lnTo>
                  <a:pt x="31" y="57"/>
                </a:lnTo>
                <a:lnTo>
                  <a:pt x="35" y="57"/>
                </a:lnTo>
                <a:lnTo>
                  <a:pt x="38" y="56"/>
                </a:lnTo>
                <a:lnTo>
                  <a:pt x="41" y="56"/>
                </a:lnTo>
                <a:lnTo>
                  <a:pt x="44" y="56"/>
                </a:lnTo>
                <a:lnTo>
                  <a:pt x="47" y="55"/>
                </a:lnTo>
                <a:lnTo>
                  <a:pt x="50" y="55"/>
                </a:lnTo>
                <a:lnTo>
                  <a:pt x="53" y="55"/>
                </a:lnTo>
                <a:lnTo>
                  <a:pt x="56" y="55"/>
                </a:lnTo>
                <a:lnTo>
                  <a:pt x="59" y="55"/>
                </a:lnTo>
                <a:lnTo>
                  <a:pt x="62" y="55"/>
                </a:lnTo>
                <a:lnTo>
                  <a:pt x="65" y="55"/>
                </a:lnTo>
                <a:lnTo>
                  <a:pt x="68" y="55"/>
                </a:lnTo>
                <a:lnTo>
                  <a:pt x="71" y="56"/>
                </a:lnTo>
                <a:lnTo>
                  <a:pt x="73" y="56"/>
                </a:lnTo>
                <a:lnTo>
                  <a:pt x="76" y="56"/>
                </a:lnTo>
                <a:lnTo>
                  <a:pt x="78" y="56"/>
                </a:lnTo>
                <a:lnTo>
                  <a:pt x="80" y="56"/>
                </a:lnTo>
                <a:lnTo>
                  <a:pt x="82" y="57"/>
                </a:lnTo>
                <a:lnTo>
                  <a:pt x="83" y="57"/>
                </a:lnTo>
                <a:lnTo>
                  <a:pt x="85" y="57"/>
                </a:lnTo>
                <a:lnTo>
                  <a:pt x="86" y="57"/>
                </a:lnTo>
                <a:lnTo>
                  <a:pt x="82" y="60"/>
                </a:lnTo>
                <a:lnTo>
                  <a:pt x="77" y="62"/>
                </a:lnTo>
                <a:lnTo>
                  <a:pt x="73" y="65"/>
                </a:lnTo>
                <a:lnTo>
                  <a:pt x="69" y="69"/>
                </a:lnTo>
                <a:lnTo>
                  <a:pt x="65" y="72"/>
                </a:lnTo>
                <a:lnTo>
                  <a:pt x="61" y="76"/>
                </a:lnTo>
                <a:lnTo>
                  <a:pt x="58" y="79"/>
                </a:lnTo>
                <a:lnTo>
                  <a:pt x="55" y="83"/>
                </a:lnTo>
                <a:lnTo>
                  <a:pt x="52" y="87"/>
                </a:lnTo>
                <a:lnTo>
                  <a:pt x="50" y="92"/>
                </a:lnTo>
                <a:lnTo>
                  <a:pt x="48" y="96"/>
                </a:lnTo>
                <a:lnTo>
                  <a:pt x="46" y="100"/>
                </a:lnTo>
                <a:lnTo>
                  <a:pt x="44" y="105"/>
                </a:lnTo>
                <a:lnTo>
                  <a:pt x="43" y="109"/>
                </a:lnTo>
                <a:lnTo>
                  <a:pt x="43" y="113"/>
                </a:lnTo>
                <a:lnTo>
                  <a:pt x="43" y="117"/>
                </a:lnTo>
                <a:lnTo>
                  <a:pt x="43" y="122"/>
                </a:lnTo>
                <a:lnTo>
                  <a:pt x="43" y="127"/>
                </a:lnTo>
                <a:lnTo>
                  <a:pt x="43" y="131"/>
                </a:lnTo>
                <a:lnTo>
                  <a:pt x="44" y="136"/>
                </a:lnTo>
                <a:lnTo>
                  <a:pt x="44" y="140"/>
                </a:lnTo>
                <a:lnTo>
                  <a:pt x="44" y="144"/>
                </a:lnTo>
                <a:lnTo>
                  <a:pt x="45" y="148"/>
                </a:lnTo>
                <a:lnTo>
                  <a:pt x="45" y="151"/>
                </a:lnTo>
                <a:lnTo>
                  <a:pt x="46" y="155"/>
                </a:lnTo>
                <a:lnTo>
                  <a:pt x="47" y="158"/>
                </a:lnTo>
                <a:lnTo>
                  <a:pt x="48" y="161"/>
                </a:lnTo>
                <a:lnTo>
                  <a:pt x="49" y="163"/>
                </a:lnTo>
                <a:lnTo>
                  <a:pt x="51" y="165"/>
                </a:lnTo>
                <a:lnTo>
                  <a:pt x="52" y="167"/>
                </a:lnTo>
                <a:lnTo>
                  <a:pt x="55" y="169"/>
                </a:lnTo>
                <a:lnTo>
                  <a:pt x="57" y="170"/>
                </a:lnTo>
                <a:lnTo>
                  <a:pt x="60" y="170"/>
                </a:lnTo>
                <a:lnTo>
                  <a:pt x="63" y="170"/>
                </a:lnTo>
                <a:lnTo>
                  <a:pt x="66" y="169"/>
                </a:lnTo>
                <a:lnTo>
                  <a:pt x="69" y="168"/>
                </a:lnTo>
                <a:lnTo>
                  <a:pt x="71" y="166"/>
                </a:lnTo>
                <a:lnTo>
                  <a:pt x="74" y="164"/>
                </a:lnTo>
                <a:lnTo>
                  <a:pt x="76" y="162"/>
                </a:lnTo>
                <a:lnTo>
                  <a:pt x="78" y="159"/>
                </a:lnTo>
                <a:lnTo>
                  <a:pt x="81" y="156"/>
                </a:lnTo>
                <a:lnTo>
                  <a:pt x="82" y="152"/>
                </a:lnTo>
                <a:lnTo>
                  <a:pt x="84" y="149"/>
                </a:lnTo>
                <a:lnTo>
                  <a:pt x="86" y="145"/>
                </a:lnTo>
                <a:lnTo>
                  <a:pt x="87" y="141"/>
                </a:lnTo>
                <a:lnTo>
                  <a:pt x="88" y="137"/>
                </a:lnTo>
                <a:lnTo>
                  <a:pt x="90" y="132"/>
                </a:lnTo>
                <a:lnTo>
                  <a:pt x="90" y="128"/>
                </a:lnTo>
                <a:lnTo>
                  <a:pt x="91" y="127"/>
                </a:lnTo>
                <a:lnTo>
                  <a:pt x="92" y="125"/>
                </a:lnTo>
                <a:lnTo>
                  <a:pt x="93" y="124"/>
                </a:lnTo>
                <a:lnTo>
                  <a:pt x="95" y="122"/>
                </a:lnTo>
                <a:lnTo>
                  <a:pt x="97" y="120"/>
                </a:lnTo>
                <a:lnTo>
                  <a:pt x="99" y="118"/>
                </a:lnTo>
                <a:lnTo>
                  <a:pt x="101" y="116"/>
                </a:lnTo>
                <a:lnTo>
                  <a:pt x="104" y="114"/>
                </a:lnTo>
                <a:lnTo>
                  <a:pt x="106" y="112"/>
                </a:lnTo>
                <a:lnTo>
                  <a:pt x="109" y="110"/>
                </a:lnTo>
                <a:lnTo>
                  <a:pt x="112" y="108"/>
                </a:lnTo>
                <a:lnTo>
                  <a:pt x="114" y="106"/>
                </a:lnTo>
                <a:lnTo>
                  <a:pt x="117" y="104"/>
                </a:lnTo>
                <a:lnTo>
                  <a:pt x="119" y="102"/>
                </a:lnTo>
                <a:lnTo>
                  <a:pt x="122" y="100"/>
                </a:lnTo>
                <a:lnTo>
                  <a:pt x="124" y="99"/>
                </a:lnTo>
                <a:lnTo>
                  <a:pt x="126" y="97"/>
                </a:lnTo>
                <a:lnTo>
                  <a:pt x="128" y="96"/>
                </a:lnTo>
                <a:lnTo>
                  <a:pt x="131" y="95"/>
                </a:lnTo>
                <a:lnTo>
                  <a:pt x="133" y="95"/>
                </a:lnTo>
                <a:lnTo>
                  <a:pt x="135" y="95"/>
                </a:lnTo>
                <a:lnTo>
                  <a:pt x="137" y="96"/>
                </a:lnTo>
                <a:lnTo>
                  <a:pt x="139" y="97"/>
                </a:lnTo>
                <a:lnTo>
                  <a:pt x="142" y="98"/>
                </a:lnTo>
                <a:lnTo>
                  <a:pt x="144" y="99"/>
                </a:lnTo>
                <a:lnTo>
                  <a:pt x="146" y="100"/>
                </a:lnTo>
                <a:lnTo>
                  <a:pt x="148" y="102"/>
                </a:lnTo>
                <a:lnTo>
                  <a:pt x="153" y="105"/>
                </a:lnTo>
                <a:lnTo>
                  <a:pt x="156" y="107"/>
                </a:lnTo>
                <a:lnTo>
                  <a:pt x="158" y="108"/>
                </a:lnTo>
                <a:lnTo>
                  <a:pt x="161" y="109"/>
                </a:lnTo>
                <a:lnTo>
                  <a:pt x="158" y="108"/>
                </a:lnTo>
                <a:lnTo>
                  <a:pt x="154" y="107"/>
                </a:lnTo>
                <a:lnTo>
                  <a:pt x="151" y="107"/>
                </a:lnTo>
                <a:lnTo>
                  <a:pt x="148" y="106"/>
                </a:lnTo>
                <a:lnTo>
                  <a:pt x="145" y="106"/>
                </a:lnTo>
                <a:lnTo>
                  <a:pt x="142" y="106"/>
                </a:lnTo>
                <a:lnTo>
                  <a:pt x="140" y="106"/>
                </a:lnTo>
                <a:lnTo>
                  <a:pt x="137" y="107"/>
                </a:lnTo>
                <a:lnTo>
                  <a:pt x="135" y="107"/>
                </a:lnTo>
                <a:lnTo>
                  <a:pt x="132" y="108"/>
                </a:lnTo>
                <a:lnTo>
                  <a:pt x="130" y="109"/>
                </a:lnTo>
                <a:lnTo>
                  <a:pt x="128" y="110"/>
                </a:lnTo>
                <a:lnTo>
                  <a:pt x="126" y="111"/>
                </a:lnTo>
                <a:lnTo>
                  <a:pt x="124" y="113"/>
                </a:lnTo>
                <a:lnTo>
                  <a:pt x="121" y="114"/>
                </a:lnTo>
                <a:lnTo>
                  <a:pt x="120" y="115"/>
                </a:lnTo>
                <a:lnTo>
                  <a:pt x="117" y="118"/>
                </a:lnTo>
                <a:lnTo>
                  <a:pt x="115" y="120"/>
                </a:lnTo>
                <a:lnTo>
                  <a:pt x="112" y="124"/>
                </a:lnTo>
                <a:lnTo>
                  <a:pt x="109" y="127"/>
                </a:lnTo>
                <a:lnTo>
                  <a:pt x="106" y="131"/>
                </a:lnTo>
                <a:lnTo>
                  <a:pt x="103" y="135"/>
                </a:lnTo>
                <a:lnTo>
                  <a:pt x="99" y="140"/>
                </a:lnTo>
                <a:lnTo>
                  <a:pt x="96" y="144"/>
                </a:lnTo>
                <a:lnTo>
                  <a:pt x="89" y="153"/>
                </a:lnTo>
                <a:lnTo>
                  <a:pt x="86" y="157"/>
                </a:lnTo>
                <a:lnTo>
                  <a:pt x="83" y="162"/>
                </a:lnTo>
                <a:lnTo>
                  <a:pt x="80" y="166"/>
                </a:lnTo>
                <a:lnTo>
                  <a:pt x="78" y="170"/>
                </a:lnTo>
                <a:lnTo>
                  <a:pt x="76" y="173"/>
                </a:lnTo>
                <a:lnTo>
                  <a:pt x="74" y="176"/>
                </a:lnTo>
                <a:lnTo>
                  <a:pt x="72" y="179"/>
                </a:lnTo>
                <a:lnTo>
                  <a:pt x="70" y="182"/>
                </a:lnTo>
                <a:lnTo>
                  <a:pt x="69" y="185"/>
                </a:lnTo>
                <a:lnTo>
                  <a:pt x="67" y="188"/>
                </a:lnTo>
                <a:lnTo>
                  <a:pt x="66" y="191"/>
                </a:lnTo>
                <a:lnTo>
                  <a:pt x="65" y="195"/>
                </a:lnTo>
                <a:lnTo>
                  <a:pt x="65" y="198"/>
                </a:lnTo>
                <a:lnTo>
                  <a:pt x="64" y="202"/>
                </a:lnTo>
                <a:lnTo>
                  <a:pt x="63" y="206"/>
                </a:lnTo>
                <a:lnTo>
                  <a:pt x="63" y="210"/>
                </a:lnTo>
                <a:lnTo>
                  <a:pt x="63" y="213"/>
                </a:lnTo>
                <a:lnTo>
                  <a:pt x="63" y="217"/>
                </a:lnTo>
                <a:lnTo>
                  <a:pt x="63" y="222"/>
                </a:lnTo>
                <a:lnTo>
                  <a:pt x="63" y="226"/>
                </a:lnTo>
                <a:lnTo>
                  <a:pt x="63" y="230"/>
                </a:lnTo>
                <a:lnTo>
                  <a:pt x="63" y="234"/>
                </a:lnTo>
                <a:lnTo>
                  <a:pt x="63" y="239"/>
                </a:lnTo>
                <a:lnTo>
                  <a:pt x="64" y="243"/>
                </a:lnTo>
                <a:lnTo>
                  <a:pt x="64" y="247"/>
                </a:lnTo>
                <a:lnTo>
                  <a:pt x="64" y="251"/>
                </a:lnTo>
                <a:lnTo>
                  <a:pt x="65" y="254"/>
                </a:lnTo>
                <a:lnTo>
                  <a:pt x="66" y="257"/>
                </a:lnTo>
                <a:lnTo>
                  <a:pt x="67" y="260"/>
                </a:lnTo>
                <a:lnTo>
                  <a:pt x="68" y="262"/>
                </a:lnTo>
                <a:lnTo>
                  <a:pt x="69" y="264"/>
                </a:lnTo>
                <a:lnTo>
                  <a:pt x="70" y="266"/>
                </a:lnTo>
                <a:lnTo>
                  <a:pt x="72" y="268"/>
                </a:lnTo>
                <a:lnTo>
                  <a:pt x="73" y="269"/>
                </a:lnTo>
                <a:lnTo>
                  <a:pt x="75" y="270"/>
                </a:lnTo>
                <a:lnTo>
                  <a:pt x="76" y="271"/>
                </a:lnTo>
                <a:lnTo>
                  <a:pt x="78" y="272"/>
                </a:lnTo>
                <a:lnTo>
                  <a:pt x="80" y="272"/>
                </a:lnTo>
                <a:lnTo>
                  <a:pt x="82" y="271"/>
                </a:lnTo>
                <a:lnTo>
                  <a:pt x="84" y="271"/>
                </a:lnTo>
                <a:lnTo>
                  <a:pt x="86" y="270"/>
                </a:lnTo>
                <a:lnTo>
                  <a:pt x="88" y="269"/>
                </a:lnTo>
                <a:lnTo>
                  <a:pt x="90" y="267"/>
                </a:lnTo>
                <a:lnTo>
                  <a:pt x="91" y="265"/>
                </a:lnTo>
                <a:lnTo>
                  <a:pt x="93" y="263"/>
                </a:lnTo>
                <a:lnTo>
                  <a:pt x="95" y="261"/>
                </a:lnTo>
                <a:lnTo>
                  <a:pt x="96" y="258"/>
                </a:lnTo>
                <a:lnTo>
                  <a:pt x="97" y="255"/>
                </a:lnTo>
                <a:lnTo>
                  <a:pt x="99" y="252"/>
                </a:lnTo>
                <a:lnTo>
                  <a:pt x="100" y="249"/>
                </a:lnTo>
                <a:lnTo>
                  <a:pt x="101" y="245"/>
                </a:lnTo>
                <a:lnTo>
                  <a:pt x="102" y="242"/>
                </a:lnTo>
                <a:lnTo>
                  <a:pt x="102" y="238"/>
                </a:lnTo>
                <a:lnTo>
                  <a:pt x="103" y="234"/>
                </a:lnTo>
                <a:lnTo>
                  <a:pt x="104" y="230"/>
                </a:lnTo>
                <a:lnTo>
                  <a:pt x="105" y="225"/>
                </a:lnTo>
                <a:lnTo>
                  <a:pt x="107" y="221"/>
                </a:lnTo>
                <a:lnTo>
                  <a:pt x="110" y="216"/>
                </a:lnTo>
                <a:lnTo>
                  <a:pt x="113" y="211"/>
                </a:lnTo>
                <a:lnTo>
                  <a:pt x="116" y="206"/>
                </a:lnTo>
                <a:lnTo>
                  <a:pt x="120" y="202"/>
                </a:lnTo>
                <a:lnTo>
                  <a:pt x="124" y="197"/>
                </a:lnTo>
                <a:lnTo>
                  <a:pt x="128" y="192"/>
                </a:lnTo>
                <a:lnTo>
                  <a:pt x="133" y="188"/>
                </a:lnTo>
                <a:lnTo>
                  <a:pt x="137" y="184"/>
                </a:lnTo>
                <a:lnTo>
                  <a:pt x="141" y="180"/>
                </a:lnTo>
                <a:lnTo>
                  <a:pt x="145" y="176"/>
                </a:lnTo>
                <a:lnTo>
                  <a:pt x="149" y="173"/>
                </a:lnTo>
                <a:lnTo>
                  <a:pt x="152" y="170"/>
                </a:lnTo>
                <a:lnTo>
                  <a:pt x="155" y="167"/>
                </a:lnTo>
                <a:lnTo>
                  <a:pt x="156" y="167"/>
                </a:lnTo>
                <a:lnTo>
                  <a:pt x="158" y="167"/>
                </a:lnTo>
                <a:lnTo>
                  <a:pt x="160" y="167"/>
                </a:lnTo>
                <a:lnTo>
                  <a:pt x="161" y="168"/>
                </a:lnTo>
                <a:lnTo>
                  <a:pt x="163" y="169"/>
                </a:lnTo>
                <a:lnTo>
                  <a:pt x="165" y="170"/>
                </a:lnTo>
                <a:lnTo>
                  <a:pt x="168" y="172"/>
                </a:lnTo>
                <a:lnTo>
                  <a:pt x="170" y="173"/>
                </a:lnTo>
                <a:lnTo>
                  <a:pt x="172" y="175"/>
                </a:lnTo>
                <a:lnTo>
                  <a:pt x="174" y="176"/>
                </a:lnTo>
                <a:lnTo>
                  <a:pt x="175" y="178"/>
                </a:lnTo>
                <a:lnTo>
                  <a:pt x="177" y="179"/>
                </a:lnTo>
                <a:lnTo>
                  <a:pt x="178" y="180"/>
                </a:lnTo>
                <a:lnTo>
                  <a:pt x="179" y="181"/>
                </a:lnTo>
                <a:lnTo>
                  <a:pt x="180" y="182"/>
                </a:lnTo>
                <a:lnTo>
                  <a:pt x="176" y="182"/>
                </a:lnTo>
                <a:lnTo>
                  <a:pt x="173" y="183"/>
                </a:lnTo>
                <a:lnTo>
                  <a:pt x="169" y="184"/>
                </a:lnTo>
                <a:lnTo>
                  <a:pt x="165" y="185"/>
                </a:lnTo>
                <a:lnTo>
                  <a:pt x="161" y="187"/>
                </a:lnTo>
                <a:lnTo>
                  <a:pt x="158" y="189"/>
                </a:lnTo>
                <a:lnTo>
                  <a:pt x="154" y="191"/>
                </a:lnTo>
                <a:lnTo>
                  <a:pt x="150" y="194"/>
                </a:lnTo>
                <a:lnTo>
                  <a:pt x="146" y="196"/>
                </a:lnTo>
                <a:lnTo>
                  <a:pt x="142" y="200"/>
                </a:lnTo>
                <a:lnTo>
                  <a:pt x="139" y="203"/>
                </a:lnTo>
                <a:lnTo>
                  <a:pt x="135" y="207"/>
                </a:lnTo>
                <a:lnTo>
                  <a:pt x="132" y="211"/>
                </a:lnTo>
                <a:lnTo>
                  <a:pt x="128" y="215"/>
                </a:lnTo>
                <a:lnTo>
                  <a:pt x="125" y="219"/>
                </a:lnTo>
                <a:lnTo>
                  <a:pt x="122" y="224"/>
                </a:lnTo>
                <a:lnTo>
                  <a:pt x="118" y="228"/>
                </a:lnTo>
                <a:lnTo>
                  <a:pt x="115" y="232"/>
                </a:lnTo>
                <a:lnTo>
                  <a:pt x="112" y="236"/>
                </a:lnTo>
                <a:lnTo>
                  <a:pt x="109" y="240"/>
                </a:lnTo>
                <a:lnTo>
                  <a:pt x="106" y="244"/>
                </a:lnTo>
                <a:lnTo>
                  <a:pt x="103" y="248"/>
                </a:lnTo>
                <a:lnTo>
                  <a:pt x="101" y="252"/>
                </a:lnTo>
                <a:lnTo>
                  <a:pt x="98" y="256"/>
                </a:lnTo>
                <a:lnTo>
                  <a:pt x="96" y="260"/>
                </a:lnTo>
                <a:lnTo>
                  <a:pt x="95" y="263"/>
                </a:lnTo>
                <a:lnTo>
                  <a:pt x="93" y="267"/>
                </a:lnTo>
                <a:lnTo>
                  <a:pt x="92" y="270"/>
                </a:lnTo>
                <a:lnTo>
                  <a:pt x="91" y="273"/>
                </a:lnTo>
                <a:lnTo>
                  <a:pt x="91" y="275"/>
                </a:lnTo>
                <a:lnTo>
                  <a:pt x="92" y="278"/>
                </a:lnTo>
                <a:lnTo>
                  <a:pt x="93" y="280"/>
                </a:lnTo>
                <a:lnTo>
                  <a:pt x="94" y="282"/>
                </a:lnTo>
                <a:lnTo>
                  <a:pt x="95" y="283"/>
                </a:lnTo>
                <a:lnTo>
                  <a:pt x="96" y="284"/>
                </a:lnTo>
                <a:lnTo>
                  <a:pt x="97" y="285"/>
                </a:lnTo>
                <a:lnTo>
                  <a:pt x="98" y="287"/>
                </a:lnTo>
                <a:lnTo>
                  <a:pt x="100" y="288"/>
                </a:lnTo>
                <a:lnTo>
                  <a:pt x="101" y="288"/>
                </a:lnTo>
                <a:lnTo>
                  <a:pt x="102" y="289"/>
                </a:lnTo>
                <a:lnTo>
                  <a:pt x="103" y="290"/>
                </a:lnTo>
                <a:lnTo>
                  <a:pt x="105" y="290"/>
                </a:lnTo>
                <a:lnTo>
                  <a:pt x="106" y="291"/>
                </a:lnTo>
                <a:lnTo>
                  <a:pt x="107" y="291"/>
                </a:lnTo>
                <a:lnTo>
                  <a:pt x="109" y="291"/>
                </a:lnTo>
                <a:lnTo>
                  <a:pt x="110" y="291"/>
                </a:lnTo>
                <a:lnTo>
                  <a:pt x="112" y="291"/>
                </a:lnTo>
                <a:lnTo>
                  <a:pt x="113" y="290"/>
                </a:lnTo>
                <a:lnTo>
                  <a:pt x="115" y="289"/>
                </a:lnTo>
                <a:lnTo>
                  <a:pt x="117" y="288"/>
                </a:lnTo>
                <a:lnTo>
                  <a:pt x="120" y="286"/>
                </a:lnTo>
                <a:lnTo>
                  <a:pt x="123" y="284"/>
                </a:lnTo>
                <a:lnTo>
                  <a:pt x="126" y="281"/>
                </a:lnTo>
                <a:lnTo>
                  <a:pt x="129" y="279"/>
                </a:lnTo>
                <a:lnTo>
                  <a:pt x="132" y="276"/>
                </a:lnTo>
                <a:lnTo>
                  <a:pt x="136" y="273"/>
                </a:lnTo>
                <a:lnTo>
                  <a:pt x="139" y="270"/>
                </a:lnTo>
                <a:lnTo>
                  <a:pt x="142" y="267"/>
                </a:lnTo>
                <a:lnTo>
                  <a:pt x="145" y="265"/>
                </a:lnTo>
                <a:lnTo>
                  <a:pt x="148" y="263"/>
                </a:lnTo>
                <a:lnTo>
                  <a:pt x="150" y="261"/>
                </a:lnTo>
                <a:lnTo>
                  <a:pt x="152" y="259"/>
                </a:lnTo>
                <a:lnTo>
                  <a:pt x="154" y="258"/>
                </a:lnTo>
                <a:lnTo>
                  <a:pt x="155" y="257"/>
                </a:lnTo>
                <a:lnTo>
                  <a:pt x="160" y="263"/>
                </a:lnTo>
                <a:lnTo>
                  <a:pt x="165" y="269"/>
                </a:lnTo>
                <a:lnTo>
                  <a:pt x="170" y="274"/>
                </a:lnTo>
                <a:lnTo>
                  <a:pt x="174" y="280"/>
                </a:lnTo>
                <a:lnTo>
                  <a:pt x="179" y="284"/>
                </a:lnTo>
                <a:lnTo>
                  <a:pt x="183" y="289"/>
                </a:lnTo>
                <a:lnTo>
                  <a:pt x="188" y="294"/>
                </a:lnTo>
                <a:lnTo>
                  <a:pt x="192" y="298"/>
                </a:lnTo>
                <a:lnTo>
                  <a:pt x="197" y="302"/>
                </a:lnTo>
                <a:lnTo>
                  <a:pt x="201" y="306"/>
                </a:lnTo>
                <a:lnTo>
                  <a:pt x="206" y="309"/>
                </a:lnTo>
                <a:lnTo>
                  <a:pt x="210" y="313"/>
                </a:lnTo>
                <a:lnTo>
                  <a:pt x="215" y="316"/>
                </a:lnTo>
                <a:lnTo>
                  <a:pt x="220" y="319"/>
                </a:lnTo>
                <a:lnTo>
                  <a:pt x="225" y="323"/>
                </a:lnTo>
                <a:lnTo>
                  <a:pt x="230" y="326"/>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2" name="Freeform 48">
            <a:extLst>
              <a:ext uri="{FF2B5EF4-FFF2-40B4-BE49-F238E27FC236}">
                <a16:creationId xmlns:a16="http://schemas.microsoft.com/office/drawing/2014/main" id="{19886D21-1D43-5944-B820-A8F501841E69}"/>
              </a:ext>
            </a:extLst>
          </p:cNvPr>
          <p:cNvSpPr>
            <a:spLocks/>
          </p:cNvSpPr>
          <p:nvPr/>
        </p:nvSpPr>
        <p:spPr bwMode="auto">
          <a:xfrm>
            <a:off x="3518803" y="1692558"/>
            <a:ext cx="45621" cy="9604"/>
          </a:xfrm>
          <a:custGeom>
            <a:avLst/>
            <a:gdLst>
              <a:gd name="T0" fmla="*/ 0 w 76"/>
              <a:gd name="T1" fmla="*/ 4 h 16"/>
              <a:gd name="T2" fmla="*/ 1 w 76"/>
              <a:gd name="T3" fmla="*/ 4 h 16"/>
              <a:gd name="T4" fmla="*/ 3 w 76"/>
              <a:gd name="T5" fmla="*/ 4 h 16"/>
              <a:gd name="T6" fmla="*/ 5 w 76"/>
              <a:gd name="T7" fmla="*/ 4 h 16"/>
              <a:gd name="T8" fmla="*/ 6 w 76"/>
              <a:gd name="T9" fmla="*/ 5 h 16"/>
              <a:gd name="T10" fmla="*/ 7 w 76"/>
              <a:gd name="T11" fmla="*/ 6 h 16"/>
              <a:gd name="T12" fmla="*/ 9 w 76"/>
              <a:gd name="T13" fmla="*/ 6 h 16"/>
              <a:gd name="T14" fmla="*/ 12 w 76"/>
              <a:gd name="T15" fmla="*/ 8 h 16"/>
              <a:gd name="T16" fmla="*/ 14 w 76"/>
              <a:gd name="T17" fmla="*/ 9 h 16"/>
              <a:gd name="T18" fmla="*/ 16 w 76"/>
              <a:gd name="T19" fmla="*/ 10 h 16"/>
              <a:gd name="T20" fmla="*/ 18 w 76"/>
              <a:gd name="T21" fmla="*/ 11 h 16"/>
              <a:gd name="T22" fmla="*/ 19 w 76"/>
              <a:gd name="T23" fmla="*/ 12 h 16"/>
              <a:gd name="T24" fmla="*/ 20 w 76"/>
              <a:gd name="T25" fmla="*/ 13 h 16"/>
              <a:gd name="T26" fmla="*/ 21 w 76"/>
              <a:gd name="T27" fmla="*/ 14 h 16"/>
              <a:gd name="T28" fmla="*/ 22 w 76"/>
              <a:gd name="T29" fmla="*/ 14 h 16"/>
              <a:gd name="T30" fmla="*/ 23 w 76"/>
              <a:gd name="T31" fmla="*/ 15 h 16"/>
              <a:gd name="T32" fmla="*/ 26 w 76"/>
              <a:gd name="T33" fmla="*/ 14 h 16"/>
              <a:gd name="T34" fmla="*/ 29 w 76"/>
              <a:gd name="T35" fmla="*/ 14 h 16"/>
              <a:gd name="T36" fmla="*/ 32 w 76"/>
              <a:gd name="T37" fmla="*/ 13 h 16"/>
              <a:gd name="T38" fmla="*/ 36 w 76"/>
              <a:gd name="T39" fmla="*/ 11 h 16"/>
              <a:gd name="T40" fmla="*/ 40 w 76"/>
              <a:gd name="T41" fmla="*/ 11 h 16"/>
              <a:gd name="T42" fmla="*/ 44 w 76"/>
              <a:gd name="T43" fmla="*/ 9 h 16"/>
              <a:gd name="T44" fmla="*/ 47 w 76"/>
              <a:gd name="T45" fmla="*/ 9 h 16"/>
              <a:gd name="T46" fmla="*/ 51 w 76"/>
              <a:gd name="T47" fmla="*/ 7 h 16"/>
              <a:gd name="T48" fmla="*/ 55 w 76"/>
              <a:gd name="T49" fmla="*/ 6 h 16"/>
              <a:gd name="T50" fmla="*/ 58 w 76"/>
              <a:gd name="T51" fmla="*/ 5 h 16"/>
              <a:gd name="T52" fmla="*/ 62 w 76"/>
              <a:gd name="T53" fmla="*/ 4 h 16"/>
              <a:gd name="T54" fmla="*/ 66 w 76"/>
              <a:gd name="T55" fmla="*/ 3 h 16"/>
              <a:gd name="T56" fmla="*/ 69 w 76"/>
              <a:gd name="T57" fmla="*/ 2 h 16"/>
              <a:gd name="T58" fmla="*/ 71 w 76"/>
              <a:gd name="T59" fmla="*/ 1 h 16"/>
              <a:gd name="T60" fmla="*/ 73 w 76"/>
              <a:gd name="T61" fmla="*/ 1 h 16"/>
              <a:gd name="T62" fmla="*/ 75 w 76"/>
              <a:gd name="T63" fmla="*/ 0 h 16"/>
              <a:gd name="T64" fmla="*/ 72 w 76"/>
              <a:gd name="T65" fmla="*/ 0 h 16"/>
              <a:gd name="T66" fmla="*/ 69 w 76"/>
              <a:gd name="T67" fmla="*/ 0 h 16"/>
              <a:gd name="T68" fmla="*/ 67 w 76"/>
              <a:gd name="T69" fmla="*/ 0 h 16"/>
              <a:gd name="T70" fmla="*/ 63 w 76"/>
              <a:gd name="T71" fmla="*/ 0 h 16"/>
              <a:gd name="T72" fmla="*/ 60 w 76"/>
              <a:gd name="T73" fmla="*/ 1 h 16"/>
              <a:gd name="T74" fmla="*/ 56 w 76"/>
              <a:gd name="T75" fmla="*/ 1 h 16"/>
              <a:gd name="T76" fmla="*/ 53 w 76"/>
              <a:gd name="T77" fmla="*/ 1 h 16"/>
              <a:gd name="T78" fmla="*/ 49 w 76"/>
              <a:gd name="T79" fmla="*/ 2 h 16"/>
              <a:gd name="T80" fmla="*/ 46 w 76"/>
              <a:gd name="T81" fmla="*/ 2 h 16"/>
              <a:gd name="T82" fmla="*/ 43 w 76"/>
              <a:gd name="T83" fmla="*/ 3 h 16"/>
              <a:gd name="T84" fmla="*/ 40 w 76"/>
              <a:gd name="T85" fmla="*/ 4 h 16"/>
              <a:gd name="T86" fmla="*/ 36 w 76"/>
              <a:gd name="T87" fmla="*/ 4 h 16"/>
              <a:gd name="T88" fmla="*/ 33 w 76"/>
              <a:gd name="T89" fmla="*/ 4 h 16"/>
              <a:gd name="T90" fmla="*/ 31 w 76"/>
              <a:gd name="T91" fmla="*/ 4 h 16"/>
              <a:gd name="T92" fmla="*/ 29 w 76"/>
              <a:gd name="T93" fmla="*/ 4 h 16"/>
              <a:gd name="T94" fmla="*/ 27 w 76"/>
              <a:gd name="T95" fmla="*/ 4 h 16"/>
              <a:gd name="T96" fmla="*/ 25 w 76"/>
              <a:gd name="T97" fmla="*/ 5 h 16"/>
              <a:gd name="T98" fmla="*/ 23 w 76"/>
              <a:gd name="T99" fmla="*/ 5 h 16"/>
              <a:gd name="T100" fmla="*/ 19 w 76"/>
              <a:gd name="T101" fmla="*/ 6 h 16"/>
              <a:gd name="T102" fmla="*/ 18 w 76"/>
              <a:gd name="T103" fmla="*/ 6 h 16"/>
              <a:gd name="T104" fmla="*/ 16 w 76"/>
              <a:gd name="T105" fmla="*/ 6 h 16"/>
              <a:gd name="T106" fmla="*/ 14 w 76"/>
              <a:gd name="T107" fmla="*/ 6 h 16"/>
              <a:gd name="T108" fmla="*/ 12 w 76"/>
              <a:gd name="T109" fmla="*/ 6 h 16"/>
              <a:gd name="T110" fmla="*/ 10 w 76"/>
              <a:gd name="T111" fmla="*/ 6 h 16"/>
              <a:gd name="T112" fmla="*/ 8 w 76"/>
              <a:gd name="T113" fmla="*/ 6 h 16"/>
              <a:gd name="T114" fmla="*/ 6 w 76"/>
              <a:gd name="T115" fmla="*/ 6 h 16"/>
              <a:gd name="T116" fmla="*/ 6 w 76"/>
              <a:gd name="T117" fmla="*/ 6 h 16"/>
              <a:gd name="T118" fmla="*/ 4 w 76"/>
              <a:gd name="T119" fmla="*/ 5 h 16"/>
              <a:gd name="T120" fmla="*/ 2 w 76"/>
              <a:gd name="T121" fmla="*/ 5 h 16"/>
              <a:gd name="T122" fmla="*/ 1 w 76"/>
              <a:gd name="T123" fmla="*/ 5 h 16"/>
              <a:gd name="T124" fmla="*/ 0 w 76"/>
              <a:gd name="T1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16">
                <a:moveTo>
                  <a:pt x="0" y="4"/>
                </a:moveTo>
                <a:lnTo>
                  <a:pt x="1" y="4"/>
                </a:lnTo>
                <a:lnTo>
                  <a:pt x="3" y="4"/>
                </a:lnTo>
                <a:lnTo>
                  <a:pt x="5" y="4"/>
                </a:lnTo>
                <a:lnTo>
                  <a:pt x="6" y="5"/>
                </a:lnTo>
                <a:lnTo>
                  <a:pt x="7" y="6"/>
                </a:lnTo>
                <a:lnTo>
                  <a:pt x="9" y="6"/>
                </a:lnTo>
                <a:lnTo>
                  <a:pt x="12" y="8"/>
                </a:lnTo>
                <a:lnTo>
                  <a:pt x="14" y="9"/>
                </a:lnTo>
                <a:lnTo>
                  <a:pt x="16" y="10"/>
                </a:lnTo>
                <a:lnTo>
                  <a:pt x="18" y="11"/>
                </a:lnTo>
                <a:lnTo>
                  <a:pt x="19" y="12"/>
                </a:lnTo>
                <a:lnTo>
                  <a:pt x="20" y="13"/>
                </a:lnTo>
                <a:lnTo>
                  <a:pt x="21" y="14"/>
                </a:lnTo>
                <a:lnTo>
                  <a:pt x="22" y="14"/>
                </a:lnTo>
                <a:lnTo>
                  <a:pt x="23" y="15"/>
                </a:lnTo>
                <a:lnTo>
                  <a:pt x="26" y="14"/>
                </a:lnTo>
                <a:lnTo>
                  <a:pt x="29" y="14"/>
                </a:lnTo>
                <a:lnTo>
                  <a:pt x="32" y="13"/>
                </a:lnTo>
                <a:lnTo>
                  <a:pt x="36" y="11"/>
                </a:lnTo>
                <a:lnTo>
                  <a:pt x="40" y="11"/>
                </a:lnTo>
                <a:lnTo>
                  <a:pt x="44" y="9"/>
                </a:lnTo>
                <a:lnTo>
                  <a:pt x="47" y="9"/>
                </a:lnTo>
                <a:lnTo>
                  <a:pt x="51" y="7"/>
                </a:lnTo>
                <a:lnTo>
                  <a:pt x="55" y="6"/>
                </a:lnTo>
                <a:lnTo>
                  <a:pt x="58" y="5"/>
                </a:lnTo>
                <a:lnTo>
                  <a:pt x="62" y="4"/>
                </a:lnTo>
                <a:lnTo>
                  <a:pt x="66" y="3"/>
                </a:lnTo>
                <a:lnTo>
                  <a:pt x="69" y="2"/>
                </a:lnTo>
                <a:lnTo>
                  <a:pt x="71" y="1"/>
                </a:lnTo>
                <a:lnTo>
                  <a:pt x="73" y="1"/>
                </a:lnTo>
                <a:lnTo>
                  <a:pt x="75" y="0"/>
                </a:lnTo>
                <a:lnTo>
                  <a:pt x="72" y="0"/>
                </a:lnTo>
                <a:lnTo>
                  <a:pt x="69" y="0"/>
                </a:lnTo>
                <a:lnTo>
                  <a:pt x="67" y="0"/>
                </a:lnTo>
                <a:lnTo>
                  <a:pt x="63" y="0"/>
                </a:lnTo>
                <a:lnTo>
                  <a:pt x="60" y="1"/>
                </a:lnTo>
                <a:lnTo>
                  <a:pt x="56" y="1"/>
                </a:lnTo>
                <a:lnTo>
                  <a:pt x="53" y="1"/>
                </a:lnTo>
                <a:lnTo>
                  <a:pt x="49" y="2"/>
                </a:lnTo>
                <a:lnTo>
                  <a:pt x="46" y="2"/>
                </a:lnTo>
                <a:lnTo>
                  <a:pt x="43" y="3"/>
                </a:lnTo>
                <a:lnTo>
                  <a:pt x="40" y="4"/>
                </a:lnTo>
                <a:lnTo>
                  <a:pt x="36" y="4"/>
                </a:lnTo>
                <a:lnTo>
                  <a:pt x="33" y="4"/>
                </a:lnTo>
                <a:lnTo>
                  <a:pt x="31" y="4"/>
                </a:lnTo>
                <a:lnTo>
                  <a:pt x="29" y="4"/>
                </a:lnTo>
                <a:lnTo>
                  <a:pt x="27" y="4"/>
                </a:lnTo>
                <a:lnTo>
                  <a:pt x="25" y="5"/>
                </a:lnTo>
                <a:lnTo>
                  <a:pt x="23" y="5"/>
                </a:lnTo>
                <a:lnTo>
                  <a:pt x="19" y="6"/>
                </a:lnTo>
                <a:lnTo>
                  <a:pt x="18" y="6"/>
                </a:lnTo>
                <a:lnTo>
                  <a:pt x="16" y="6"/>
                </a:lnTo>
                <a:lnTo>
                  <a:pt x="14" y="6"/>
                </a:lnTo>
                <a:lnTo>
                  <a:pt x="12" y="6"/>
                </a:lnTo>
                <a:lnTo>
                  <a:pt x="10" y="6"/>
                </a:lnTo>
                <a:lnTo>
                  <a:pt x="8" y="6"/>
                </a:lnTo>
                <a:lnTo>
                  <a:pt x="6" y="6"/>
                </a:lnTo>
                <a:lnTo>
                  <a:pt x="6" y="6"/>
                </a:lnTo>
                <a:lnTo>
                  <a:pt x="4" y="5"/>
                </a:lnTo>
                <a:lnTo>
                  <a:pt x="2" y="5"/>
                </a:lnTo>
                <a:lnTo>
                  <a:pt x="1" y="5"/>
                </a:lnTo>
                <a:lnTo>
                  <a:pt x="0" y="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3" name="Freeform 49">
            <a:extLst>
              <a:ext uri="{FF2B5EF4-FFF2-40B4-BE49-F238E27FC236}">
                <a16:creationId xmlns:a16="http://schemas.microsoft.com/office/drawing/2014/main" id="{B7E4B97C-B59E-D64E-9D1C-A4A51D9044D0}"/>
              </a:ext>
            </a:extLst>
          </p:cNvPr>
          <p:cNvSpPr>
            <a:spLocks/>
          </p:cNvSpPr>
          <p:nvPr/>
        </p:nvSpPr>
        <p:spPr bwMode="auto">
          <a:xfrm>
            <a:off x="3518803" y="1730375"/>
            <a:ext cx="122456" cy="58227"/>
          </a:xfrm>
          <a:custGeom>
            <a:avLst/>
            <a:gdLst>
              <a:gd name="T0" fmla="*/ 202 w 204"/>
              <a:gd name="T1" fmla="*/ 51 h 97"/>
              <a:gd name="T2" fmla="*/ 200 w 204"/>
              <a:gd name="T3" fmla="*/ 67 h 97"/>
              <a:gd name="T4" fmla="*/ 185 w 204"/>
              <a:gd name="T5" fmla="*/ 80 h 97"/>
              <a:gd name="T6" fmla="*/ 154 w 204"/>
              <a:gd name="T7" fmla="*/ 89 h 97"/>
              <a:gd name="T8" fmla="*/ 110 w 204"/>
              <a:gd name="T9" fmla="*/ 95 h 97"/>
              <a:gd name="T10" fmla="*/ 68 w 204"/>
              <a:gd name="T11" fmla="*/ 93 h 97"/>
              <a:gd name="T12" fmla="*/ 53 w 204"/>
              <a:gd name="T13" fmla="*/ 84 h 97"/>
              <a:gd name="T14" fmla="*/ 41 w 204"/>
              <a:gd name="T15" fmla="*/ 73 h 97"/>
              <a:gd name="T16" fmla="*/ 27 w 204"/>
              <a:gd name="T17" fmla="*/ 61 h 97"/>
              <a:gd name="T18" fmla="*/ 15 w 204"/>
              <a:gd name="T19" fmla="*/ 47 h 97"/>
              <a:gd name="T20" fmla="*/ 0 w 204"/>
              <a:gd name="T21" fmla="*/ 31 h 97"/>
              <a:gd name="T22" fmla="*/ 8 w 204"/>
              <a:gd name="T23" fmla="*/ 24 h 97"/>
              <a:gd name="T24" fmla="*/ 15 w 204"/>
              <a:gd name="T25" fmla="*/ 18 h 97"/>
              <a:gd name="T26" fmla="*/ 21 w 204"/>
              <a:gd name="T27" fmla="*/ 13 h 97"/>
              <a:gd name="T28" fmla="*/ 25 w 204"/>
              <a:gd name="T29" fmla="*/ 9 h 97"/>
              <a:gd name="T30" fmla="*/ 28 w 204"/>
              <a:gd name="T31" fmla="*/ 7 h 97"/>
              <a:gd name="T32" fmla="*/ 39 w 204"/>
              <a:gd name="T33" fmla="*/ 7 h 97"/>
              <a:gd name="T34" fmla="*/ 60 w 204"/>
              <a:gd name="T35" fmla="*/ 7 h 97"/>
              <a:gd name="T36" fmla="*/ 84 w 204"/>
              <a:gd name="T37" fmla="*/ 5 h 97"/>
              <a:gd name="T38" fmla="*/ 107 w 204"/>
              <a:gd name="T39" fmla="*/ 3 h 97"/>
              <a:gd name="T40" fmla="*/ 123 w 204"/>
              <a:gd name="T41" fmla="*/ 1 h 97"/>
              <a:gd name="T42" fmla="*/ 128 w 204"/>
              <a:gd name="T43" fmla="*/ 0 h 97"/>
              <a:gd name="T44" fmla="*/ 121 w 204"/>
              <a:gd name="T45" fmla="*/ 3 h 97"/>
              <a:gd name="T46" fmla="*/ 116 w 204"/>
              <a:gd name="T47" fmla="*/ 5 h 97"/>
              <a:gd name="T48" fmla="*/ 112 w 204"/>
              <a:gd name="T49" fmla="*/ 7 h 97"/>
              <a:gd name="T50" fmla="*/ 109 w 204"/>
              <a:gd name="T51" fmla="*/ 8 h 97"/>
              <a:gd name="T52" fmla="*/ 115 w 204"/>
              <a:gd name="T53" fmla="*/ 9 h 97"/>
              <a:gd name="T54" fmla="*/ 119 w 204"/>
              <a:gd name="T55" fmla="*/ 9 h 97"/>
              <a:gd name="T56" fmla="*/ 123 w 204"/>
              <a:gd name="T57" fmla="*/ 9 h 97"/>
              <a:gd name="T58" fmla="*/ 127 w 204"/>
              <a:gd name="T59" fmla="*/ 9 h 97"/>
              <a:gd name="T60" fmla="*/ 130 w 204"/>
              <a:gd name="T61" fmla="*/ 8 h 97"/>
              <a:gd name="T62" fmla="*/ 131 w 204"/>
              <a:gd name="T63" fmla="*/ 10 h 97"/>
              <a:gd name="T64" fmla="*/ 131 w 204"/>
              <a:gd name="T65" fmla="*/ 14 h 97"/>
              <a:gd name="T66" fmla="*/ 134 w 204"/>
              <a:gd name="T67" fmla="*/ 19 h 97"/>
              <a:gd name="T68" fmla="*/ 138 w 204"/>
              <a:gd name="T69" fmla="*/ 24 h 97"/>
              <a:gd name="T70" fmla="*/ 145 w 204"/>
              <a:gd name="T71" fmla="*/ 30 h 97"/>
              <a:gd name="T72" fmla="*/ 154 w 204"/>
              <a:gd name="T73" fmla="*/ 38 h 97"/>
              <a:gd name="T74" fmla="*/ 165 w 204"/>
              <a:gd name="T75" fmla="*/ 48 h 97"/>
              <a:gd name="T76" fmla="*/ 174 w 204"/>
              <a:gd name="T77" fmla="*/ 60 h 97"/>
              <a:gd name="T78" fmla="*/ 182 w 204"/>
              <a:gd name="T79" fmla="*/ 71 h 97"/>
              <a:gd name="T80" fmla="*/ 188 w 204"/>
              <a:gd name="T81" fmla="*/ 79 h 97"/>
              <a:gd name="T82" fmla="*/ 191 w 204"/>
              <a:gd name="T83" fmla="*/ 82 h 97"/>
              <a:gd name="T84" fmla="*/ 194 w 204"/>
              <a:gd name="T85" fmla="*/ 79 h 97"/>
              <a:gd name="T86" fmla="*/ 197 w 204"/>
              <a:gd name="T87" fmla="*/ 72 h 97"/>
              <a:gd name="T88" fmla="*/ 199 w 204"/>
              <a:gd name="T89" fmla="*/ 62 h 97"/>
              <a:gd name="T90" fmla="*/ 199 w 204"/>
              <a:gd name="T91" fmla="*/ 52 h 97"/>
              <a:gd name="T92" fmla="*/ 197 w 204"/>
              <a:gd name="T9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97">
                <a:moveTo>
                  <a:pt x="196" y="39"/>
                </a:moveTo>
                <a:lnTo>
                  <a:pt x="199" y="45"/>
                </a:lnTo>
                <a:lnTo>
                  <a:pt x="202" y="51"/>
                </a:lnTo>
                <a:lnTo>
                  <a:pt x="203" y="56"/>
                </a:lnTo>
                <a:lnTo>
                  <a:pt x="202" y="61"/>
                </a:lnTo>
                <a:lnTo>
                  <a:pt x="200" y="67"/>
                </a:lnTo>
                <a:lnTo>
                  <a:pt x="196" y="72"/>
                </a:lnTo>
                <a:lnTo>
                  <a:pt x="191" y="76"/>
                </a:lnTo>
                <a:lnTo>
                  <a:pt x="185" y="80"/>
                </a:lnTo>
                <a:lnTo>
                  <a:pt x="176" y="84"/>
                </a:lnTo>
                <a:lnTo>
                  <a:pt x="166" y="87"/>
                </a:lnTo>
                <a:lnTo>
                  <a:pt x="154" y="89"/>
                </a:lnTo>
                <a:lnTo>
                  <a:pt x="141" y="92"/>
                </a:lnTo>
                <a:lnTo>
                  <a:pt x="126" y="94"/>
                </a:lnTo>
                <a:lnTo>
                  <a:pt x="110" y="95"/>
                </a:lnTo>
                <a:lnTo>
                  <a:pt x="92" y="96"/>
                </a:lnTo>
                <a:lnTo>
                  <a:pt x="73" y="96"/>
                </a:lnTo>
                <a:lnTo>
                  <a:pt x="68" y="93"/>
                </a:lnTo>
                <a:lnTo>
                  <a:pt x="63" y="89"/>
                </a:lnTo>
                <a:lnTo>
                  <a:pt x="58" y="87"/>
                </a:lnTo>
                <a:lnTo>
                  <a:pt x="53" y="84"/>
                </a:lnTo>
                <a:lnTo>
                  <a:pt x="50" y="80"/>
                </a:lnTo>
                <a:lnTo>
                  <a:pt x="45" y="77"/>
                </a:lnTo>
                <a:lnTo>
                  <a:pt x="41" y="73"/>
                </a:lnTo>
                <a:lnTo>
                  <a:pt x="36" y="70"/>
                </a:lnTo>
                <a:lnTo>
                  <a:pt x="32" y="66"/>
                </a:lnTo>
                <a:lnTo>
                  <a:pt x="27" y="61"/>
                </a:lnTo>
                <a:lnTo>
                  <a:pt x="23" y="56"/>
                </a:lnTo>
                <a:lnTo>
                  <a:pt x="18" y="53"/>
                </a:lnTo>
                <a:lnTo>
                  <a:pt x="15" y="47"/>
                </a:lnTo>
                <a:lnTo>
                  <a:pt x="10" y="42"/>
                </a:lnTo>
                <a:lnTo>
                  <a:pt x="5" y="37"/>
                </a:lnTo>
                <a:lnTo>
                  <a:pt x="0" y="31"/>
                </a:lnTo>
                <a:lnTo>
                  <a:pt x="3" y="28"/>
                </a:lnTo>
                <a:lnTo>
                  <a:pt x="5" y="26"/>
                </a:lnTo>
                <a:lnTo>
                  <a:pt x="8" y="24"/>
                </a:lnTo>
                <a:lnTo>
                  <a:pt x="11" y="22"/>
                </a:lnTo>
                <a:lnTo>
                  <a:pt x="13" y="20"/>
                </a:lnTo>
                <a:lnTo>
                  <a:pt x="15" y="18"/>
                </a:lnTo>
                <a:lnTo>
                  <a:pt x="17" y="16"/>
                </a:lnTo>
                <a:lnTo>
                  <a:pt x="19" y="15"/>
                </a:lnTo>
                <a:lnTo>
                  <a:pt x="21" y="13"/>
                </a:lnTo>
                <a:lnTo>
                  <a:pt x="23" y="12"/>
                </a:lnTo>
                <a:lnTo>
                  <a:pt x="24" y="10"/>
                </a:lnTo>
                <a:lnTo>
                  <a:pt x="25" y="9"/>
                </a:lnTo>
                <a:lnTo>
                  <a:pt x="27" y="8"/>
                </a:lnTo>
                <a:lnTo>
                  <a:pt x="27" y="8"/>
                </a:lnTo>
                <a:lnTo>
                  <a:pt x="28" y="7"/>
                </a:lnTo>
                <a:lnTo>
                  <a:pt x="28" y="6"/>
                </a:lnTo>
                <a:lnTo>
                  <a:pt x="33" y="7"/>
                </a:lnTo>
                <a:lnTo>
                  <a:pt x="39" y="7"/>
                </a:lnTo>
                <a:lnTo>
                  <a:pt x="45" y="7"/>
                </a:lnTo>
                <a:lnTo>
                  <a:pt x="52" y="7"/>
                </a:lnTo>
                <a:lnTo>
                  <a:pt x="60" y="7"/>
                </a:lnTo>
                <a:lnTo>
                  <a:pt x="68" y="6"/>
                </a:lnTo>
                <a:lnTo>
                  <a:pt x="76" y="6"/>
                </a:lnTo>
                <a:lnTo>
                  <a:pt x="84" y="5"/>
                </a:lnTo>
                <a:lnTo>
                  <a:pt x="92" y="5"/>
                </a:lnTo>
                <a:lnTo>
                  <a:pt x="99" y="4"/>
                </a:lnTo>
                <a:lnTo>
                  <a:pt x="107" y="3"/>
                </a:lnTo>
                <a:lnTo>
                  <a:pt x="113" y="2"/>
                </a:lnTo>
                <a:lnTo>
                  <a:pt x="118" y="1"/>
                </a:lnTo>
                <a:lnTo>
                  <a:pt x="123" y="1"/>
                </a:lnTo>
                <a:lnTo>
                  <a:pt x="127" y="0"/>
                </a:lnTo>
                <a:lnTo>
                  <a:pt x="129" y="0"/>
                </a:lnTo>
                <a:lnTo>
                  <a:pt x="128" y="0"/>
                </a:lnTo>
                <a:lnTo>
                  <a:pt x="126" y="1"/>
                </a:lnTo>
                <a:lnTo>
                  <a:pt x="125" y="1"/>
                </a:lnTo>
                <a:lnTo>
                  <a:pt x="121" y="3"/>
                </a:lnTo>
                <a:lnTo>
                  <a:pt x="118" y="4"/>
                </a:lnTo>
                <a:lnTo>
                  <a:pt x="117" y="5"/>
                </a:lnTo>
                <a:lnTo>
                  <a:pt x="116" y="5"/>
                </a:lnTo>
                <a:lnTo>
                  <a:pt x="114" y="6"/>
                </a:lnTo>
                <a:lnTo>
                  <a:pt x="113" y="7"/>
                </a:lnTo>
                <a:lnTo>
                  <a:pt x="112" y="7"/>
                </a:lnTo>
                <a:lnTo>
                  <a:pt x="111" y="8"/>
                </a:lnTo>
                <a:lnTo>
                  <a:pt x="110" y="8"/>
                </a:lnTo>
                <a:lnTo>
                  <a:pt x="109" y="8"/>
                </a:lnTo>
                <a:lnTo>
                  <a:pt x="111" y="8"/>
                </a:lnTo>
                <a:lnTo>
                  <a:pt x="113" y="8"/>
                </a:lnTo>
                <a:lnTo>
                  <a:pt x="115" y="9"/>
                </a:lnTo>
                <a:lnTo>
                  <a:pt x="116" y="9"/>
                </a:lnTo>
                <a:lnTo>
                  <a:pt x="118" y="9"/>
                </a:lnTo>
                <a:lnTo>
                  <a:pt x="119" y="9"/>
                </a:lnTo>
                <a:lnTo>
                  <a:pt x="120" y="9"/>
                </a:lnTo>
                <a:lnTo>
                  <a:pt x="122" y="9"/>
                </a:lnTo>
                <a:lnTo>
                  <a:pt x="123" y="9"/>
                </a:lnTo>
                <a:lnTo>
                  <a:pt x="125" y="9"/>
                </a:lnTo>
                <a:lnTo>
                  <a:pt x="126" y="9"/>
                </a:lnTo>
                <a:lnTo>
                  <a:pt x="127" y="9"/>
                </a:lnTo>
                <a:lnTo>
                  <a:pt x="128" y="8"/>
                </a:lnTo>
                <a:lnTo>
                  <a:pt x="129" y="8"/>
                </a:lnTo>
                <a:lnTo>
                  <a:pt x="130" y="8"/>
                </a:lnTo>
                <a:lnTo>
                  <a:pt x="131" y="8"/>
                </a:lnTo>
                <a:lnTo>
                  <a:pt x="131" y="8"/>
                </a:lnTo>
                <a:lnTo>
                  <a:pt x="131" y="10"/>
                </a:lnTo>
                <a:lnTo>
                  <a:pt x="131" y="11"/>
                </a:lnTo>
                <a:lnTo>
                  <a:pt x="131" y="12"/>
                </a:lnTo>
                <a:lnTo>
                  <a:pt x="131" y="14"/>
                </a:lnTo>
                <a:lnTo>
                  <a:pt x="132" y="15"/>
                </a:lnTo>
                <a:lnTo>
                  <a:pt x="133" y="17"/>
                </a:lnTo>
                <a:lnTo>
                  <a:pt x="134" y="19"/>
                </a:lnTo>
                <a:lnTo>
                  <a:pt x="135" y="20"/>
                </a:lnTo>
                <a:lnTo>
                  <a:pt x="136" y="22"/>
                </a:lnTo>
                <a:lnTo>
                  <a:pt x="138" y="24"/>
                </a:lnTo>
                <a:lnTo>
                  <a:pt x="140" y="25"/>
                </a:lnTo>
                <a:lnTo>
                  <a:pt x="143" y="28"/>
                </a:lnTo>
                <a:lnTo>
                  <a:pt x="145" y="30"/>
                </a:lnTo>
                <a:lnTo>
                  <a:pt x="148" y="33"/>
                </a:lnTo>
                <a:lnTo>
                  <a:pt x="152" y="35"/>
                </a:lnTo>
                <a:lnTo>
                  <a:pt x="154" y="38"/>
                </a:lnTo>
                <a:lnTo>
                  <a:pt x="158" y="41"/>
                </a:lnTo>
                <a:lnTo>
                  <a:pt x="161" y="44"/>
                </a:lnTo>
                <a:lnTo>
                  <a:pt x="165" y="48"/>
                </a:lnTo>
                <a:lnTo>
                  <a:pt x="168" y="52"/>
                </a:lnTo>
                <a:lnTo>
                  <a:pt x="171" y="56"/>
                </a:lnTo>
                <a:lnTo>
                  <a:pt x="174" y="60"/>
                </a:lnTo>
                <a:lnTo>
                  <a:pt x="177" y="64"/>
                </a:lnTo>
                <a:lnTo>
                  <a:pt x="180" y="68"/>
                </a:lnTo>
                <a:lnTo>
                  <a:pt x="182" y="71"/>
                </a:lnTo>
                <a:lnTo>
                  <a:pt x="185" y="74"/>
                </a:lnTo>
                <a:lnTo>
                  <a:pt x="186" y="77"/>
                </a:lnTo>
                <a:lnTo>
                  <a:pt x="188" y="79"/>
                </a:lnTo>
                <a:lnTo>
                  <a:pt x="189" y="81"/>
                </a:lnTo>
                <a:lnTo>
                  <a:pt x="190" y="82"/>
                </a:lnTo>
                <a:lnTo>
                  <a:pt x="191" y="82"/>
                </a:lnTo>
                <a:lnTo>
                  <a:pt x="192" y="82"/>
                </a:lnTo>
                <a:lnTo>
                  <a:pt x="193" y="81"/>
                </a:lnTo>
                <a:lnTo>
                  <a:pt x="194" y="79"/>
                </a:lnTo>
                <a:lnTo>
                  <a:pt x="195" y="77"/>
                </a:lnTo>
                <a:lnTo>
                  <a:pt x="196" y="75"/>
                </a:lnTo>
                <a:lnTo>
                  <a:pt x="197" y="72"/>
                </a:lnTo>
                <a:lnTo>
                  <a:pt x="197" y="69"/>
                </a:lnTo>
                <a:lnTo>
                  <a:pt x="198" y="66"/>
                </a:lnTo>
                <a:lnTo>
                  <a:pt x="199" y="62"/>
                </a:lnTo>
                <a:lnTo>
                  <a:pt x="199" y="58"/>
                </a:lnTo>
                <a:lnTo>
                  <a:pt x="199" y="55"/>
                </a:lnTo>
                <a:lnTo>
                  <a:pt x="199" y="52"/>
                </a:lnTo>
                <a:lnTo>
                  <a:pt x="199" y="48"/>
                </a:lnTo>
                <a:lnTo>
                  <a:pt x="198" y="45"/>
                </a:lnTo>
                <a:lnTo>
                  <a:pt x="197" y="41"/>
                </a:lnTo>
                <a:lnTo>
                  <a:pt x="196" y="39"/>
                </a:lnTo>
              </a:path>
            </a:pathLst>
          </a:custGeom>
          <a:solidFill>
            <a:srgbClr val="4C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4" name="Freeform 50">
            <a:extLst>
              <a:ext uri="{FF2B5EF4-FFF2-40B4-BE49-F238E27FC236}">
                <a16:creationId xmlns:a16="http://schemas.microsoft.com/office/drawing/2014/main" id="{3CBC4776-74D9-4B41-8457-95F392A95FE6}"/>
              </a:ext>
            </a:extLst>
          </p:cNvPr>
          <p:cNvSpPr>
            <a:spLocks/>
          </p:cNvSpPr>
          <p:nvPr/>
        </p:nvSpPr>
        <p:spPr bwMode="auto">
          <a:xfrm>
            <a:off x="3518803" y="1750185"/>
            <a:ext cx="125457" cy="42019"/>
          </a:xfrm>
          <a:custGeom>
            <a:avLst/>
            <a:gdLst>
              <a:gd name="T0" fmla="*/ 0 w 209"/>
              <a:gd name="T1" fmla="*/ 0 h 70"/>
              <a:gd name="T2" fmla="*/ 5 w 209"/>
              <a:gd name="T3" fmla="*/ 6 h 70"/>
              <a:gd name="T4" fmla="*/ 10 w 209"/>
              <a:gd name="T5" fmla="*/ 12 h 70"/>
              <a:gd name="T6" fmla="*/ 15 w 209"/>
              <a:gd name="T7" fmla="*/ 17 h 70"/>
              <a:gd name="T8" fmla="*/ 19 w 209"/>
              <a:gd name="T9" fmla="*/ 23 h 70"/>
              <a:gd name="T10" fmla="*/ 24 w 209"/>
              <a:gd name="T11" fmla="*/ 27 h 70"/>
              <a:gd name="T12" fmla="*/ 28 w 209"/>
              <a:gd name="T13" fmla="*/ 32 h 70"/>
              <a:gd name="T14" fmla="*/ 33 w 209"/>
              <a:gd name="T15" fmla="*/ 37 h 70"/>
              <a:gd name="T16" fmla="*/ 37 w 209"/>
              <a:gd name="T17" fmla="*/ 41 h 70"/>
              <a:gd name="T18" fmla="*/ 42 w 209"/>
              <a:gd name="T19" fmla="*/ 45 h 70"/>
              <a:gd name="T20" fmla="*/ 46 w 209"/>
              <a:gd name="T21" fmla="*/ 49 h 70"/>
              <a:gd name="T22" fmla="*/ 51 w 209"/>
              <a:gd name="T23" fmla="*/ 52 h 70"/>
              <a:gd name="T24" fmla="*/ 55 w 209"/>
              <a:gd name="T25" fmla="*/ 56 h 70"/>
              <a:gd name="T26" fmla="*/ 60 w 209"/>
              <a:gd name="T27" fmla="*/ 59 h 70"/>
              <a:gd name="T28" fmla="*/ 65 w 209"/>
              <a:gd name="T29" fmla="*/ 62 h 70"/>
              <a:gd name="T30" fmla="*/ 70 w 209"/>
              <a:gd name="T31" fmla="*/ 66 h 70"/>
              <a:gd name="T32" fmla="*/ 75 w 209"/>
              <a:gd name="T33" fmla="*/ 69 h 70"/>
              <a:gd name="T34" fmla="*/ 101 w 209"/>
              <a:gd name="T35" fmla="*/ 69 h 70"/>
              <a:gd name="T36" fmla="*/ 124 w 209"/>
              <a:gd name="T37" fmla="*/ 68 h 70"/>
              <a:gd name="T38" fmla="*/ 143 w 209"/>
              <a:gd name="T39" fmla="*/ 67 h 70"/>
              <a:gd name="T40" fmla="*/ 159 w 209"/>
              <a:gd name="T41" fmla="*/ 66 h 70"/>
              <a:gd name="T42" fmla="*/ 173 w 209"/>
              <a:gd name="T43" fmla="*/ 64 h 70"/>
              <a:gd name="T44" fmla="*/ 184 w 209"/>
              <a:gd name="T45" fmla="*/ 61 h 70"/>
              <a:gd name="T46" fmla="*/ 192 w 209"/>
              <a:gd name="T47" fmla="*/ 58 h 70"/>
              <a:gd name="T48" fmla="*/ 199 w 209"/>
              <a:gd name="T49" fmla="*/ 54 h 70"/>
              <a:gd name="T50" fmla="*/ 203 w 209"/>
              <a:gd name="T51" fmla="*/ 50 h 70"/>
              <a:gd name="T52" fmla="*/ 206 w 209"/>
              <a:gd name="T53" fmla="*/ 45 h 70"/>
              <a:gd name="T54" fmla="*/ 208 w 209"/>
              <a:gd name="T55" fmla="*/ 40 h 70"/>
              <a:gd name="T56" fmla="*/ 208 w 209"/>
              <a:gd name="T57" fmla="*/ 35 h 70"/>
              <a:gd name="T58" fmla="*/ 207 w 209"/>
              <a:gd name="T59" fmla="*/ 29 h 70"/>
              <a:gd name="T60" fmla="*/ 206 w 209"/>
              <a:gd name="T61" fmla="*/ 22 h 70"/>
              <a:gd name="T62" fmla="*/ 204 w 209"/>
              <a:gd name="T63" fmla="*/ 16 h 70"/>
              <a:gd name="T64" fmla="*/ 202 w 209"/>
              <a:gd name="T6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70">
                <a:moveTo>
                  <a:pt x="0" y="0"/>
                </a:moveTo>
                <a:lnTo>
                  <a:pt x="5" y="6"/>
                </a:lnTo>
                <a:lnTo>
                  <a:pt x="10" y="12"/>
                </a:lnTo>
                <a:lnTo>
                  <a:pt x="15" y="17"/>
                </a:lnTo>
                <a:lnTo>
                  <a:pt x="19" y="23"/>
                </a:lnTo>
                <a:lnTo>
                  <a:pt x="24" y="27"/>
                </a:lnTo>
                <a:lnTo>
                  <a:pt x="28" y="32"/>
                </a:lnTo>
                <a:lnTo>
                  <a:pt x="33" y="37"/>
                </a:lnTo>
                <a:lnTo>
                  <a:pt x="37" y="41"/>
                </a:lnTo>
                <a:lnTo>
                  <a:pt x="42" y="45"/>
                </a:lnTo>
                <a:lnTo>
                  <a:pt x="46" y="49"/>
                </a:lnTo>
                <a:lnTo>
                  <a:pt x="51" y="52"/>
                </a:lnTo>
                <a:lnTo>
                  <a:pt x="55" y="56"/>
                </a:lnTo>
                <a:lnTo>
                  <a:pt x="60" y="59"/>
                </a:lnTo>
                <a:lnTo>
                  <a:pt x="65" y="62"/>
                </a:lnTo>
                <a:lnTo>
                  <a:pt x="70" y="66"/>
                </a:lnTo>
                <a:lnTo>
                  <a:pt x="75" y="69"/>
                </a:lnTo>
                <a:lnTo>
                  <a:pt x="101" y="69"/>
                </a:lnTo>
                <a:lnTo>
                  <a:pt x="124" y="68"/>
                </a:lnTo>
                <a:lnTo>
                  <a:pt x="143" y="67"/>
                </a:lnTo>
                <a:lnTo>
                  <a:pt x="159" y="66"/>
                </a:lnTo>
                <a:lnTo>
                  <a:pt x="173" y="64"/>
                </a:lnTo>
                <a:lnTo>
                  <a:pt x="184" y="61"/>
                </a:lnTo>
                <a:lnTo>
                  <a:pt x="192" y="58"/>
                </a:lnTo>
                <a:lnTo>
                  <a:pt x="199" y="54"/>
                </a:lnTo>
                <a:lnTo>
                  <a:pt x="203" y="50"/>
                </a:lnTo>
                <a:lnTo>
                  <a:pt x="206" y="45"/>
                </a:lnTo>
                <a:lnTo>
                  <a:pt x="208" y="40"/>
                </a:lnTo>
                <a:lnTo>
                  <a:pt x="208" y="35"/>
                </a:lnTo>
                <a:lnTo>
                  <a:pt x="207" y="29"/>
                </a:lnTo>
                <a:lnTo>
                  <a:pt x="206" y="22"/>
                </a:lnTo>
                <a:lnTo>
                  <a:pt x="204" y="16"/>
                </a:lnTo>
                <a:lnTo>
                  <a:pt x="202"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5" name="Freeform 51">
            <a:extLst>
              <a:ext uri="{FF2B5EF4-FFF2-40B4-BE49-F238E27FC236}">
                <a16:creationId xmlns:a16="http://schemas.microsoft.com/office/drawing/2014/main" id="{897F9E1F-A7C0-A041-8608-6AE30E737763}"/>
              </a:ext>
            </a:extLst>
          </p:cNvPr>
          <p:cNvSpPr>
            <a:spLocks/>
          </p:cNvSpPr>
          <p:nvPr/>
        </p:nvSpPr>
        <p:spPr bwMode="auto">
          <a:xfrm>
            <a:off x="3428762" y="1611521"/>
            <a:ext cx="129659" cy="144666"/>
          </a:xfrm>
          <a:custGeom>
            <a:avLst/>
            <a:gdLst>
              <a:gd name="T0" fmla="*/ 65 w 216"/>
              <a:gd name="T1" fmla="*/ 236 h 241"/>
              <a:gd name="T2" fmla="*/ 58 w 216"/>
              <a:gd name="T3" fmla="*/ 222 h 241"/>
              <a:gd name="T4" fmla="*/ 56 w 216"/>
              <a:gd name="T5" fmla="*/ 199 h 241"/>
              <a:gd name="T6" fmla="*/ 56 w 216"/>
              <a:gd name="T7" fmla="*/ 176 h 241"/>
              <a:gd name="T8" fmla="*/ 62 w 216"/>
              <a:gd name="T9" fmla="*/ 155 h 241"/>
              <a:gd name="T10" fmla="*/ 73 w 216"/>
              <a:gd name="T11" fmla="*/ 137 h 241"/>
              <a:gd name="T12" fmla="*/ 95 w 216"/>
              <a:gd name="T13" fmla="*/ 106 h 241"/>
              <a:gd name="T14" fmla="*/ 112 w 216"/>
              <a:gd name="T15" fmla="*/ 87 h 241"/>
              <a:gd name="T16" fmla="*/ 124 w 216"/>
              <a:gd name="T17" fmla="*/ 80 h 241"/>
              <a:gd name="T18" fmla="*/ 139 w 216"/>
              <a:gd name="T19" fmla="*/ 78 h 241"/>
              <a:gd name="T20" fmla="*/ 147 w 216"/>
              <a:gd name="T21" fmla="*/ 79 h 241"/>
              <a:gd name="T22" fmla="*/ 130 w 216"/>
              <a:gd name="T23" fmla="*/ 69 h 241"/>
              <a:gd name="T24" fmla="*/ 118 w 216"/>
              <a:gd name="T25" fmla="*/ 69 h 241"/>
              <a:gd name="T26" fmla="*/ 104 w 216"/>
              <a:gd name="T27" fmla="*/ 80 h 241"/>
              <a:gd name="T28" fmla="*/ 90 w 216"/>
              <a:gd name="T29" fmla="*/ 92 h 241"/>
              <a:gd name="T30" fmla="*/ 83 w 216"/>
              <a:gd name="T31" fmla="*/ 103 h 241"/>
              <a:gd name="T32" fmla="*/ 74 w 216"/>
              <a:gd name="T33" fmla="*/ 127 h 241"/>
              <a:gd name="T34" fmla="*/ 59 w 216"/>
              <a:gd name="T35" fmla="*/ 140 h 241"/>
              <a:gd name="T36" fmla="*/ 45 w 216"/>
              <a:gd name="T37" fmla="*/ 136 h 241"/>
              <a:gd name="T38" fmla="*/ 39 w 216"/>
              <a:gd name="T39" fmla="*/ 119 h 241"/>
              <a:gd name="T40" fmla="*/ 37 w 216"/>
              <a:gd name="T41" fmla="*/ 94 h 241"/>
              <a:gd name="T42" fmla="*/ 42 w 216"/>
              <a:gd name="T43" fmla="*/ 68 h 241"/>
              <a:gd name="T44" fmla="*/ 58 w 216"/>
              <a:gd name="T45" fmla="*/ 45 h 241"/>
              <a:gd name="T46" fmla="*/ 78 w 216"/>
              <a:gd name="T47" fmla="*/ 30 h 241"/>
              <a:gd name="T48" fmla="*/ 66 w 216"/>
              <a:gd name="T49" fmla="*/ 29 h 241"/>
              <a:gd name="T50" fmla="*/ 50 w 216"/>
              <a:gd name="T51" fmla="*/ 28 h 241"/>
              <a:gd name="T52" fmla="*/ 32 w 216"/>
              <a:gd name="T53" fmla="*/ 29 h 241"/>
              <a:gd name="T54" fmla="*/ 14 w 216"/>
              <a:gd name="T55" fmla="*/ 28 h 241"/>
              <a:gd name="T56" fmla="*/ 3 w 216"/>
              <a:gd name="T57" fmla="*/ 18 h 241"/>
              <a:gd name="T58" fmla="*/ 20 w 216"/>
              <a:gd name="T59" fmla="*/ 23 h 241"/>
              <a:gd name="T60" fmla="*/ 39 w 216"/>
              <a:gd name="T61" fmla="*/ 23 h 241"/>
              <a:gd name="T62" fmla="*/ 54 w 216"/>
              <a:gd name="T63" fmla="*/ 20 h 241"/>
              <a:gd name="T64" fmla="*/ 76 w 216"/>
              <a:gd name="T65" fmla="*/ 17 h 241"/>
              <a:gd name="T66" fmla="*/ 90 w 216"/>
              <a:gd name="T67" fmla="*/ 14 h 241"/>
              <a:gd name="T68" fmla="*/ 102 w 216"/>
              <a:gd name="T69" fmla="*/ 11 h 241"/>
              <a:gd name="T70" fmla="*/ 120 w 216"/>
              <a:gd name="T71" fmla="*/ 4 h 241"/>
              <a:gd name="T72" fmla="*/ 123 w 216"/>
              <a:gd name="T73" fmla="*/ 5 h 241"/>
              <a:gd name="T74" fmla="*/ 119 w 216"/>
              <a:gd name="T75" fmla="*/ 20 h 241"/>
              <a:gd name="T76" fmla="*/ 120 w 216"/>
              <a:gd name="T77" fmla="*/ 34 h 241"/>
              <a:gd name="T78" fmla="*/ 119 w 216"/>
              <a:gd name="T79" fmla="*/ 46 h 241"/>
              <a:gd name="T80" fmla="*/ 139 w 216"/>
              <a:gd name="T81" fmla="*/ 55 h 241"/>
              <a:gd name="T82" fmla="*/ 164 w 216"/>
              <a:gd name="T83" fmla="*/ 62 h 241"/>
              <a:gd name="T84" fmla="*/ 190 w 216"/>
              <a:gd name="T85" fmla="*/ 71 h 241"/>
              <a:gd name="T86" fmla="*/ 210 w 216"/>
              <a:gd name="T87" fmla="*/ 76 h 241"/>
              <a:gd name="T88" fmla="*/ 203 w 216"/>
              <a:gd name="T89" fmla="*/ 76 h 241"/>
              <a:gd name="T90" fmla="*/ 180 w 216"/>
              <a:gd name="T91" fmla="*/ 77 h 241"/>
              <a:gd name="T92" fmla="*/ 162 w 216"/>
              <a:gd name="T93" fmla="*/ 80 h 241"/>
              <a:gd name="T94" fmla="*/ 145 w 216"/>
              <a:gd name="T95" fmla="*/ 83 h 241"/>
              <a:gd name="T96" fmla="*/ 128 w 216"/>
              <a:gd name="T97" fmla="*/ 83 h 241"/>
              <a:gd name="T98" fmla="*/ 121 w 216"/>
              <a:gd name="T99" fmla="*/ 88 h 241"/>
              <a:gd name="T100" fmla="*/ 125 w 216"/>
              <a:gd name="T101" fmla="*/ 102 h 241"/>
              <a:gd name="T102" fmla="*/ 123 w 216"/>
              <a:gd name="T103" fmla="*/ 115 h 241"/>
              <a:gd name="T104" fmla="*/ 104 w 216"/>
              <a:gd name="T105" fmla="*/ 123 h 241"/>
              <a:gd name="T106" fmla="*/ 88 w 216"/>
              <a:gd name="T107" fmla="*/ 135 h 241"/>
              <a:gd name="T108" fmla="*/ 77 w 216"/>
              <a:gd name="T109" fmla="*/ 148 h 241"/>
              <a:gd name="T110" fmla="*/ 80 w 216"/>
              <a:gd name="T111" fmla="*/ 165 h 241"/>
              <a:gd name="T112" fmla="*/ 88 w 216"/>
              <a:gd name="T113" fmla="*/ 186 h 241"/>
              <a:gd name="T114" fmla="*/ 89 w 216"/>
              <a:gd name="T115" fmla="*/ 215 h 241"/>
              <a:gd name="T116" fmla="*/ 84 w 216"/>
              <a:gd name="T117" fmla="*/ 231 h 241"/>
              <a:gd name="T118" fmla="*/ 77 w 216"/>
              <a:gd name="T119" fmla="*/ 23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241">
                <a:moveTo>
                  <a:pt x="73" y="240"/>
                </a:moveTo>
                <a:lnTo>
                  <a:pt x="71" y="240"/>
                </a:lnTo>
                <a:lnTo>
                  <a:pt x="69" y="239"/>
                </a:lnTo>
                <a:lnTo>
                  <a:pt x="68" y="238"/>
                </a:lnTo>
                <a:lnTo>
                  <a:pt x="66" y="237"/>
                </a:lnTo>
                <a:lnTo>
                  <a:pt x="65" y="236"/>
                </a:lnTo>
                <a:lnTo>
                  <a:pt x="63" y="234"/>
                </a:lnTo>
                <a:lnTo>
                  <a:pt x="62" y="232"/>
                </a:lnTo>
                <a:lnTo>
                  <a:pt x="61" y="230"/>
                </a:lnTo>
                <a:lnTo>
                  <a:pt x="60" y="228"/>
                </a:lnTo>
                <a:lnTo>
                  <a:pt x="59" y="225"/>
                </a:lnTo>
                <a:lnTo>
                  <a:pt x="58" y="222"/>
                </a:lnTo>
                <a:lnTo>
                  <a:pt x="57" y="220"/>
                </a:lnTo>
                <a:lnTo>
                  <a:pt x="57" y="216"/>
                </a:lnTo>
                <a:lnTo>
                  <a:pt x="57" y="212"/>
                </a:lnTo>
                <a:lnTo>
                  <a:pt x="56" y="208"/>
                </a:lnTo>
                <a:lnTo>
                  <a:pt x="56" y="203"/>
                </a:lnTo>
                <a:lnTo>
                  <a:pt x="56" y="199"/>
                </a:lnTo>
                <a:lnTo>
                  <a:pt x="56" y="195"/>
                </a:lnTo>
                <a:lnTo>
                  <a:pt x="56" y="191"/>
                </a:lnTo>
                <a:lnTo>
                  <a:pt x="56" y="186"/>
                </a:lnTo>
                <a:lnTo>
                  <a:pt x="56" y="182"/>
                </a:lnTo>
                <a:lnTo>
                  <a:pt x="56" y="180"/>
                </a:lnTo>
                <a:lnTo>
                  <a:pt x="56" y="176"/>
                </a:lnTo>
                <a:lnTo>
                  <a:pt x="57" y="172"/>
                </a:lnTo>
                <a:lnTo>
                  <a:pt x="58" y="168"/>
                </a:lnTo>
                <a:lnTo>
                  <a:pt x="58" y="165"/>
                </a:lnTo>
                <a:lnTo>
                  <a:pt x="59" y="161"/>
                </a:lnTo>
                <a:lnTo>
                  <a:pt x="60" y="158"/>
                </a:lnTo>
                <a:lnTo>
                  <a:pt x="62" y="155"/>
                </a:lnTo>
                <a:lnTo>
                  <a:pt x="63" y="152"/>
                </a:lnTo>
                <a:lnTo>
                  <a:pt x="65" y="149"/>
                </a:lnTo>
                <a:lnTo>
                  <a:pt x="67" y="146"/>
                </a:lnTo>
                <a:lnTo>
                  <a:pt x="69" y="143"/>
                </a:lnTo>
                <a:lnTo>
                  <a:pt x="71" y="140"/>
                </a:lnTo>
                <a:lnTo>
                  <a:pt x="73" y="137"/>
                </a:lnTo>
                <a:lnTo>
                  <a:pt x="76" y="133"/>
                </a:lnTo>
                <a:lnTo>
                  <a:pt x="79" y="128"/>
                </a:lnTo>
                <a:lnTo>
                  <a:pt x="82" y="124"/>
                </a:lnTo>
                <a:lnTo>
                  <a:pt x="89" y="115"/>
                </a:lnTo>
                <a:lnTo>
                  <a:pt x="91" y="111"/>
                </a:lnTo>
                <a:lnTo>
                  <a:pt x="95" y="106"/>
                </a:lnTo>
                <a:lnTo>
                  <a:pt x="98" y="102"/>
                </a:lnTo>
                <a:lnTo>
                  <a:pt x="101" y="99"/>
                </a:lnTo>
                <a:lnTo>
                  <a:pt x="104" y="96"/>
                </a:lnTo>
                <a:lnTo>
                  <a:pt x="107" y="92"/>
                </a:lnTo>
                <a:lnTo>
                  <a:pt x="109" y="90"/>
                </a:lnTo>
                <a:lnTo>
                  <a:pt x="112" y="87"/>
                </a:lnTo>
                <a:lnTo>
                  <a:pt x="113" y="86"/>
                </a:lnTo>
                <a:lnTo>
                  <a:pt x="116" y="85"/>
                </a:lnTo>
                <a:lnTo>
                  <a:pt x="118" y="83"/>
                </a:lnTo>
                <a:lnTo>
                  <a:pt x="120" y="82"/>
                </a:lnTo>
                <a:lnTo>
                  <a:pt x="122" y="81"/>
                </a:lnTo>
                <a:lnTo>
                  <a:pt x="124" y="80"/>
                </a:lnTo>
                <a:lnTo>
                  <a:pt x="126" y="79"/>
                </a:lnTo>
                <a:lnTo>
                  <a:pt x="128" y="79"/>
                </a:lnTo>
                <a:lnTo>
                  <a:pt x="131" y="78"/>
                </a:lnTo>
                <a:lnTo>
                  <a:pt x="133" y="78"/>
                </a:lnTo>
                <a:lnTo>
                  <a:pt x="136" y="78"/>
                </a:lnTo>
                <a:lnTo>
                  <a:pt x="139" y="78"/>
                </a:lnTo>
                <a:lnTo>
                  <a:pt x="142" y="79"/>
                </a:lnTo>
                <a:lnTo>
                  <a:pt x="145" y="79"/>
                </a:lnTo>
                <a:lnTo>
                  <a:pt x="149" y="80"/>
                </a:lnTo>
                <a:lnTo>
                  <a:pt x="152" y="81"/>
                </a:lnTo>
                <a:lnTo>
                  <a:pt x="149" y="80"/>
                </a:lnTo>
                <a:lnTo>
                  <a:pt x="147" y="79"/>
                </a:lnTo>
                <a:lnTo>
                  <a:pt x="144" y="77"/>
                </a:lnTo>
                <a:lnTo>
                  <a:pt x="139" y="74"/>
                </a:lnTo>
                <a:lnTo>
                  <a:pt x="137" y="72"/>
                </a:lnTo>
                <a:lnTo>
                  <a:pt x="135" y="71"/>
                </a:lnTo>
                <a:lnTo>
                  <a:pt x="133" y="70"/>
                </a:lnTo>
                <a:lnTo>
                  <a:pt x="130" y="69"/>
                </a:lnTo>
                <a:lnTo>
                  <a:pt x="128" y="68"/>
                </a:lnTo>
                <a:lnTo>
                  <a:pt x="126" y="67"/>
                </a:lnTo>
                <a:lnTo>
                  <a:pt x="125" y="67"/>
                </a:lnTo>
                <a:lnTo>
                  <a:pt x="123" y="67"/>
                </a:lnTo>
                <a:lnTo>
                  <a:pt x="120" y="68"/>
                </a:lnTo>
                <a:lnTo>
                  <a:pt x="118" y="69"/>
                </a:lnTo>
                <a:lnTo>
                  <a:pt x="116" y="71"/>
                </a:lnTo>
                <a:lnTo>
                  <a:pt x="114" y="72"/>
                </a:lnTo>
                <a:lnTo>
                  <a:pt x="111" y="74"/>
                </a:lnTo>
                <a:lnTo>
                  <a:pt x="109" y="76"/>
                </a:lnTo>
                <a:lnTo>
                  <a:pt x="106" y="78"/>
                </a:lnTo>
                <a:lnTo>
                  <a:pt x="104" y="80"/>
                </a:lnTo>
                <a:lnTo>
                  <a:pt x="101" y="82"/>
                </a:lnTo>
                <a:lnTo>
                  <a:pt x="98" y="84"/>
                </a:lnTo>
                <a:lnTo>
                  <a:pt x="96" y="86"/>
                </a:lnTo>
                <a:lnTo>
                  <a:pt x="93" y="88"/>
                </a:lnTo>
                <a:lnTo>
                  <a:pt x="91" y="90"/>
                </a:lnTo>
                <a:lnTo>
                  <a:pt x="90" y="92"/>
                </a:lnTo>
                <a:lnTo>
                  <a:pt x="88" y="94"/>
                </a:lnTo>
                <a:lnTo>
                  <a:pt x="86" y="96"/>
                </a:lnTo>
                <a:lnTo>
                  <a:pt x="85" y="97"/>
                </a:lnTo>
                <a:lnTo>
                  <a:pt x="84" y="99"/>
                </a:lnTo>
                <a:lnTo>
                  <a:pt x="83" y="100"/>
                </a:lnTo>
                <a:lnTo>
                  <a:pt x="83" y="103"/>
                </a:lnTo>
                <a:lnTo>
                  <a:pt x="81" y="108"/>
                </a:lnTo>
                <a:lnTo>
                  <a:pt x="80" y="112"/>
                </a:lnTo>
                <a:lnTo>
                  <a:pt x="79" y="116"/>
                </a:lnTo>
                <a:lnTo>
                  <a:pt x="77" y="120"/>
                </a:lnTo>
                <a:lnTo>
                  <a:pt x="75" y="123"/>
                </a:lnTo>
                <a:lnTo>
                  <a:pt x="74" y="127"/>
                </a:lnTo>
                <a:lnTo>
                  <a:pt x="71" y="130"/>
                </a:lnTo>
                <a:lnTo>
                  <a:pt x="69" y="133"/>
                </a:lnTo>
                <a:lnTo>
                  <a:pt x="67" y="135"/>
                </a:lnTo>
                <a:lnTo>
                  <a:pt x="64" y="137"/>
                </a:lnTo>
                <a:lnTo>
                  <a:pt x="62" y="139"/>
                </a:lnTo>
                <a:lnTo>
                  <a:pt x="59" y="140"/>
                </a:lnTo>
                <a:lnTo>
                  <a:pt x="56" y="140"/>
                </a:lnTo>
                <a:lnTo>
                  <a:pt x="54" y="140"/>
                </a:lnTo>
                <a:lnTo>
                  <a:pt x="51" y="140"/>
                </a:lnTo>
                <a:lnTo>
                  <a:pt x="49" y="140"/>
                </a:lnTo>
                <a:lnTo>
                  <a:pt x="46" y="138"/>
                </a:lnTo>
                <a:lnTo>
                  <a:pt x="45" y="136"/>
                </a:lnTo>
                <a:lnTo>
                  <a:pt x="43" y="134"/>
                </a:lnTo>
                <a:lnTo>
                  <a:pt x="42" y="132"/>
                </a:lnTo>
                <a:lnTo>
                  <a:pt x="41" y="129"/>
                </a:lnTo>
                <a:lnTo>
                  <a:pt x="40" y="126"/>
                </a:lnTo>
                <a:lnTo>
                  <a:pt x="39" y="122"/>
                </a:lnTo>
                <a:lnTo>
                  <a:pt x="39" y="119"/>
                </a:lnTo>
                <a:lnTo>
                  <a:pt x="38" y="115"/>
                </a:lnTo>
                <a:lnTo>
                  <a:pt x="38" y="111"/>
                </a:lnTo>
                <a:lnTo>
                  <a:pt x="38" y="107"/>
                </a:lnTo>
                <a:lnTo>
                  <a:pt x="37" y="102"/>
                </a:lnTo>
                <a:lnTo>
                  <a:pt x="37" y="99"/>
                </a:lnTo>
                <a:lnTo>
                  <a:pt x="37" y="94"/>
                </a:lnTo>
                <a:lnTo>
                  <a:pt x="37" y="89"/>
                </a:lnTo>
                <a:lnTo>
                  <a:pt x="37" y="85"/>
                </a:lnTo>
                <a:lnTo>
                  <a:pt x="37" y="81"/>
                </a:lnTo>
                <a:lnTo>
                  <a:pt x="38" y="77"/>
                </a:lnTo>
                <a:lnTo>
                  <a:pt x="40" y="72"/>
                </a:lnTo>
                <a:lnTo>
                  <a:pt x="42" y="68"/>
                </a:lnTo>
                <a:lnTo>
                  <a:pt x="44" y="64"/>
                </a:lnTo>
                <a:lnTo>
                  <a:pt x="46" y="60"/>
                </a:lnTo>
                <a:lnTo>
                  <a:pt x="49" y="56"/>
                </a:lnTo>
                <a:lnTo>
                  <a:pt x="52" y="52"/>
                </a:lnTo>
                <a:lnTo>
                  <a:pt x="54" y="49"/>
                </a:lnTo>
                <a:lnTo>
                  <a:pt x="58" y="45"/>
                </a:lnTo>
                <a:lnTo>
                  <a:pt x="62" y="42"/>
                </a:lnTo>
                <a:lnTo>
                  <a:pt x="66" y="38"/>
                </a:lnTo>
                <a:lnTo>
                  <a:pt x="70" y="35"/>
                </a:lnTo>
                <a:lnTo>
                  <a:pt x="75" y="33"/>
                </a:lnTo>
                <a:lnTo>
                  <a:pt x="79" y="30"/>
                </a:lnTo>
                <a:lnTo>
                  <a:pt x="78" y="30"/>
                </a:lnTo>
                <a:lnTo>
                  <a:pt x="76" y="30"/>
                </a:lnTo>
                <a:lnTo>
                  <a:pt x="75" y="30"/>
                </a:lnTo>
                <a:lnTo>
                  <a:pt x="73" y="29"/>
                </a:lnTo>
                <a:lnTo>
                  <a:pt x="71" y="29"/>
                </a:lnTo>
                <a:lnTo>
                  <a:pt x="69" y="29"/>
                </a:lnTo>
                <a:lnTo>
                  <a:pt x="66" y="29"/>
                </a:lnTo>
                <a:lnTo>
                  <a:pt x="64" y="29"/>
                </a:lnTo>
                <a:lnTo>
                  <a:pt x="61" y="28"/>
                </a:lnTo>
                <a:lnTo>
                  <a:pt x="58" y="28"/>
                </a:lnTo>
                <a:lnTo>
                  <a:pt x="55" y="28"/>
                </a:lnTo>
                <a:lnTo>
                  <a:pt x="53" y="28"/>
                </a:lnTo>
                <a:lnTo>
                  <a:pt x="50" y="28"/>
                </a:lnTo>
                <a:lnTo>
                  <a:pt x="47" y="28"/>
                </a:lnTo>
                <a:lnTo>
                  <a:pt x="44" y="28"/>
                </a:lnTo>
                <a:lnTo>
                  <a:pt x="41" y="28"/>
                </a:lnTo>
                <a:lnTo>
                  <a:pt x="38" y="29"/>
                </a:lnTo>
                <a:lnTo>
                  <a:pt x="35" y="29"/>
                </a:lnTo>
                <a:lnTo>
                  <a:pt x="32" y="29"/>
                </a:lnTo>
                <a:lnTo>
                  <a:pt x="29" y="30"/>
                </a:lnTo>
                <a:lnTo>
                  <a:pt x="25" y="30"/>
                </a:lnTo>
                <a:lnTo>
                  <a:pt x="22" y="30"/>
                </a:lnTo>
                <a:lnTo>
                  <a:pt x="19" y="29"/>
                </a:lnTo>
                <a:lnTo>
                  <a:pt x="17" y="29"/>
                </a:lnTo>
                <a:lnTo>
                  <a:pt x="14" y="28"/>
                </a:lnTo>
                <a:lnTo>
                  <a:pt x="11" y="26"/>
                </a:lnTo>
                <a:lnTo>
                  <a:pt x="8" y="24"/>
                </a:lnTo>
                <a:lnTo>
                  <a:pt x="5" y="22"/>
                </a:lnTo>
                <a:lnTo>
                  <a:pt x="3" y="20"/>
                </a:lnTo>
                <a:lnTo>
                  <a:pt x="0" y="16"/>
                </a:lnTo>
                <a:lnTo>
                  <a:pt x="3" y="18"/>
                </a:lnTo>
                <a:lnTo>
                  <a:pt x="5" y="20"/>
                </a:lnTo>
                <a:lnTo>
                  <a:pt x="8" y="20"/>
                </a:lnTo>
                <a:lnTo>
                  <a:pt x="11" y="21"/>
                </a:lnTo>
                <a:lnTo>
                  <a:pt x="14" y="22"/>
                </a:lnTo>
                <a:lnTo>
                  <a:pt x="18" y="23"/>
                </a:lnTo>
                <a:lnTo>
                  <a:pt x="20" y="23"/>
                </a:lnTo>
                <a:lnTo>
                  <a:pt x="23" y="23"/>
                </a:lnTo>
                <a:lnTo>
                  <a:pt x="26" y="23"/>
                </a:lnTo>
                <a:lnTo>
                  <a:pt x="30" y="23"/>
                </a:lnTo>
                <a:lnTo>
                  <a:pt x="33" y="23"/>
                </a:lnTo>
                <a:lnTo>
                  <a:pt x="36" y="23"/>
                </a:lnTo>
                <a:lnTo>
                  <a:pt x="39" y="23"/>
                </a:lnTo>
                <a:lnTo>
                  <a:pt x="42" y="22"/>
                </a:lnTo>
                <a:lnTo>
                  <a:pt x="45" y="22"/>
                </a:lnTo>
                <a:lnTo>
                  <a:pt x="47" y="22"/>
                </a:lnTo>
                <a:lnTo>
                  <a:pt x="49" y="21"/>
                </a:lnTo>
                <a:lnTo>
                  <a:pt x="52" y="21"/>
                </a:lnTo>
                <a:lnTo>
                  <a:pt x="54" y="20"/>
                </a:lnTo>
                <a:lnTo>
                  <a:pt x="56" y="20"/>
                </a:lnTo>
                <a:lnTo>
                  <a:pt x="59" y="20"/>
                </a:lnTo>
                <a:lnTo>
                  <a:pt x="63" y="20"/>
                </a:lnTo>
                <a:lnTo>
                  <a:pt x="66" y="19"/>
                </a:lnTo>
                <a:lnTo>
                  <a:pt x="73" y="18"/>
                </a:lnTo>
                <a:lnTo>
                  <a:pt x="76" y="17"/>
                </a:lnTo>
                <a:lnTo>
                  <a:pt x="79" y="17"/>
                </a:lnTo>
                <a:lnTo>
                  <a:pt x="82" y="16"/>
                </a:lnTo>
                <a:lnTo>
                  <a:pt x="84" y="16"/>
                </a:lnTo>
                <a:lnTo>
                  <a:pt x="86" y="15"/>
                </a:lnTo>
                <a:lnTo>
                  <a:pt x="88" y="15"/>
                </a:lnTo>
                <a:lnTo>
                  <a:pt x="90" y="14"/>
                </a:lnTo>
                <a:lnTo>
                  <a:pt x="90" y="14"/>
                </a:lnTo>
                <a:lnTo>
                  <a:pt x="92" y="13"/>
                </a:lnTo>
                <a:lnTo>
                  <a:pt x="94" y="13"/>
                </a:lnTo>
                <a:lnTo>
                  <a:pt x="96" y="12"/>
                </a:lnTo>
                <a:lnTo>
                  <a:pt x="99" y="11"/>
                </a:lnTo>
                <a:lnTo>
                  <a:pt x="102" y="11"/>
                </a:lnTo>
                <a:lnTo>
                  <a:pt x="105" y="10"/>
                </a:lnTo>
                <a:lnTo>
                  <a:pt x="108" y="9"/>
                </a:lnTo>
                <a:lnTo>
                  <a:pt x="111" y="8"/>
                </a:lnTo>
                <a:lnTo>
                  <a:pt x="114" y="7"/>
                </a:lnTo>
                <a:lnTo>
                  <a:pt x="117" y="6"/>
                </a:lnTo>
                <a:lnTo>
                  <a:pt x="120" y="4"/>
                </a:lnTo>
                <a:lnTo>
                  <a:pt x="123" y="3"/>
                </a:lnTo>
                <a:lnTo>
                  <a:pt x="125" y="2"/>
                </a:lnTo>
                <a:lnTo>
                  <a:pt x="127" y="1"/>
                </a:lnTo>
                <a:lnTo>
                  <a:pt x="129" y="0"/>
                </a:lnTo>
                <a:lnTo>
                  <a:pt x="125" y="2"/>
                </a:lnTo>
                <a:lnTo>
                  <a:pt x="123" y="5"/>
                </a:lnTo>
                <a:lnTo>
                  <a:pt x="121" y="7"/>
                </a:lnTo>
                <a:lnTo>
                  <a:pt x="119" y="10"/>
                </a:lnTo>
                <a:lnTo>
                  <a:pt x="118" y="12"/>
                </a:lnTo>
                <a:lnTo>
                  <a:pt x="118" y="15"/>
                </a:lnTo>
                <a:lnTo>
                  <a:pt x="118" y="17"/>
                </a:lnTo>
                <a:lnTo>
                  <a:pt x="119" y="20"/>
                </a:lnTo>
                <a:lnTo>
                  <a:pt x="119" y="21"/>
                </a:lnTo>
                <a:lnTo>
                  <a:pt x="120" y="24"/>
                </a:lnTo>
                <a:lnTo>
                  <a:pt x="120" y="26"/>
                </a:lnTo>
                <a:lnTo>
                  <a:pt x="121" y="29"/>
                </a:lnTo>
                <a:lnTo>
                  <a:pt x="121" y="31"/>
                </a:lnTo>
                <a:lnTo>
                  <a:pt x="120" y="34"/>
                </a:lnTo>
                <a:lnTo>
                  <a:pt x="119" y="36"/>
                </a:lnTo>
                <a:lnTo>
                  <a:pt x="118" y="38"/>
                </a:lnTo>
                <a:lnTo>
                  <a:pt x="117" y="40"/>
                </a:lnTo>
                <a:lnTo>
                  <a:pt x="117" y="42"/>
                </a:lnTo>
                <a:lnTo>
                  <a:pt x="118" y="44"/>
                </a:lnTo>
                <a:lnTo>
                  <a:pt x="119" y="46"/>
                </a:lnTo>
                <a:lnTo>
                  <a:pt x="121" y="48"/>
                </a:lnTo>
                <a:lnTo>
                  <a:pt x="124" y="49"/>
                </a:lnTo>
                <a:lnTo>
                  <a:pt x="127" y="51"/>
                </a:lnTo>
                <a:lnTo>
                  <a:pt x="131" y="52"/>
                </a:lnTo>
                <a:lnTo>
                  <a:pt x="135" y="54"/>
                </a:lnTo>
                <a:lnTo>
                  <a:pt x="139" y="55"/>
                </a:lnTo>
                <a:lnTo>
                  <a:pt x="144" y="57"/>
                </a:lnTo>
                <a:lnTo>
                  <a:pt x="148" y="58"/>
                </a:lnTo>
                <a:lnTo>
                  <a:pt x="152" y="60"/>
                </a:lnTo>
                <a:lnTo>
                  <a:pt x="157" y="60"/>
                </a:lnTo>
                <a:lnTo>
                  <a:pt x="161" y="61"/>
                </a:lnTo>
                <a:lnTo>
                  <a:pt x="164" y="62"/>
                </a:lnTo>
                <a:lnTo>
                  <a:pt x="167" y="64"/>
                </a:lnTo>
                <a:lnTo>
                  <a:pt x="170" y="65"/>
                </a:lnTo>
                <a:lnTo>
                  <a:pt x="174" y="66"/>
                </a:lnTo>
                <a:lnTo>
                  <a:pt x="178" y="67"/>
                </a:lnTo>
                <a:lnTo>
                  <a:pt x="182" y="69"/>
                </a:lnTo>
                <a:lnTo>
                  <a:pt x="190" y="71"/>
                </a:lnTo>
                <a:lnTo>
                  <a:pt x="194" y="72"/>
                </a:lnTo>
                <a:lnTo>
                  <a:pt x="197" y="73"/>
                </a:lnTo>
                <a:lnTo>
                  <a:pt x="201" y="74"/>
                </a:lnTo>
                <a:lnTo>
                  <a:pt x="204" y="75"/>
                </a:lnTo>
                <a:lnTo>
                  <a:pt x="207" y="76"/>
                </a:lnTo>
                <a:lnTo>
                  <a:pt x="210" y="76"/>
                </a:lnTo>
                <a:lnTo>
                  <a:pt x="212" y="77"/>
                </a:lnTo>
                <a:lnTo>
                  <a:pt x="213" y="77"/>
                </a:lnTo>
                <a:lnTo>
                  <a:pt x="215" y="77"/>
                </a:lnTo>
                <a:lnTo>
                  <a:pt x="211" y="77"/>
                </a:lnTo>
                <a:lnTo>
                  <a:pt x="207" y="76"/>
                </a:lnTo>
                <a:lnTo>
                  <a:pt x="203" y="76"/>
                </a:lnTo>
                <a:lnTo>
                  <a:pt x="198" y="76"/>
                </a:lnTo>
                <a:lnTo>
                  <a:pt x="195" y="76"/>
                </a:lnTo>
                <a:lnTo>
                  <a:pt x="191" y="76"/>
                </a:lnTo>
                <a:lnTo>
                  <a:pt x="187" y="77"/>
                </a:lnTo>
                <a:lnTo>
                  <a:pt x="184" y="77"/>
                </a:lnTo>
                <a:lnTo>
                  <a:pt x="180" y="77"/>
                </a:lnTo>
                <a:lnTo>
                  <a:pt x="176" y="77"/>
                </a:lnTo>
                <a:lnTo>
                  <a:pt x="173" y="78"/>
                </a:lnTo>
                <a:lnTo>
                  <a:pt x="170" y="79"/>
                </a:lnTo>
                <a:lnTo>
                  <a:pt x="167" y="79"/>
                </a:lnTo>
                <a:lnTo>
                  <a:pt x="164" y="80"/>
                </a:lnTo>
                <a:lnTo>
                  <a:pt x="162" y="80"/>
                </a:lnTo>
                <a:lnTo>
                  <a:pt x="158" y="82"/>
                </a:lnTo>
                <a:lnTo>
                  <a:pt x="156" y="82"/>
                </a:lnTo>
                <a:lnTo>
                  <a:pt x="153" y="83"/>
                </a:lnTo>
                <a:lnTo>
                  <a:pt x="151" y="83"/>
                </a:lnTo>
                <a:lnTo>
                  <a:pt x="148" y="83"/>
                </a:lnTo>
                <a:lnTo>
                  <a:pt x="145" y="83"/>
                </a:lnTo>
                <a:lnTo>
                  <a:pt x="142" y="83"/>
                </a:lnTo>
                <a:lnTo>
                  <a:pt x="139" y="82"/>
                </a:lnTo>
                <a:lnTo>
                  <a:pt x="136" y="82"/>
                </a:lnTo>
                <a:lnTo>
                  <a:pt x="133" y="82"/>
                </a:lnTo>
                <a:lnTo>
                  <a:pt x="131" y="82"/>
                </a:lnTo>
                <a:lnTo>
                  <a:pt x="128" y="83"/>
                </a:lnTo>
                <a:lnTo>
                  <a:pt x="126" y="83"/>
                </a:lnTo>
                <a:lnTo>
                  <a:pt x="125" y="84"/>
                </a:lnTo>
                <a:lnTo>
                  <a:pt x="123" y="84"/>
                </a:lnTo>
                <a:lnTo>
                  <a:pt x="122" y="85"/>
                </a:lnTo>
                <a:lnTo>
                  <a:pt x="121" y="87"/>
                </a:lnTo>
                <a:lnTo>
                  <a:pt x="121" y="88"/>
                </a:lnTo>
                <a:lnTo>
                  <a:pt x="121" y="90"/>
                </a:lnTo>
                <a:lnTo>
                  <a:pt x="121" y="93"/>
                </a:lnTo>
                <a:lnTo>
                  <a:pt x="122" y="95"/>
                </a:lnTo>
                <a:lnTo>
                  <a:pt x="123" y="98"/>
                </a:lnTo>
                <a:lnTo>
                  <a:pt x="124" y="100"/>
                </a:lnTo>
                <a:lnTo>
                  <a:pt x="125" y="102"/>
                </a:lnTo>
                <a:lnTo>
                  <a:pt x="125" y="104"/>
                </a:lnTo>
                <a:lnTo>
                  <a:pt x="125" y="107"/>
                </a:lnTo>
                <a:lnTo>
                  <a:pt x="125" y="109"/>
                </a:lnTo>
                <a:lnTo>
                  <a:pt x="125" y="112"/>
                </a:lnTo>
                <a:lnTo>
                  <a:pt x="125" y="114"/>
                </a:lnTo>
                <a:lnTo>
                  <a:pt x="123" y="115"/>
                </a:lnTo>
                <a:lnTo>
                  <a:pt x="121" y="117"/>
                </a:lnTo>
                <a:lnTo>
                  <a:pt x="118" y="118"/>
                </a:lnTo>
                <a:lnTo>
                  <a:pt x="114" y="119"/>
                </a:lnTo>
                <a:lnTo>
                  <a:pt x="111" y="120"/>
                </a:lnTo>
                <a:lnTo>
                  <a:pt x="108" y="121"/>
                </a:lnTo>
                <a:lnTo>
                  <a:pt x="104" y="123"/>
                </a:lnTo>
                <a:lnTo>
                  <a:pt x="101" y="124"/>
                </a:lnTo>
                <a:lnTo>
                  <a:pt x="98" y="126"/>
                </a:lnTo>
                <a:lnTo>
                  <a:pt x="95" y="128"/>
                </a:lnTo>
                <a:lnTo>
                  <a:pt x="92" y="130"/>
                </a:lnTo>
                <a:lnTo>
                  <a:pt x="90" y="132"/>
                </a:lnTo>
                <a:lnTo>
                  <a:pt x="88" y="135"/>
                </a:lnTo>
                <a:lnTo>
                  <a:pt x="86" y="137"/>
                </a:lnTo>
                <a:lnTo>
                  <a:pt x="84" y="139"/>
                </a:lnTo>
                <a:lnTo>
                  <a:pt x="82" y="141"/>
                </a:lnTo>
                <a:lnTo>
                  <a:pt x="80" y="143"/>
                </a:lnTo>
                <a:lnTo>
                  <a:pt x="78" y="146"/>
                </a:lnTo>
                <a:lnTo>
                  <a:pt x="77" y="148"/>
                </a:lnTo>
                <a:lnTo>
                  <a:pt x="77" y="151"/>
                </a:lnTo>
                <a:lnTo>
                  <a:pt x="77" y="153"/>
                </a:lnTo>
                <a:lnTo>
                  <a:pt x="77" y="156"/>
                </a:lnTo>
                <a:lnTo>
                  <a:pt x="78" y="159"/>
                </a:lnTo>
                <a:lnTo>
                  <a:pt x="79" y="162"/>
                </a:lnTo>
                <a:lnTo>
                  <a:pt x="80" y="165"/>
                </a:lnTo>
                <a:lnTo>
                  <a:pt x="81" y="168"/>
                </a:lnTo>
                <a:lnTo>
                  <a:pt x="83" y="172"/>
                </a:lnTo>
                <a:lnTo>
                  <a:pt x="84" y="175"/>
                </a:lnTo>
                <a:lnTo>
                  <a:pt x="86" y="179"/>
                </a:lnTo>
                <a:lnTo>
                  <a:pt x="87" y="182"/>
                </a:lnTo>
                <a:lnTo>
                  <a:pt x="88" y="186"/>
                </a:lnTo>
                <a:lnTo>
                  <a:pt x="89" y="190"/>
                </a:lnTo>
                <a:lnTo>
                  <a:pt x="90" y="195"/>
                </a:lnTo>
                <a:lnTo>
                  <a:pt x="90" y="200"/>
                </a:lnTo>
                <a:lnTo>
                  <a:pt x="90" y="205"/>
                </a:lnTo>
                <a:lnTo>
                  <a:pt x="89" y="210"/>
                </a:lnTo>
                <a:lnTo>
                  <a:pt x="89" y="215"/>
                </a:lnTo>
                <a:lnTo>
                  <a:pt x="88" y="219"/>
                </a:lnTo>
                <a:lnTo>
                  <a:pt x="88" y="222"/>
                </a:lnTo>
                <a:lnTo>
                  <a:pt x="87" y="225"/>
                </a:lnTo>
                <a:lnTo>
                  <a:pt x="86" y="227"/>
                </a:lnTo>
                <a:lnTo>
                  <a:pt x="85" y="229"/>
                </a:lnTo>
                <a:lnTo>
                  <a:pt x="84" y="231"/>
                </a:lnTo>
                <a:lnTo>
                  <a:pt x="83" y="233"/>
                </a:lnTo>
                <a:lnTo>
                  <a:pt x="82" y="234"/>
                </a:lnTo>
                <a:lnTo>
                  <a:pt x="81" y="235"/>
                </a:lnTo>
                <a:lnTo>
                  <a:pt x="80" y="237"/>
                </a:lnTo>
                <a:lnTo>
                  <a:pt x="78" y="237"/>
                </a:lnTo>
                <a:lnTo>
                  <a:pt x="77" y="238"/>
                </a:lnTo>
                <a:lnTo>
                  <a:pt x="75" y="239"/>
                </a:lnTo>
                <a:lnTo>
                  <a:pt x="73" y="240"/>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6" name="Freeform 52">
            <a:extLst>
              <a:ext uri="{FF2B5EF4-FFF2-40B4-BE49-F238E27FC236}">
                <a16:creationId xmlns:a16="http://schemas.microsoft.com/office/drawing/2014/main" id="{CA32E7EA-474C-D14B-B5FC-A8334DE42443}"/>
              </a:ext>
            </a:extLst>
          </p:cNvPr>
          <p:cNvSpPr>
            <a:spLocks/>
          </p:cNvSpPr>
          <p:nvPr/>
        </p:nvSpPr>
        <p:spPr bwMode="auto">
          <a:xfrm>
            <a:off x="3428763" y="1621125"/>
            <a:ext cx="49222" cy="45621"/>
          </a:xfrm>
          <a:custGeom>
            <a:avLst/>
            <a:gdLst>
              <a:gd name="T0" fmla="*/ 0 w 82"/>
              <a:gd name="T1" fmla="*/ 0 h 76"/>
              <a:gd name="T2" fmla="*/ 3 w 82"/>
              <a:gd name="T3" fmla="*/ 4 h 76"/>
              <a:gd name="T4" fmla="*/ 5 w 82"/>
              <a:gd name="T5" fmla="*/ 7 h 76"/>
              <a:gd name="T6" fmla="*/ 8 w 82"/>
              <a:gd name="T7" fmla="*/ 9 h 76"/>
              <a:gd name="T8" fmla="*/ 11 w 82"/>
              <a:gd name="T9" fmla="*/ 11 h 76"/>
              <a:gd name="T10" fmla="*/ 14 w 82"/>
              <a:gd name="T11" fmla="*/ 13 h 76"/>
              <a:gd name="T12" fmla="*/ 17 w 82"/>
              <a:gd name="T13" fmla="*/ 14 h 76"/>
              <a:gd name="T14" fmla="*/ 20 w 82"/>
              <a:gd name="T15" fmla="*/ 14 h 76"/>
              <a:gd name="T16" fmla="*/ 23 w 82"/>
              <a:gd name="T17" fmla="*/ 15 h 76"/>
              <a:gd name="T18" fmla="*/ 26 w 82"/>
              <a:gd name="T19" fmla="*/ 15 h 76"/>
              <a:gd name="T20" fmla="*/ 30 w 82"/>
              <a:gd name="T21" fmla="*/ 15 h 76"/>
              <a:gd name="T22" fmla="*/ 33 w 82"/>
              <a:gd name="T23" fmla="*/ 14 h 76"/>
              <a:gd name="T24" fmla="*/ 36 w 82"/>
              <a:gd name="T25" fmla="*/ 14 h 76"/>
              <a:gd name="T26" fmla="*/ 39 w 82"/>
              <a:gd name="T27" fmla="*/ 14 h 76"/>
              <a:gd name="T28" fmla="*/ 42 w 82"/>
              <a:gd name="T29" fmla="*/ 13 h 76"/>
              <a:gd name="T30" fmla="*/ 45 w 82"/>
              <a:gd name="T31" fmla="*/ 13 h 76"/>
              <a:gd name="T32" fmla="*/ 48 w 82"/>
              <a:gd name="T33" fmla="*/ 13 h 76"/>
              <a:gd name="T34" fmla="*/ 51 w 82"/>
              <a:gd name="T35" fmla="*/ 13 h 76"/>
              <a:gd name="T36" fmla="*/ 54 w 82"/>
              <a:gd name="T37" fmla="*/ 13 h 76"/>
              <a:gd name="T38" fmla="*/ 57 w 82"/>
              <a:gd name="T39" fmla="*/ 13 h 76"/>
              <a:gd name="T40" fmla="*/ 60 w 82"/>
              <a:gd name="T41" fmla="*/ 13 h 76"/>
              <a:gd name="T42" fmla="*/ 63 w 82"/>
              <a:gd name="T43" fmla="*/ 13 h 76"/>
              <a:gd name="T44" fmla="*/ 66 w 82"/>
              <a:gd name="T45" fmla="*/ 14 h 76"/>
              <a:gd name="T46" fmla="*/ 68 w 82"/>
              <a:gd name="T47" fmla="*/ 14 h 76"/>
              <a:gd name="T48" fmla="*/ 71 w 82"/>
              <a:gd name="T49" fmla="*/ 14 h 76"/>
              <a:gd name="T50" fmla="*/ 73 w 82"/>
              <a:gd name="T51" fmla="*/ 14 h 76"/>
              <a:gd name="T52" fmla="*/ 75 w 82"/>
              <a:gd name="T53" fmla="*/ 14 h 76"/>
              <a:gd name="T54" fmla="*/ 77 w 82"/>
              <a:gd name="T55" fmla="*/ 15 h 76"/>
              <a:gd name="T56" fmla="*/ 78 w 82"/>
              <a:gd name="T57" fmla="*/ 15 h 76"/>
              <a:gd name="T58" fmla="*/ 80 w 82"/>
              <a:gd name="T59" fmla="*/ 15 h 76"/>
              <a:gd name="T60" fmla="*/ 81 w 82"/>
              <a:gd name="T61" fmla="*/ 15 h 76"/>
              <a:gd name="T62" fmla="*/ 77 w 82"/>
              <a:gd name="T63" fmla="*/ 18 h 76"/>
              <a:gd name="T64" fmla="*/ 72 w 82"/>
              <a:gd name="T65" fmla="*/ 20 h 76"/>
              <a:gd name="T66" fmla="*/ 68 w 82"/>
              <a:gd name="T67" fmla="*/ 23 h 76"/>
              <a:gd name="T68" fmla="*/ 64 w 82"/>
              <a:gd name="T69" fmla="*/ 27 h 76"/>
              <a:gd name="T70" fmla="*/ 60 w 82"/>
              <a:gd name="T71" fmla="*/ 30 h 76"/>
              <a:gd name="T72" fmla="*/ 56 w 82"/>
              <a:gd name="T73" fmla="*/ 34 h 76"/>
              <a:gd name="T74" fmla="*/ 53 w 82"/>
              <a:gd name="T75" fmla="*/ 37 h 76"/>
              <a:gd name="T76" fmla="*/ 50 w 82"/>
              <a:gd name="T77" fmla="*/ 41 h 76"/>
              <a:gd name="T78" fmla="*/ 47 w 82"/>
              <a:gd name="T79" fmla="*/ 45 h 76"/>
              <a:gd name="T80" fmla="*/ 45 w 82"/>
              <a:gd name="T81" fmla="*/ 50 h 76"/>
              <a:gd name="T82" fmla="*/ 43 w 82"/>
              <a:gd name="T83" fmla="*/ 54 h 76"/>
              <a:gd name="T84" fmla="*/ 41 w 82"/>
              <a:gd name="T85" fmla="*/ 58 h 76"/>
              <a:gd name="T86" fmla="*/ 39 w 82"/>
              <a:gd name="T87" fmla="*/ 63 h 76"/>
              <a:gd name="T88" fmla="*/ 38 w 82"/>
              <a:gd name="T89" fmla="*/ 67 h 76"/>
              <a:gd name="T90" fmla="*/ 38 w 82"/>
              <a:gd name="T91" fmla="*/ 71 h 76"/>
              <a:gd name="T92" fmla="*/ 38 w 82"/>
              <a:gd name="T93"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76">
                <a:moveTo>
                  <a:pt x="0" y="0"/>
                </a:moveTo>
                <a:lnTo>
                  <a:pt x="3" y="4"/>
                </a:lnTo>
                <a:lnTo>
                  <a:pt x="5" y="7"/>
                </a:lnTo>
                <a:lnTo>
                  <a:pt x="8" y="9"/>
                </a:lnTo>
                <a:lnTo>
                  <a:pt x="11" y="11"/>
                </a:lnTo>
                <a:lnTo>
                  <a:pt x="14" y="13"/>
                </a:lnTo>
                <a:lnTo>
                  <a:pt x="17" y="14"/>
                </a:lnTo>
                <a:lnTo>
                  <a:pt x="20" y="14"/>
                </a:lnTo>
                <a:lnTo>
                  <a:pt x="23" y="15"/>
                </a:lnTo>
                <a:lnTo>
                  <a:pt x="26" y="15"/>
                </a:lnTo>
                <a:lnTo>
                  <a:pt x="30" y="15"/>
                </a:lnTo>
                <a:lnTo>
                  <a:pt x="33" y="14"/>
                </a:lnTo>
                <a:lnTo>
                  <a:pt x="36" y="14"/>
                </a:lnTo>
                <a:lnTo>
                  <a:pt x="39" y="14"/>
                </a:lnTo>
                <a:lnTo>
                  <a:pt x="42" y="13"/>
                </a:lnTo>
                <a:lnTo>
                  <a:pt x="45" y="13"/>
                </a:lnTo>
                <a:lnTo>
                  <a:pt x="48" y="13"/>
                </a:lnTo>
                <a:lnTo>
                  <a:pt x="51" y="13"/>
                </a:lnTo>
                <a:lnTo>
                  <a:pt x="54" y="13"/>
                </a:lnTo>
                <a:lnTo>
                  <a:pt x="57" y="13"/>
                </a:lnTo>
                <a:lnTo>
                  <a:pt x="60" y="13"/>
                </a:lnTo>
                <a:lnTo>
                  <a:pt x="63" y="13"/>
                </a:lnTo>
                <a:lnTo>
                  <a:pt x="66" y="14"/>
                </a:lnTo>
                <a:lnTo>
                  <a:pt x="68" y="14"/>
                </a:lnTo>
                <a:lnTo>
                  <a:pt x="71" y="14"/>
                </a:lnTo>
                <a:lnTo>
                  <a:pt x="73" y="14"/>
                </a:lnTo>
                <a:lnTo>
                  <a:pt x="75" y="14"/>
                </a:lnTo>
                <a:lnTo>
                  <a:pt x="77" y="15"/>
                </a:lnTo>
                <a:lnTo>
                  <a:pt x="78" y="15"/>
                </a:lnTo>
                <a:lnTo>
                  <a:pt x="80" y="15"/>
                </a:lnTo>
                <a:lnTo>
                  <a:pt x="81" y="15"/>
                </a:lnTo>
                <a:lnTo>
                  <a:pt x="77" y="18"/>
                </a:lnTo>
                <a:lnTo>
                  <a:pt x="72" y="20"/>
                </a:lnTo>
                <a:lnTo>
                  <a:pt x="68" y="23"/>
                </a:lnTo>
                <a:lnTo>
                  <a:pt x="64" y="27"/>
                </a:lnTo>
                <a:lnTo>
                  <a:pt x="60" y="30"/>
                </a:lnTo>
                <a:lnTo>
                  <a:pt x="56" y="34"/>
                </a:lnTo>
                <a:lnTo>
                  <a:pt x="53" y="37"/>
                </a:lnTo>
                <a:lnTo>
                  <a:pt x="50" y="41"/>
                </a:lnTo>
                <a:lnTo>
                  <a:pt x="47" y="45"/>
                </a:lnTo>
                <a:lnTo>
                  <a:pt x="45" y="50"/>
                </a:lnTo>
                <a:lnTo>
                  <a:pt x="43" y="54"/>
                </a:lnTo>
                <a:lnTo>
                  <a:pt x="41" y="58"/>
                </a:lnTo>
                <a:lnTo>
                  <a:pt x="39" y="63"/>
                </a:lnTo>
                <a:lnTo>
                  <a:pt x="38" y="67"/>
                </a:lnTo>
                <a:lnTo>
                  <a:pt x="38" y="71"/>
                </a:lnTo>
                <a:lnTo>
                  <a:pt x="38" y="7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7" name="Freeform 53">
            <a:extLst>
              <a:ext uri="{FF2B5EF4-FFF2-40B4-BE49-F238E27FC236}">
                <a16:creationId xmlns:a16="http://schemas.microsoft.com/office/drawing/2014/main" id="{37791222-F419-B242-B8C2-388D4D14F599}"/>
              </a:ext>
            </a:extLst>
          </p:cNvPr>
          <p:cNvSpPr>
            <a:spLocks/>
          </p:cNvSpPr>
          <p:nvPr/>
        </p:nvSpPr>
        <p:spPr bwMode="auto">
          <a:xfrm>
            <a:off x="3459976" y="1652940"/>
            <a:ext cx="63029" cy="106849"/>
          </a:xfrm>
          <a:custGeom>
            <a:avLst/>
            <a:gdLst>
              <a:gd name="T0" fmla="*/ 3 w 105"/>
              <a:gd name="T1" fmla="*/ 75 h 178"/>
              <a:gd name="T2" fmla="*/ 9 w 105"/>
              <a:gd name="T3" fmla="*/ 74 h 178"/>
              <a:gd name="T4" fmla="*/ 14 w 105"/>
              <a:gd name="T5" fmla="*/ 71 h 178"/>
              <a:gd name="T6" fmla="*/ 19 w 105"/>
              <a:gd name="T7" fmla="*/ 67 h 178"/>
              <a:gd name="T8" fmla="*/ 24 w 105"/>
              <a:gd name="T9" fmla="*/ 61 h 178"/>
              <a:gd name="T10" fmla="*/ 27 w 105"/>
              <a:gd name="T11" fmla="*/ 54 h 178"/>
              <a:gd name="T12" fmla="*/ 30 w 105"/>
              <a:gd name="T13" fmla="*/ 46 h 178"/>
              <a:gd name="T14" fmla="*/ 33 w 105"/>
              <a:gd name="T15" fmla="*/ 37 h 178"/>
              <a:gd name="T16" fmla="*/ 34 w 105"/>
              <a:gd name="T17" fmla="*/ 32 h 178"/>
              <a:gd name="T18" fmla="*/ 36 w 105"/>
              <a:gd name="T19" fmla="*/ 29 h 178"/>
              <a:gd name="T20" fmla="*/ 40 w 105"/>
              <a:gd name="T21" fmla="*/ 25 h 178"/>
              <a:gd name="T22" fmla="*/ 44 w 105"/>
              <a:gd name="T23" fmla="*/ 21 h 178"/>
              <a:gd name="T24" fmla="*/ 49 w 105"/>
              <a:gd name="T25" fmla="*/ 17 h 178"/>
              <a:gd name="T26" fmla="*/ 55 w 105"/>
              <a:gd name="T27" fmla="*/ 13 h 178"/>
              <a:gd name="T28" fmla="*/ 60 w 105"/>
              <a:gd name="T29" fmla="*/ 9 h 178"/>
              <a:gd name="T30" fmla="*/ 65 w 105"/>
              <a:gd name="T31" fmla="*/ 5 h 178"/>
              <a:gd name="T32" fmla="*/ 69 w 105"/>
              <a:gd name="T33" fmla="*/ 2 h 178"/>
              <a:gd name="T34" fmla="*/ 74 w 105"/>
              <a:gd name="T35" fmla="*/ 0 h 178"/>
              <a:gd name="T36" fmla="*/ 78 w 105"/>
              <a:gd name="T37" fmla="*/ 0 h 178"/>
              <a:gd name="T38" fmla="*/ 82 w 105"/>
              <a:gd name="T39" fmla="*/ 2 h 178"/>
              <a:gd name="T40" fmla="*/ 87 w 105"/>
              <a:gd name="T41" fmla="*/ 4 h 178"/>
              <a:gd name="T42" fmla="*/ 91 w 105"/>
              <a:gd name="T43" fmla="*/ 7 h 178"/>
              <a:gd name="T44" fmla="*/ 96 w 105"/>
              <a:gd name="T45" fmla="*/ 10 h 178"/>
              <a:gd name="T46" fmla="*/ 101 w 105"/>
              <a:gd name="T47" fmla="*/ 13 h 178"/>
              <a:gd name="T48" fmla="*/ 101 w 105"/>
              <a:gd name="T49" fmla="*/ 13 h 178"/>
              <a:gd name="T50" fmla="*/ 94 w 105"/>
              <a:gd name="T51" fmla="*/ 12 h 178"/>
              <a:gd name="T52" fmla="*/ 88 w 105"/>
              <a:gd name="T53" fmla="*/ 11 h 178"/>
              <a:gd name="T54" fmla="*/ 83 w 105"/>
              <a:gd name="T55" fmla="*/ 11 h 178"/>
              <a:gd name="T56" fmla="*/ 78 w 105"/>
              <a:gd name="T57" fmla="*/ 12 h 178"/>
              <a:gd name="T58" fmla="*/ 73 w 105"/>
              <a:gd name="T59" fmla="*/ 14 h 178"/>
              <a:gd name="T60" fmla="*/ 69 w 105"/>
              <a:gd name="T61" fmla="*/ 16 h 178"/>
              <a:gd name="T62" fmla="*/ 64 w 105"/>
              <a:gd name="T63" fmla="*/ 19 h 178"/>
              <a:gd name="T64" fmla="*/ 60 w 105"/>
              <a:gd name="T65" fmla="*/ 23 h 178"/>
              <a:gd name="T66" fmla="*/ 55 w 105"/>
              <a:gd name="T67" fmla="*/ 29 h 178"/>
              <a:gd name="T68" fmla="*/ 49 w 105"/>
              <a:gd name="T69" fmla="*/ 36 h 178"/>
              <a:gd name="T70" fmla="*/ 42 w 105"/>
              <a:gd name="T71" fmla="*/ 45 h 178"/>
              <a:gd name="T72" fmla="*/ 36 w 105"/>
              <a:gd name="T73" fmla="*/ 54 h 178"/>
              <a:gd name="T74" fmla="*/ 29 w 105"/>
              <a:gd name="T75" fmla="*/ 62 h 178"/>
              <a:gd name="T76" fmla="*/ 23 w 105"/>
              <a:gd name="T77" fmla="*/ 71 h 178"/>
              <a:gd name="T78" fmla="*/ 19 w 105"/>
              <a:gd name="T79" fmla="*/ 78 h 178"/>
              <a:gd name="T80" fmla="*/ 15 w 105"/>
              <a:gd name="T81" fmla="*/ 84 h 178"/>
              <a:gd name="T82" fmla="*/ 12 w 105"/>
              <a:gd name="T83" fmla="*/ 90 h 178"/>
              <a:gd name="T84" fmla="*/ 9 w 105"/>
              <a:gd name="T85" fmla="*/ 96 h 178"/>
              <a:gd name="T86" fmla="*/ 8 w 105"/>
              <a:gd name="T87" fmla="*/ 103 h 178"/>
              <a:gd name="T88" fmla="*/ 6 w 105"/>
              <a:gd name="T89" fmla="*/ 111 h 178"/>
              <a:gd name="T90" fmla="*/ 6 w 105"/>
              <a:gd name="T91" fmla="*/ 118 h 178"/>
              <a:gd name="T92" fmla="*/ 6 w 105"/>
              <a:gd name="T93" fmla="*/ 127 h 178"/>
              <a:gd name="T94" fmla="*/ 6 w 105"/>
              <a:gd name="T95" fmla="*/ 135 h 178"/>
              <a:gd name="T96" fmla="*/ 6 w 105"/>
              <a:gd name="T97" fmla="*/ 144 h 178"/>
              <a:gd name="T98" fmla="*/ 7 w 105"/>
              <a:gd name="T99" fmla="*/ 152 h 178"/>
              <a:gd name="T100" fmla="*/ 8 w 105"/>
              <a:gd name="T101" fmla="*/ 159 h 178"/>
              <a:gd name="T102" fmla="*/ 10 w 105"/>
              <a:gd name="T103" fmla="*/ 165 h 178"/>
              <a:gd name="T104" fmla="*/ 12 w 105"/>
              <a:gd name="T105" fmla="*/ 169 h 178"/>
              <a:gd name="T106" fmla="*/ 15 w 105"/>
              <a:gd name="T107" fmla="*/ 173 h 178"/>
              <a:gd name="T108" fmla="*/ 18 w 105"/>
              <a:gd name="T109" fmla="*/ 175 h 178"/>
              <a:gd name="T110" fmla="*/ 21 w 105"/>
              <a:gd name="T111"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 h="178">
                <a:moveTo>
                  <a:pt x="0" y="75"/>
                </a:moveTo>
                <a:lnTo>
                  <a:pt x="3" y="75"/>
                </a:lnTo>
                <a:lnTo>
                  <a:pt x="6" y="75"/>
                </a:lnTo>
                <a:lnTo>
                  <a:pt x="9" y="74"/>
                </a:lnTo>
                <a:lnTo>
                  <a:pt x="12" y="73"/>
                </a:lnTo>
                <a:lnTo>
                  <a:pt x="14" y="71"/>
                </a:lnTo>
                <a:lnTo>
                  <a:pt x="17" y="69"/>
                </a:lnTo>
                <a:lnTo>
                  <a:pt x="19" y="67"/>
                </a:lnTo>
                <a:lnTo>
                  <a:pt x="21" y="64"/>
                </a:lnTo>
                <a:lnTo>
                  <a:pt x="24" y="61"/>
                </a:lnTo>
                <a:lnTo>
                  <a:pt x="25" y="57"/>
                </a:lnTo>
                <a:lnTo>
                  <a:pt x="27" y="54"/>
                </a:lnTo>
                <a:lnTo>
                  <a:pt x="29" y="50"/>
                </a:lnTo>
                <a:lnTo>
                  <a:pt x="30" y="46"/>
                </a:lnTo>
                <a:lnTo>
                  <a:pt x="31" y="42"/>
                </a:lnTo>
                <a:lnTo>
                  <a:pt x="33" y="37"/>
                </a:lnTo>
                <a:lnTo>
                  <a:pt x="33" y="33"/>
                </a:lnTo>
                <a:lnTo>
                  <a:pt x="34" y="32"/>
                </a:lnTo>
                <a:lnTo>
                  <a:pt x="35" y="30"/>
                </a:lnTo>
                <a:lnTo>
                  <a:pt x="36" y="29"/>
                </a:lnTo>
                <a:lnTo>
                  <a:pt x="38" y="27"/>
                </a:lnTo>
                <a:lnTo>
                  <a:pt x="40" y="25"/>
                </a:lnTo>
                <a:lnTo>
                  <a:pt x="42" y="23"/>
                </a:lnTo>
                <a:lnTo>
                  <a:pt x="44" y="21"/>
                </a:lnTo>
                <a:lnTo>
                  <a:pt x="47" y="19"/>
                </a:lnTo>
                <a:lnTo>
                  <a:pt x="49" y="17"/>
                </a:lnTo>
                <a:lnTo>
                  <a:pt x="52" y="15"/>
                </a:lnTo>
                <a:lnTo>
                  <a:pt x="55" y="13"/>
                </a:lnTo>
                <a:lnTo>
                  <a:pt x="57" y="11"/>
                </a:lnTo>
                <a:lnTo>
                  <a:pt x="60" y="9"/>
                </a:lnTo>
                <a:lnTo>
                  <a:pt x="62" y="7"/>
                </a:lnTo>
                <a:lnTo>
                  <a:pt x="65" y="5"/>
                </a:lnTo>
                <a:lnTo>
                  <a:pt x="67" y="4"/>
                </a:lnTo>
                <a:lnTo>
                  <a:pt x="69" y="2"/>
                </a:lnTo>
                <a:lnTo>
                  <a:pt x="71" y="1"/>
                </a:lnTo>
                <a:lnTo>
                  <a:pt x="74" y="0"/>
                </a:lnTo>
                <a:lnTo>
                  <a:pt x="76" y="0"/>
                </a:lnTo>
                <a:lnTo>
                  <a:pt x="78" y="0"/>
                </a:lnTo>
                <a:lnTo>
                  <a:pt x="80" y="1"/>
                </a:lnTo>
                <a:lnTo>
                  <a:pt x="82" y="2"/>
                </a:lnTo>
                <a:lnTo>
                  <a:pt x="85" y="3"/>
                </a:lnTo>
                <a:lnTo>
                  <a:pt x="87" y="4"/>
                </a:lnTo>
                <a:lnTo>
                  <a:pt x="89" y="5"/>
                </a:lnTo>
                <a:lnTo>
                  <a:pt x="91" y="7"/>
                </a:lnTo>
                <a:lnTo>
                  <a:pt x="94" y="8"/>
                </a:lnTo>
                <a:lnTo>
                  <a:pt x="96" y="10"/>
                </a:lnTo>
                <a:lnTo>
                  <a:pt x="99" y="12"/>
                </a:lnTo>
                <a:lnTo>
                  <a:pt x="101" y="13"/>
                </a:lnTo>
                <a:lnTo>
                  <a:pt x="104" y="14"/>
                </a:lnTo>
                <a:lnTo>
                  <a:pt x="101" y="13"/>
                </a:lnTo>
                <a:lnTo>
                  <a:pt x="97" y="12"/>
                </a:lnTo>
                <a:lnTo>
                  <a:pt x="94" y="12"/>
                </a:lnTo>
                <a:lnTo>
                  <a:pt x="91" y="11"/>
                </a:lnTo>
                <a:lnTo>
                  <a:pt x="88" y="11"/>
                </a:lnTo>
                <a:lnTo>
                  <a:pt x="85" y="11"/>
                </a:lnTo>
                <a:lnTo>
                  <a:pt x="83" y="11"/>
                </a:lnTo>
                <a:lnTo>
                  <a:pt x="80" y="12"/>
                </a:lnTo>
                <a:lnTo>
                  <a:pt x="78" y="12"/>
                </a:lnTo>
                <a:lnTo>
                  <a:pt x="75" y="13"/>
                </a:lnTo>
                <a:lnTo>
                  <a:pt x="73" y="14"/>
                </a:lnTo>
                <a:lnTo>
                  <a:pt x="71" y="15"/>
                </a:lnTo>
                <a:lnTo>
                  <a:pt x="69" y="16"/>
                </a:lnTo>
                <a:lnTo>
                  <a:pt x="67" y="18"/>
                </a:lnTo>
                <a:lnTo>
                  <a:pt x="64" y="19"/>
                </a:lnTo>
                <a:lnTo>
                  <a:pt x="63" y="20"/>
                </a:lnTo>
                <a:lnTo>
                  <a:pt x="60" y="23"/>
                </a:lnTo>
                <a:lnTo>
                  <a:pt x="58" y="25"/>
                </a:lnTo>
                <a:lnTo>
                  <a:pt x="55" y="29"/>
                </a:lnTo>
                <a:lnTo>
                  <a:pt x="52" y="32"/>
                </a:lnTo>
                <a:lnTo>
                  <a:pt x="49" y="36"/>
                </a:lnTo>
                <a:lnTo>
                  <a:pt x="46" y="40"/>
                </a:lnTo>
                <a:lnTo>
                  <a:pt x="42" y="45"/>
                </a:lnTo>
                <a:lnTo>
                  <a:pt x="39" y="49"/>
                </a:lnTo>
                <a:lnTo>
                  <a:pt x="36" y="54"/>
                </a:lnTo>
                <a:lnTo>
                  <a:pt x="32" y="58"/>
                </a:lnTo>
                <a:lnTo>
                  <a:pt x="29" y="62"/>
                </a:lnTo>
                <a:lnTo>
                  <a:pt x="26" y="67"/>
                </a:lnTo>
                <a:lnTo>
                  <a:pt x="23" y="71"/>
                </a:lnTo>
                <a:lnTo>
                  <a:pt x="21" y="75"/>
                </a:lnTo>
                <a:lnTo>
                  <a:pt x="19" y="78"/>
                </a:lnTo>
                <a:lnTo>
                  <a:pt x="17" y="81"/>
                </a:lnTo>
                <a:lnTo>
                  <a:pt x="15" y="84"/>
                </a:lnTo>
                <a:lnTo>
                  <a:pt x="13" y="87"/>
                </a:lnTo>
                <a:lnTo>
                  <a:pt x="12" y="90"/>
                </a:lnTo>
                <a:lnTo>
                  <a:pt x="10" y="93"/>
                </a:lnTo>
                <a:lnTo>
                  <a:pt x="9" y="96"/>
                </a:lnTo>
                <a:lnTo>
                  <a:pt x="8" y="100"/>
                </a:lnTo>
                <a:lnTo>
                  <a:pt x="8" y="103"/>
                </a:lnTo>
                <a:lnTo>
                  <a:pt x="7" y="107"/>
                </a:lnTo>
                <a:lnTo>
                  <a:pt x="6" y="111"/>
                </a:lnTo>
                <a:lnTo>
                  <a:pt x="6" y="115"/>
                </a:lnTo>
                <a:lnTo>
                  <a:pt x="6" y="118"/>
                </a:lnTo>
                <a:lnTo>
                  <a:pt x="6" y="122"/>
                </a:lnTo>
                <a:lnTo>
                  <a:pt x="6" y="127"/>
                </a:lnTo>
                <a:lnTo>
                  <a:pt x="6" y="131"/>
                </a:lnTo>
                <a:lnTo>
                  <a:pt x="6" y="135"/>
                </a:lnTo>
                <a:lnTo>
                  <a:pt x="6" y="139"/>
                </a:lnTo>
                <a:lnTo>
                  <a:pt x="6" y="144"/>
                </a:lnTo>
                <a:lnTo>
                  <a:pt x="7" y="148"/>
                </a:lnTo>
                <a:lnTo>
                  <a:pt x="7" y="152"/>
                </a:lnTo>
                <a:lnTo>
                  <a:pt x="7" y="156"/>
                </a:lnTo>
                <a:lnTo>
                  <a:pt x="8" y="159"/>
                </a:lnTo>
                <a:lnTo>
                  <a:pt x="9" y="162"/>
                </a:lnTo>
                <a:lnTo>
                  <a:pt x="10" y="165"/>
                </a:lnTo>
                <a:lnTo>
                  <a:pt x="11" y="167"/>
                </a:lnTo>
                <a:lnTo>
                  <a:pt x="12" y="169"/>
                </a:lnTo>
                <a:lnTo>
                  <a:pt x="13" y="171"/>
                </a:lnTo>
                <a:lnTo>
                  <a:pt x="15" y="173"/>
                </a:lnTo>
                <a:lnTo>
                  <a:pt x="16" y="174"/>
                </a:lnTo>
                <a:lnTo>
                  <a:pt x="18" y="175"/>
                </a:lnTo>
                <a:lnTo>
                  <a:pt x="19" y="176"/>
                </a:lnTo>
                <a:lnTo>
                  <a:pt x="21" y="177"/>
                </a:lnTo>
                <a:lnTo>
                  <a:pt x="23" y="17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8" name="Freeform 54">
            <a:extLst>
              <a:ext uri="{FF2B5EF4-FFF2-40B4-BE49-F238E27FC236}">
                <a16:creationId xmlns:a16="http://schemas.microsoft.com/office/drawing/2014/main" id="{1CD5D9DA-D69B-3E4A-85D2-17DC65815001}"/>
              </a:ext>
            </a:extLst>
          </p:cNvPr>
          <p:cNvSpPr>
            <a:spLocks/>
          </p:cNvSpPr>
          <p:nvPr/>
        </p:nvSpPr>
        <p:spPr bwMode="auto">
          <a:xfrm>
            <a:off x="3451573" y="1666146"/>
            <a:ext cx="9004" cy="32415"/>
          </a:xfrm>
          <a:custGeom>
            <a:avLst/>
            <a:gdLst>
              <a:gd name="T0" fmla="*/ 0 w 15"/>
              <a:gd name="T1" fmla="*/ 0 h 54"/>
              <a:gd name="T2" fmla="*/ 0 w 15"/>
              <a:gd name="T3" fmla="*/ 5 h 54"/>
              <a:gd name="T4" fmla="*/ 0 w 15"/>
              <a:gd name="T5" fmla="*/ 10 h 54"/>
              <a:gd name="T6" fmla="*/ 0 w 15"/>
              <a:gd name="T7" fmla="*/ 14 h 54"/>
              <a:gd name="T8" fmla="*/ 1 w 15"/>
              <a:gd name="T9" fmla="*/ 19 h 54"/>
              <a:gd name="T10" fmla="*/ 1 w 15"/>
              <a:gd name="T11" fmla="*/ 23 h 54"/>
              <a:gd name="T12" fmla="*/ 1 w 15"/>
              <a:gd name="T13" fmla="*/ 27 h 54"/>
              <a:gd name="T14" fmla="*/ 2 w 15"/>
              <a:gd name="T15" fmla="*/ 31 h 54"/>
              <a:gd name="T16" fmla="*/ 2 w 15"/>
              <a:gd name="T17" fmla="*/ 34 h 54"/>
              <a:gd name="T18" fmla="*/ 3 w 15"/>
              <a:gd name="T19" fmla="*/ 38 h 54"/>
              <a:gd name="T20" fmla="*/ 4 w 15"/>
              <a:gd name="T21" fmla="*/ 41 h 54"/>
              <a:gd name="T22" fmla="*/ 5 w 15"/>
              <a:gd name="T23" fmla="*/ 44 h 54"/>
              <a:gd name="T24" fmla="*/ 6 w 15"/>
              <a:gd name="T25" fmla="*/ 46 h 54"/>
              <a:gd name="T26" fmla="*/ 8 w 15"/>
              <a:gd name="T27" fmla="*/ 48 h 54"/>
              <a:gd name="T28" fmla="*/ 9 w 15"/>
              <a:gd name="T29" fmla="*/ 50 h 54"/>
              <a:gd name="T30" fmla="*/ 12 w 15"/>
              <a:gd name="T31" fmla="*/ 52 h 54"/>
              <a:gd name="T32" fmla="*/ 14 w 15"/>
              <a:gd name="T3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54">
                <a:moveTo>
                  <a:pt x="0" y="0"/>
                </a:moveTo>
                <a:lnTo>
                  <a:pt x="0" y="5"/>
                </a:lnTo>
                <a:lnTo>
                  <a:pt x="0" y="10"/>
                </a:lnTo>
                <a:lnTo>
                  <a:pt x="0" y="14"/>
                </a:lnTo>
                <a:lnTo>
                  <a:pt x="1" y="19"/>
                </a:lnTo>
                <a:lnTo>
                  <a:pt x="1" y="23"/>
                </a:lnTo>
                <a:lnTo>
                  <a:pt x="1" y="27"/>
                </a:lnTo>
                <a:lnTo>
                  <a:pt x="2" y="31"/>
                </a:lnTo>
                <a:lnTo>
                  <a:pt x="2" y="34"/>
                </a:lnTo>
                <a:lnTo>
                  <a:pt x="3" y="38"/>
                </a:lnTo>
                <a:lnTo>
                  <a:pt x="4" y="41"/>
                </a:lnTo>
                <a:lnTo>
                  <a:pt x="5" y="44"/>
                </a:lnTo>
                <a:lnTo>
                  <a:pt x="6" y="46"/>
                </a:lnTo>
                <a:lnTo>
                  <a:pt x="8" y="48"/>
                </a:lnTo>
                <a:lnTo>
                  <a:pt x="9" y="50"/>
                </a:lnTo>
                <a:lnTo>
                  <a:pt x="12" y="52"/>
                </a:lnTo>
                <a:lnTo>
                  <a:pt x="14" y="5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99" name="Freeform 55">
            <a:extLst>
              <a:ext uri="{FF2B5EF4-FFF2-40B4-BE49-F238E27FC236}">
                <a16:creationId xmlns:a16="http://schemas.microsoft.com/office/drawing/2014/main" id="{12C5BBFD-A6E2-844F-9D56-7793496AAAD1}"/>
              </a:ext>
            </a:extLst>
          </p:cNvPr>
          <p:cNvSpPr>
            <a:spLocks/>
          </p:cNvSpPr>
          <p:nvPr/>
        </p:nvSpPr>
        <p:spPr bwMode="auto">
          <a:xfrm>
            <a:off x="3480385" y="1705164"/>
            <a:ext cx="50423" cy="62428"/>
          </a:xfrm>
          <a:custGeom>
            <a:avLst/>
            <a:gdLst>
              <a:gd name="T0" fmla="*/ 59 w 84"/>
              <a:gd name="T1" fmla="*/ 72 h 104"/>
              <a:gd name="T2" fmla="*/ 55 w 84"/>
              <a:gd name="T3" fmla="*/ 75 h 104"/>
              <a:gd name="T4" fmla="*/ 50 w 84"/>
              <a:gd name="T5" fmla="*/ 78 h 104"/>
              <a:gd name="T6" fmla="*/ 45 w 84"/>
              <a:gd name="T7" fmla="*/ 83 h 104"/>
              <a:gd name="T8" fmla="*/ 38 w 84"/>
              <a:gd name="T9" fmla="*/ 89 h 104"/>
              <a:gd name="T10" fmla="*/ 33 w 84"/>
              <a:gd name="T11" fmla="*/ 94 h 104"/>
              <a:gd name="T12" fmla="*/ 27 w 84"/>
              <a:gd name="T13" fmla="*/ 98 h 104"/>
              <a:gd name="T14" fmla="*/ 22 w 84"/>
              <a:gd name="T15" fmla="*/ 101 h 104"/>
              <a:gd name="T16" fmla="*/ 20 w 84"/>
              <a:gd name="T17" fmla="*/ 103 h 104"/>
              <a:gd name="T18" fmla="*/ 17 w 84"/>
              <a:gd name="T19" fmla="*/ 103 h 104"/>
              <a:gd name="T20" fmla="*/ 14 w 84"/>
              <a:gd name="T21" fmla="*/ 103 h 104"/>
              <a:gd name="T22" fmla="*/ 11 w 84"/>
              <a:gd name="T23" fmla="*/ 102 h 104"/>
              <a:gd name="T24" fmla="*/ 9 w 84"/>
              <a:gd name="T25" fmla="*/ 100 h 104"/>
              <a:gd name="T26" fmla="*/ 7 w 84"/>
              <a:gd name="T27" fmla="*/ 99 h 104"/>
              <a:gd name="T28" fmla="*/ 5 w 84"/>
              <a:gd name="T29" fmla="*/ 96 h 104"/>
              <a:gd name="T30" fmla="*/ 3 w 84"/>
              <a:gd name="T31" fmla="*/ 94 h 104"/>
              <a:gd name="T32" fmla="*/ 1 w 84"/>
              <a:gd name="T33" fmla="*/ 91 h 104"/>
              <a:gd name="T34" fmla="*/ 0 w 84"/>
              <a:gd name="T35" fmla="*/ 86 h 104"/>
              <a:gd name="T36" fmla="*/ 2 w 84"/>
              <a:gd name="T37" fmla="*/ 80 h 104"/>
              <a:gd name="T38" fmla="*/ 5 w 84"/>
              <a:gd name="T39" fmla="*/ 74 h 104"/>
              <a:gd name="T40" fmla="*/ 9 w 84"/>
              <a:gd name="T41" fmla="*/ 66 h 104"/>
              <a:gd name="T42" fmla="*/ 14 w 84"/>
              <a:gd name="T43" fmla="*/ 59 h 104"/>
              <a:gd name="T44" fmla="*/ 20 w 84"/>
              <a:gd name="T45" fmla="*/ 51 h 104"/>
              <a:gd name="T46" fmla="*/ 25 w 84"/>
              <a:gd name="T47" fmla="*/ 43 h 104"/>
              <a:gd name="T48" fmla="*/ 32 w 84"/>
              <a:gd name="T49" fmla="*/ 35 h 104"/>
              <a:gd name="T50" fmla="*/ 38 w 84"/>
              <a:gd name="T51" fmla="*/ 27 h 104"/>
              <a:gd name="T52" fmla="*/ 45 w 84"/>
              <a:gd name="T53" fmla="*/ 20 h 104"/>
              <a:gd name="T54" fmla="*/ 51 w 84"/>
              <a:gd name="T55" fmla="*/ 13 h 104"/>
              <a:gd name="T56" fmla="*/ 59 w 84"/>
              <a:gd name="T57" fmla="*/ 9 h 104"/>
              <a:gd name="T58" fmla="*/ 65 w 84"/>
              <a:gd name="T59" fmla="*/ 5 h 104"/>
              <a:gd name="T60" fmla="*/ 73 w 84"/>
              <a:gd name="T61" fmla="*/ 2 h 104"/>
              <a:gd name="T62" fmla="*/ 79 w 84"/>
              <a:gd name="T63" fmla="*/ 0 h 104"/>
              <a:gd name="T64" fmla="*/ 80 w 84"/>
              <a:gd name="T65" fmla="*/ 1 h 104"/>
              <a:gd name="T66" fmla="*/ 76 w 84"/>
              <a:gd name="T67" fmla="*/ 5 h 104"/>
              <a:gd name="T68" fmla="*/ 73 w 84"/>
              <a:gd name="T69" fmla="*/ 9 h 104"/>
              <a:gd name="T70" fmla="*/ 71 w 84"/>
              <a:gd name="T71" fmla="*/ 12 h 104"/>
              <a:gd name="T72" fmla="*/ 70 w 84"/>
              <a:gd name="T73" fmla="*/ 17 h 104"/>
              <a:gd name="T74" fmla="*/ 71 w 84"/>
              <a:gd name="T75" fmla="*/ 21 h 104"/>
              <a:gd name="T76" fmla="*/ 73 w 84"/>
              <a:gd name="T77" fmla="*/ 26 h 104"/>
              <a:gd name="T78" fmla="*/ 76 w 84"/>
              <a:gd name="T79" fmla="*/ 29 h 104"/>
              <a:gd name="T80" fmla="*/ 76 w 84"/>
              <a:gd name="T81" fmla="*/ 32 h 104"/>
              <a:gd name="T82" fmla="*/ 71 w 84"/>
              <a:gd name="T83" fmla="*/ 35 h 104"/>
              <a:gd name="T84" fmla="*/ 64 w 84"/>
              <a:gd name="T85" fmla="*/ 39 h 104"/>
              <a:gd name="T86" fmla="*/ 58 w 84"/>
              <a:gd name="T87" fmla="*/ 44 h 104"/>
              <a:gd name="T88" fmla="*/ 52 w 84"/>
              <a:gd name="T89" fmla="*/ 51 h 104"/>
              <a:gd name="T90" fmla="*/ 47 w 84"/>
              <a:gd name="T91" fmla="*/ 57 h 104"/>
              <a:gd name="T92" fmla="*/ 42 w 84"/>
              <a:gd name="T93" fmla="*/ 62 h 104"/>
              <a:gd name="T94" fmla="*/ 39 w 84"/>
              <a:gd name="T95" fmla="*/ 66 h 104"/>
              <a:gd name="T96" fmla="*/ 37 w 84"/>
              <a:gd name="T97" fmla="*/ 68 h 104"/>
              <a:gd name="T98" fmla="*/ 35 w 84"/>
              <a:gd name="T99" fmla="*/ 70 h 104"/>
              <a:gd name="T100" fmla="*/ 35 w 84"/>
              <a:gd name="T101" fmla="*/ 73 h 104"/>
              <a:gd name="T102" fmla="*/ 35 w 84"/>
              <a:gd name="T103" fmla="*/ 76 h 104"/>
              <a:gd name="T104" fmla="*/ 36 w 84"/>
              <a:gd name="T105" fmla="*/ 77 h 104"/>
              <a:gd name="T106" fmla="*/ 40 w 84"/>
              <a:gd name="T107" fmla="*/ 77 h 104"/>
              <a:gd name="T108" fmla="*/ 46 w 84"/>
              <a:gd name="T109" fmla="*/ 77 h 104"/>
              <a:gd name="T110" fmla="*/ 54 w 84"/>
              <a:gd name="T111"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 h="104">
                <a:moveTo>
                  <a:pt x="60" y="71"/>
                </a:moveTo>
                <a:lnTo>
                  <a:pt x="59" y="72"/>
                </a:lnTo>
                <a:lnTo>
                  <a:pt x="57" y="73"/>
                </a:lnTo>
                <a:lnTo>
                  <a:pt x="55" y="75"/>
                </a:lnTo>
                <a:lnTo>
                  <a:pt x="53" y="77"/>
                </a:lnTo>
                <a:lnTo>
                  <a:pt x="50" y="78"/>
                </a:lnTo>
                <a:lnTo>
                  <a:pt x="48" y="80"/>
                </a:lnTo>
                <a:lnTo>
                  <a:pt x="45" y="83"/>
                </a:lnTo>
                <a:lnTo>
                  <a:pt x="42" y="86"/>
                </a:lnTo>
                <a:lnTo>
                  <a:pt x="38" y="89"/>
                </a:lnTo>
                <a:lnTo>
                  <a:pt x="35" y="92"/>
                </a:lnTo>
                <a:lnTo>
                  <a:pt x="33" y="94"/>
                </a:lnTo>
                <a:lnTo>
                  <a:pt x="30" y="96"/>
                </a:lnTo>
                <a:lnTo>
                  <a:pt x="27" y="98"/>
                </a:lnTo>
                <a:lnTo>
                  <a:pt x="24" y="100"/>
                </a:lnTo>
                <a:lnTo>
                  <a:pt x="22" y="101"/>
                </a:lnTo>
                <a:lnTo>
                  <a:pt x="21" y="102"/>
                </a:lnTo>
                <a:lnTo>
                  <a:pt x="20" y="103"/>
                </a:lnTo>
                <a:lnTo>
                  <a:pt x="18" y="103"/>
                </a:lnTo>
                <a:lnTo>
                  <a:pt x="17" y="103"/>
                </a:lnTo>
                <a:lnTo>
                  <a:pt x="15" y="103"/>
                </a:lnTo>
                <a:lnTo>
                  <a:pt x="14" y="103"/>
                </a:lnTo>
                <a:lnTo>
                  <a:pt x="13" y="102"/>
                </a:lnTo>
                <a:lnTo>
                  <a:pt x="11" y="102"/>
                </a:lnTo>
                <a:lnTo>
                  <a:pt x="10" y="101"/>
                </a:lnTo>
                <a:lnTo>
                  <a:pt x="9" y="100"/>
                </a:lnTo>
                <a:lnTo>
                  <a:pt x="8" y="100"/>
                </a:lnTo>
                <a:lnTo>
                  <a:pt x="7" y="99"/>
                </a:lnTo>
                <a:lnTo>
                  <a:pt x="6" y="97"/>
                </a:lnTo>
                <a:lnTo>
                  <a:pt x="5" y="96"/>
                </a:lnTo>
                <a:lnTo>
                  <a:pt x="4" y="95"/>
                </a:lnTo>
                <a:lnTo>
                  <a:pt x="3" y="94"/>
                </a:lnTo>
                <a:lnTo>
                  <a:pt x="2" y="93"/>
                </a:lnTo>
                <a:lnTo>
                  <a:pt x="1" y="91"/>
                </a:lnTo>
                <a:lnTo>
                  <a:pt x="0" y="88"/>
                </a:lnTo>
                <a:lnTo>
                  <a:pt x="0" y="86"/>
                </a:lnTo>
                <a:lnTo>
                  <a:pt x="1" y="83"/>
                </a:lnTo>
                <a:lnTo>
                  <a:pt x="2" y="80"/>
                </a:lnTo>
                <a:lnTo>
                  <a:pt x="4" y="77"/>
                </a:lnTo>
                <a:lnTo>
                  <a:pt x="5" y="74"/>
                </a:lnTo>
                <a:lnTo>
                  <a:pt x="7" y="70"/>
                </a:lnTo>
                <a:lnTo>
                  <a:pt x="9" y="66"/>
                </a:lnTo>
                <a:lnTo>
                  <a:pt x="11" y="62"/>
                </a:lnTo>
                <a:lnTo>
                  <a:pt x="14" y="59"/>
                </a:lnTo>
                <a:lnTo>
                  <a:pt x="17" y="55"/>
                </a:lnTo>
                <a:lnTo>
                  <a:pt x="20" y="51"/>
                </a:lnTo>
                <a:lnTo>
                  <a:pt x="22" y="47"/>
                </a:lnTo>
                <a:lnTo>
                  <a:pt x="25" y="43"/>
                </a:lnTo>
                <a:lnTo>
                  <a:pt x="29" y="40"/>
                </a:lnTo>
                <a:lnTo>
                  <a:pt x="32" y="35"/>
                </a:lnTo>
                <a:lnTo>
                  <a:pt x="35" y="31"/>
                </a:lnTo>
                <a:lnTo>
                  <a:pt x="38" y="27"/>
                </a:lnTo>
                <a:lnTo>
                  <a:pt x="41" y="24"/>
                </a:lnTo>
                <a:lnTo>
                  <a:pt x="45" y="20"/>
                </a:lnTo>
                <a:lnTo>
                  <a:pt x="48" y="17"/>
                </a:lnTo>
                <a:lnTo>
                  <a:pt x="51" y="13"/>
                </a:lnTo>
                <a:lnTo>
                  <a:pt x="55" y="11"/>
                </a:lnTo>
                <a:lnTo>
                  <a:pt x="59" y="9"/>
                </a:lnTo>
                <a:lnTo>
                  <a:pt x="62" y="7"/>
                </a:lnTo>
                <a:lnTo>
                  <a:pt x="65" y="5"/>
                </a:lnTo>
                <a:lnTo>
                  <a:pt x="69" y="3"/>
                </a:lnTo>
                <a:lnTo>
                  <a:pt x="73" y="2"/>
                </a:lnTo>
                <a:lnTo>
                  <a:pt x="76" y="1"/>
                </a:lnTo>
                <a:lnTo>
                  <a:pt x="79" y="0"/>
                </a:lnTo>
                <a:lnTo>
                  <a:pt x="83" y="0"/>
                </a:lnTo>
                <a:lnTo>
                  <a:pt x="80" y="1"/>
                </a:lnTo>
                <a:lnTo>
                  <a:pt x="77" y="3"/>
                </a:lnTo>
                <a:lnTo>
                  <a:pt x="76" y="5"/>
                </a:lnTo>
                <a:lnTo>
                  <a:pt x="74" y="6"/>
                </a:lnTo>
                <a:lnTo>
                  <a:pt x="73" y="9"/>
                </a:lnTo>
                <a:lnTo>
                  <a:pt x="71" y="10"/>
                </a:lnTo>
                <a:lnTo>
                  <a:pt x="71" y="12"/>
                </a:lnTo>
                <a:lnTo>
                  <a:pt x="70" y="14"/>
                </a:lnTo>
                <a:lnTo>
                  <a:pt x="70" y="17"/>
                </a:lnTo>
                <a:lnTo>
                  <a:pt x="70" y="19"/>
                </a:lnTo>
                <a:lnTo>
                  <a:pt x="71" y="21"/>
                </a:lnTo>
                <a:lnTo>
                  <a:pt x="72" y="24"/>
                </a:lnTo>
                <a:lnTo>
                  <a:pt x="73" y="26"/>
                </a:lnTo>
                <a:lnTo>
                  <a:pt x="75" y="27"/>
                </a:lnTo>
                <a:lnTo>
                  <a:pt x="76" y="29"/>
                </a:lnTo>
                <a:lnTo>
                  <a:pt x="79" y="31"/>
                </a:lnTo>
                <a:lnTo>
                  <a:pt x="76" y="32"/>
                </a:lnTo>
                <a:lnTo>
                  <a:pt x="74" y="33"/>
                </a:lnTo>
                <a:lnTo>
                  <a:pt x="71" y="35"/>
                </a:lnTo>
                <a:lnTo>
                  <a:pt x="67" y="37"/>
                </a:lnTo>
                <a:lnTo>
                  <a:pt x="64" y="39"/>
                </a:lnTo>
                <a:lnTo>
                  <a:pt x="62" y="42"/>
                </a:lnTo>
                <a:lnTo>
                  <a:pt x="58" y="44"/>
                </a:lnTo>
                <a:lnTo>
                  <a:pt x="55" y="48"/>
                </a:lnTo>
                <a:lnTo>
                  <a:pt x="52" y="51"/>
                </a:lnTo>
                <a:lnTo>
                  <a:pt x="49" y="54"/>
                </a:lnTo>
                <a:lnTo>
                  <a:pt x="47" y="57"/>
                </a:lnTo>
                <a:lnTo>
                  <a:pt x="44" y="60"/>
                </a:lnTo>
                <a:lnTo>
                  <a:pt x="42" y="62"/>
                </a:lnTo>
                <a:lnTo>
                  <a:pt x="40" y="64"/>
                </a:lnTo>
                <a:lnTo>
                  <a:pt x="39" y="66"/>
                </a:lnTo>
                <a:lnTo>
                  <a:pt x="38" y="67"/>
                </a:lnTo>
                <a:lnTo>
                  <a:pt x="37" y="68"/>
                </a:lnTo>
                <a:lnTo>
                  <a:pt x="36" y="69"/>
                </a:lnTo>
                <a:lnTo>
                  <a:pt x="35" y="70"/>
                </a:lnTo>
                <a:lnTo>
                  <a:pt x="35" y="72"/>
                </a:lnTo>
                <a:lnTo>
                  <a:pt x="35" y="73"/>
                </a:lnTo>
                <a:lnTo>
                  <a:pt x="35" y="74"/>
                </a:lnTo>
                <a:lnTo>
                  <a:pt x="35" y="76"/>
                </a:lnTo>
                <a:lnTo>
                  <a:pt x="35" y="77"/>
                </a:lnTo>
                <a:lnTo>
                  <a:pt x="36" y="77"/>
                </a:lnTo>
                <a:lnTo>
                  <a:pt x="37" y="77"/>
                </a:lnTo>
                <a:lnTo>
                  <a:pt x="40" y="77"/>
                </a:lnTo>
                <a:lnTo>
                  <a:pt x="42" y="77"/>
                </a:lnTo>
                <a:lnTo>
                  <a:pt x="46" y="77"/>
                </a:lnTo>
                <a:lnTo>
                  <a:pt x="49" y="76"/>
                </a:lnTo>
                <a:lnTo>
                  <a:pt x="54" y="74"/>
                </a:lnTo>
                <a:lnTo>
                  <a:pt x="60" y="71"/>
                </a:lnTo>
              </a:path>
            </a:pathLst>
          </a:custGeom>
          <a:solidFill>
            <a:srgbClr val="B266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0" name="Freeform 56">
            <a:extLst>
              <a:ext uri="{FF2B5EF4-FFF2-40B4-BE49-F238E27FC236}">
                <a16:creationId xmlns:a16="http://schemas.microsoft.com/office/drawing/2014/main" id="{7C8057D2-468B-C948-B542-E12156A6E809}"/>
              </a:ext>
            </a:extLst>
          </p:cNvPr>
          <p:cNvSpPr>
            <a:spLocks/>
          </p:cNvSpPr>
          <p:nvPr/>
        </p:nvSpPr>
        <p:spPr bwMode="auto">
          <a:xfrm>
            <a:off x="3480386" y="1705164"/>
            <a:ext cx="54025" cy="66030"/>
          </a:xfrm>
          <a:custGeom>
            <a:avLst/>
            <a:gdLst>
              <a:gd name="T0" fmla="*/ 85 w 90"/>
              <a:gd name="T1" fmla="*/ 0 h 110"/>
              <a:gd name="T2" fmla="*/ 78 w 90"/>
              <a:gd name="T3" fmla="*/ 2 h 110"/>
              <a:gd name="T4" fmla="*/ 70 w 90"/>
              <a:gd name="T5" fmla="*/ 5 h 110"/>
              <a:gd name="T6" fmla="*/ 63 w 90"/>
              <a:gd name="T7" fmla="*/ 9 h 110"/>
              <a:gd name="T8" fmla="*/ 55 w 90"/>
              <a:gd name="T9" fmla="*/ 14 h 110"/>
              <a:gd name="T10" fmla="*/ 48 w 90"/>
              <a:gd name="T11" fmla="*/ 21 h 110"/>
              <a:gd name="T12" fmla="*/ 41 w 90"/>
              <a:gd name="T13" fmla="*/ 29 h 110"/>
              <a:gd name="T14" fmla="*/ 34 w 90"/>
              <a:gd name="T15" fmla="*/ 37 h 110"/>
              <a:gd name="T16" fmla="*/ 27 w 90"/>
              <a:gd name="T17" fmla="*/ 46 h 110"/>
              <a:gd name="T18" fmla="*/ 21 w 90"/>
              <a:gd name="T19" fmla="*/ 54 h 110"/>
              <a:gd name="T20" fmla="*/ 15 w 90"/>
              <a:gd name="T21" fmla="*/ 62 h 110"/>
              <a:gd name="T22" fmla="*/ 10 w 90"/>
              <a:gd name="T23" fmla="*/ 70 h 110"/>
              <a:gd name="T24" fmla="*/ 5 w 90"/>
              <a:gd name="T25" fmla="*/ 78 h 110"/>
              <a:gd name="T26" fmla="*/ 2 w 90"/>
              <a:gd name="T27" fmla="*/ 85 h 110"/>
              <a:gd name="T28" fmla="*/ 0 w 90"/>
              <a:gd name="T29" fmla="*/ 91 h 110"/>
              <a:gd name="T30" fmla="*/ 1 w 90"/>
              <a:gd name="T31" fmla="*/ 96 h 110"/>
              <a:gd name="T32" fmla="*/ 3 w 90"/>
              <a:gd name="T33" fmla="*/ 100 h 110"/>
              <a:gd name="T34" fmla="*/ 5 w 90"/>
              <a:gd name="T35" fmla="*/ 102 h 110"/>
              <a:gd name="T36" fmla="*/ 7 w 90"/>
              <a:gd name="T37" fmla="*/ 105 h 110"/>
              <a:gd name="T38" fmla="*/ 10 w 90"/>
              <a:gd name="T39" fmla="*/ 106 h 110"/>
              <a:gd name="T40" fmla="*/ 12 w 90"/>
              <a:gd name="T41" fmla="*/ 108 h 110"/>
              <a:gd name="T42" fmla="*/ 15 w 90"/>
              <a:gd name="T43" fmla="*/ 109 h 110"/>
              <a:gd name="T44" fmla="*/ 18 w 90"/>
              <a:gd name="T45" fmla="*/ 109 h 110"/>
              <a:gd name="T46" fmla="*/ 21 w 90"/>
              <a:gd name="T47" fmla="*/ 109 h 110"/>
              <a:gd name="T48" fmla="*/ 24 w 90"/>
              <a:gd name="T49" fmla="*/ 107 h 110"/>
              <a:gd name="T50" fmla="*/ 29 w 90"/>
              <a:gd name="T51" fmla="*/ 104 h 110"/>
              <a:gd name="T52" fmla="*/ 35 w 90"/>
              <a:gd name="T53" fmla="*/ 99 h 110"/>
              <a:gd name="T54" fmla="*/ 41 w 90"/>
              <a:gd name="T55" fmla="*/ 94 h 110"/>
              <a:gd name="T56" fmla="*/ 48 w 90"/>
              <a:gd name="T57" fmla="*/ 88 h 110"/>
              <a:gd name="T58" fmla="*/ 54 w 90"/>
              <a:gd name="T59" fmla="*/ 83 h 110"/>
              <a:gd name="T60" fmla="*/ 59 w 90"/>
              <a:gd name="T61" fmla="*/ 79 h 110"/>
              <a:gd name="T62" fmla="*/ 63 w 90"/>
              <a:gd name="T63"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10">
                <a:moveTo>
                  <a:pt x="89" y="0"/>
                </a:moveTo>
                <a:lnTo>
                  <a:pt x="85" y="0"/>
                </a:lnTo>
                <a:lnTo>
                  <a:pt x="82" y="1"/>
                </a:lnTo>
                <a:lnTo>
                  <a:pt x="78" y="2"/>
                </a:lnTo>
                <a:lnTo>
                  <a:pt x="74" y="3"/>
                </a:lnTo>
                <a:lnTo>
                  <a:pt x="70" y="5"/>
                </a:lnTo>
                <a:lnTo>
                  <a:pt x="67" y="7"/>
                </a:lnTo>
                <a:lnTo>
                  <a:pt x="63" y="9"/>
                </a:lnTo>
                <a:lnTo>
                  <a:pt x="59" y="12"/>
                </a:lnTo>
                <a:lnTo>
                  <a:pt x="55" y="14"/>
                </a:lnTo>
                <a:lnTo>
                  <a:pt x="51" y="18"/>
                </a:lnTo>
                <a:lnTo>
                  <a:pt x="48" y="21"/>
                </a:lnTo>
                <a:lnTo>
                  <a:pt x="44" y="25"/>
                </a:lnTo>
                <a:lnTo>
                  <a:pt x="41" y="29"/>
                </a:lnTo>
                <a:lnTo>
                  <a:pt x="37" y="33"/>
                </a:lnTo>
                <a:lnTo>
                  <a:pt x="34" y="37"/>
                </a:lnTo>
                <a:lnTo>
                  <a:pt x="31" y="42"/>
                </a:lnTo>
                <a:lnTo>
                  <a:pt x="27" y="46"/>
                </a:lnTo>
                <a:lnTo>
                  <a:pt x="24" y="50"/>
                </a:lnTo>
                <a:lnTo>
                  <a:pt x="21" y="54"/>
                </a:lnTo>
                <a:lnTo>
                  <a:pt x="18" y="58"/>
                </a:lnTo>
                <a:lnTo>
                  <a:pt x="15" y="62"/>
                </a:lnTo>
                <a:lnTo>
                  <a:pt x="12" y="66"/>
                </a:lnTo>
                <a:lnTo>
                  <a:pt x="10" y="70"/>
                </a:lnTo>
                <a:lnTo>
                  <a:pt x="7" y="74"/>
                </a:lnTo>
                <a:lnTo>
                  <a:pt x="5" y="78"/>
                </a:lnTo>
                <a:lnTo>
                  <a:pt x="4" y="81"/>
                </a:lnTo>
                <a:lnTo>
                  <a:pt x="2" y="85"/>
                </a:lnTo>
                <a:lnTo>
                  <a:pt x="1" y="88"/>
                </a:lnTo>
                <a:lnTo>
                  <a:pt x="0" y="91"/>
                </a:lnTo>
                <a:lnTo>
                  <a:pt x="0" y="93"/>
                </a:lnTo>
                <a:lnTo>
                  <a:pt x="1" y="96"/>
                </a:lnTo>
                <a:lnTo>
                  <a:pt x="2" y="98"/>
                </a:lnTo>
                <a:lnTo>
                  <a:pt x="3" y="100"/>
                </a:lnTo>
                <a:lnTo>
                  <a:pt x="4" y="101"/>
                </a:lnTo>
                <a:lnTo>
                  <a:pt x="5" y="102"/>
                </a:lnTo>
                <a:lnTo>
                  <a:pt x="6" y="103"/>
                </a:lnTo>
                <a:lnTo>
                  <a:pt x="7" y="105"/>
                </a:lnTo>
                <a:lnTo>
                  <a:pt x="9" y="106"/>
                </a:lnTo>
                <a:lnTo>
                  <a:pt x="10" y="106"/>
                </a:lnTo>
                <a:lnTo>
                  <a:pt x="11" y="107"/>
                </a:lnTo>
                <a:lnTo>
                  <a:pt x="12" y="108"/>
                </a:lnTo>
                <a:lnTo>
                  <a:pt x="14" y="108"/>
                </a:lnTo>
                <a:lnTo>
                  <a:pt x="15" y="109"/>
                </a:lnTo>
                <a:lnTo>
                  <a:pt x="16" y="109"/>
                </a:lnTo>
                <a:lnTo>
                  <a:pt x="18" y="109"/>
                </a:lnTo>
                <a:lnTo>
                  <a:pt x="19" y="109"/>
                </a:lnTo>
                <a:lnTo>
                  <a:pt x="21" y="109"/>
                </a:lnTo>
                <a:lnTo>
                  <a:pt x="22" y="108"/>
                </a:lnTo>
                <a:lnTo>
                  <a:pt x="24" y="107"/>
                </a:lnTo>
                <a:lnTo>
                  <a:pt x="26" y="106"/>
                </a:lnTo>
                <a:lnTo>
                  <a:pt x="29" y="104"/>
                </a:lnTo>
                <a:lnTo>
                  <a:pt x="32" y="102"/>
                </a:lnTo>
                <a:lnTo>
                  <a:pt x="35" y="99"/>
                </a:lnTo>
                <a:lnTo>
                  <a:pt x="38" y="97"/>
                </a:lnTo>
                <a:lnTo>
                  <a:pt x="41" y="94"/>
                </a:lnTo>
                <a:lnTo>
                  <a:pt x="45" y="91"/>
                </a:lnTo>
                <a:lnTo>
                  <a:pt x="48" y="88"/>
                </a:lnTo>
                <a:lnTo>
                  <a:pt x="51" y="85"/>
                </a:lnTo>
                <a:lnTo>
                  <a:pt x="54" y="83"/>
                </a:lnTo>
                <a:lnTo>
                  <a:pt x="57" y="81"/>
                </a:lnTo>
                <a:lnTo>
                  <a:pt x="59" y="79"/>
                </a:lnTo>
                <a:lnTo>
                  <a:pt x="61" y="77"/>
                </a:lnTo>
                <a:lnTo>
                  <a:pt x="63" y="76"/>
                </a:lnTo>
                <a:lnTo>
                  <a:pt x="64" y="7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1" name="Freeform 57">
            <a:extLst>
              <a:ext uri="{FF2B5EF4-FFF2-40B4-BE49-F238E27FC236}">
                <a16:creationId xmlns:a16="http://schemas.microsoft.com/office/drawing/2014/main" id="{24C8734E-874A-8144-A0DF-BDD14ECF25B7}"/>
              </a:ext>
            </a:extLst>
          </p:cNvPr>
          <p:cNvSpPr>
            <a:spLocks/>
          </p:cNvSpPr>
          <p:nvPr/>
        </p:nvSpPr>
        <p:spPr bwMode="auto">
          <a:xfrm>
            <a:off x="3578831" y="1745382"/>
            <a:ext cx="56426" cy="42619"/>
          </a:xfrm>
          <a:custGeom>
            <a:avLst/>
            <a:gdLst>
              <a:gd name="T0" fmla="*/ 24 w 94"/>
              <a:gd name="T1" fmla="*/ 2 h 71"/>
              <a:gd name="T2" fmla="*/ 39 w 94"/>
              <a:gd name="T3" fmla="*/ 7 h 71"/>
              <a:gd name="T4" fmla="*/ 52 w 94"/>
              <a:gd name="T5" fmla="*/ 16 h 71"/>
              <a:gd name="T6" fmla="*/ 64 w 94"/>
              <a:gd name="T7" fmla="*/ 26 h 71"/>
              <a:gd name="T8" fmla="*/ 74 w 94"/>
              <a:gd name="T9" fmla="*/ 36 h 71"/>
              <a:gd name="T10" fmla="*/ 84 w 94"/>
              <a:gd name="T11" fmla="*/ 47 h 71"/>
              <a:gd name="T12" fmla="*/ 89 w 94"/>
              <a:gd name="T13" fmla="*/ 57 h 71"/>
              <a:gd name="T14" fmla="*/ 93 w 94"/>
              <a:gd name="T15" fmla="*/ 65 h 71"/>
              <a:gd name="T16" fmla="*/ 92 w 94"/>
              <a:gd name="T17" fmla="*/ 69 h 71"/>
              <a:gd name="T18" fmla="*/ 87 w 94"/>
              <a:gd name="T19" fmla="*/ 69 h 71"/>
              <a:gd name="T20" fmla="*/ 80 w 94"/>
              <a:gd name="T21" fmla="*/ 69 h 71"/>
              <a:gd name="T22" fmla="*/ 70 w 94"/>
              <a:gd name="T23" fmla="*/ 69 h 71"/>
              <a:gd name="T24" fmla="*/ 56 w 94"/>
              <a:gd name="T25" fmla="*/ 68 h 71"/>
              <a:gd name="T26" fmla="*/ 40 w 94"/>
              <a:gd name="T27" fmla="*/ 68 h 71"/>
              <a:gd name="T28" fmla="*/ 22 w 94"/>
              <a:gd name="T29" fmla="*/ 68 h 71"/>
              <a:gd name="T30" fmla="*/ 0 w 94"/>
              <a:gd name="T31" fmla="*/ 69 h 71"/>
              <a:gd name="T32" fmla="*/ 18 w 94"/>
              <a:gd name="T33" fmla="*/ 69 h 71"/>
              <a:gd name="T34" fmla="*/ 33 w 94"/>
              <a:gd name="T35" fmla="*/ 69 h 71"/>
              <a:gd name="T36" fmla="*/ 44 w 94"/>
              <a:gd name="T37" fmla="*/ 70 h 71"/>
              <a:gd name="T38" fmla="*/ 53 w 94"/>
              <a:gd name="T39" fmla="*/ 70 h 71"/>
              <a:gd name="T40" fmla="*/ 58 w 94"/>
              <a:gd name="T41" fmla="*/ 70 h 71"/>
              <a:gd name="T42" fmla="*/ 62 w 94"/>
              <a:gd name="T43" fmla="*/ 68 h 71"/>
              <a:gd name="T44" fmla="*/ 64 w 94"/>
              <a:gd name="T45" fmla="*/ 66 h 71"/>
              <a:gd name="T46" fmla="*/ 64 w 94"/>
              <a:gd name="T47" fmla="*/ 61 h 71"/>
              <a:gd name="T48" fmla="*/ 61 w 94"/>
              <a:gd name="T49" fmla="*/ 48 h 71"/>
              <a:gd name="T50" fmla="*/ 55 w 94"/>
              <a:gd name="T51" fmla="*/ 36 h 71"/>
              <a:gd name="T52" fmla="*/ 48 w 94"/>
              <a:gd name="T53" fmla="*/ 26 h 71"/>
              <a:gd name="T54" fmla="*/ 39 w 94"/>
              <a:gd name="T55" fmla="*/ 17 h 71"/>
              <a:gd name="T56" fmla="*/ 31 w 94"/>
              <a:gd name="T57" fmla="*/ 9 h 71"/>
              <a:gd name="T58" fmla="*/ 24 w 94"/>
              <a:gd name="T59" fmla="*/ 5 h 71"/>
              <a:gd name="T60" fmla="*/ 19 w 94"/>
              <a:gd name="T61" fmla="*/ 1 h 71"/>
              <a:gd name="T62" fmla="*/ 17 w 94"/>
              <a:gd name="T6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71">
                <a:moveTo>
                  <a:pt x="17" y="0"/>
                </a:moveTo>
                <a:lnTo>
                  <a:pt x="24" y="2"/>
                </a:lnTo>
                <a:lnTo>
                  <a:pt x="31" y="5"/>
                </a:lnTo>
                <a:lnTo>
                  <a:pt x="39" y="7"/>
                </a:lnTo>
                <a:lnTo>
                  <a:pt x="45" y="11"/>
                </a:lnTo>
                <a:lnTo>
                  <a:pt x="52" y="16"/>
                </a:lnTo>
                <a:lnTo>
                  <a:pt x="57" y="20"/>
                </a:lnTo>
                <a:lnTo>
                  <a:pt x="64" y="26"/>
                </a:lnTo>
                <a:lnTo>
                  <a:pt x="70" y="30"/>
                </a:lnTo>
                <a:lnTo>
                  <a:pt x="74" y="36"/>
                </a:lnTo>
                <a:lnTo>
                  <a:pt x="79" y="41"/>
                </a:lnTo>
                <a:lnTo>
                  <a:pt x="84" y="47"/>
                </a:lnTo>
                <a:lnTo>
                  <a:pt x="86" y="52"/>
                </a:lnTo>
                <a:lnTo>
                  <a:pt x="89" y="57"/>
                </a:lnTo>
                <a:lnTo>
                  <a:pt x="92" y="62"/>
                </a:lnTo>
                <a:lnTo>
                  <a:pt x="93" y="65"/>
                </a:lnTo>
                <a:lnTo>
                  <a:pt x="93" y="69"/>
                </a:lnTo>
                <a:lnTo>
                  <a:pt x="92" y="69"/>
                </a:lnTo>
                <a:lnTo>
                  <a:pt x="90" y="69"/>
                </a:lnTo>
                <a:lnTo>
                  <a:pt x="87" y="69"/>
                </a:lnTo>
                <a:lnTo>
                  <a:pt x="85" y="69"/>
                </a:lnTo>
                <a:lnTo>
                  <a:pt x="80" y="69"/>
                </a:lnTo>
                <a:lnTo>
                  <a:pt x="75" y="69"/>
                </a:lnTo>
                <a:lnTo>
                  <a:pt x="70" y="69"/>
                </a:lnTo>
                <a:lnTo>
                  <a:pt x="64" y="69"/>
                </a:lnTo>
                <a:lnTo>
                  <a:pt x="56" y="68"/>
                </a:lnTo>
                <a:lnTo>
                  <a:pt x="49" y="68"/>
                </a:lnTo>
                <a:lnTo>
                  <a:pt x="40" y="68"/>
                </a:lnTo>
                <a:lnTo>
                  <a:pt x="32" y="68"/>
                </a:lnTo>
                <a:lnTo>
                  <a:pt x="22" y="68"/>
                </a:lnTo>
                <a:lnTo>
                  <a:pt x="11" y="68"/>
                </a:lnTo>
                <a:lnTo>
                  <a:pt x="0" y="69"/>
                </a:lnTo>
                <a:lnTo>
                  <a:pt x="9" y="69"/>
                </a:lnTo>
                <a:lnTo>
                  <a:pt x="18" y="69"/>
                </a:lnTo>
                <a:lnTo>
                  <a:pt x="26" y="69"/>
                </a:lnTo>
                <a:lnTo>
                  <a:pt x="33" y="69"/>
                </a:lnTo>
                <a:lnTo>
                  <a:pt x="39" y="69"/>
                </a:lnTo>
                <a:lnTo>
                  <a:pt x="44" y="70"/>
                </a:lnTo>
                <a:lnTo>
                  <a:pt x="49" y="70"/>
                </a:lnTo>
                <a:lnTo>
                  <a:pt x="53" y="70"/>
                </a:lnTo>
                <a:lnTo>
                  <a:pt x="55" y="70"/>
                </a:lnTo>
                <a:lnTo>
                  <a:pt x="58" y="70"/>
                </a:lnTo>
                <a:lnTo>
                  <a:pt x="60" y="69"/>
                </a:lnTo>
                <a:lnTo>
                  <a:pt x="62" y="68"/>
                </a:lnTo>
                <a:lnTo>
                  <a:pt x="63" y="67"/>
                </a:lnTo>
                <a:lnTo>
                  <a:pt x="64" y="66"/>
                </a:lnTo>
                <a:lnTo>
                  <a:pt x="64" y="64"/>
                </a:lnTo>
                <a:lnTo>
                  <a:pt x="64" y="61"/>
                </a:lnTo>
                <a:lnTo>
                  <a:pt x="63" y="54"/>
                </a:lnTo>
                <a:lnTo>
                  <a:pt x="61" y="48"/>
                </a:lnTo>
                <a:lnTo>
                  <a:pt x="58" y="42"/>
                </a:lnTo>
                <a:lnTo>
                  <a:pt x="55" y="36"/>
                </a:lnTo>
                <a:lnTo>
                  <a:pt x="52" y="30"/>
                </a:lnTo>
                <a:lnTo>
                  <a:pt x="48" y="26"/>
                </a:lnTo>
                <a:lnTo>
                  <a:pt x="43" y="21"/>
                </a:lnTo>
                <a:lnTo>
                  <a:pt x="39" y="17"/>
                </a:lnTo>
                <a:lnTo>
                  <a:pt x="35" y="13"/>
                </a:lnTo>
                <a:lnTo>
                  <a:pt x="31" y="9"/>
                </a:lnTo>
                <a:lnTo>
                  <a:pt x="27" y="6"/>
                </a:lnTo>
                <a:lnTo>
                  <a:pt x="24" y="5"/>
                </a:lnTo>
                <a:lnTo>
                  <a:pt x="22" y="3"/>
                </a:lnTo>
                <a:lnTo>
                  <a:pt x="19" y="1"/>
                </a:lnTo>
                <a:lnTo>
                  <a:pt x="18" y="0"/>
                </a:lnTo>
                <a:lnTo>
                  <a:pt x="17"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2" name="Freeform 58">
            <a:extLst>
              <a:ext uri="{FF2B5EF4-FFF2-40B4-BE49-F238E27FC236}">
                <a16:creationId xmlns:a16="http://schemas.microsoft.com/office/drawing/2014/main" id="{77C96E03-0BC7-A445-BFE1-8FCCF77D39C4}"/>
              </a:ext>
            </a:extLst>
          </p:cNvPr>
          <p:cNvSpPr>
            <a:spLocks/>
          </p:cNvSpPr>
          <p:nvPr/>
        </p:nvSpPr>
        <p:spPr bwMode="auto">
          <a:xfrm>
            <a:off x="3504997" y="1598916"/>
            <a:ext cx="134461" cy="169277"/>
          </a:xfrm>
          <a:custGeom>
            <a:avLst/>
            <a:gdLst>
              <a:gd name="T0" fmla="*/ 193 w 224"/>
              <a:gd name="T1" fmla="*/ 211 h 282"/>
              <a:gd name="T2" fmla="*/ 166 w 224"/>
              <a:gd name="T3" fmla="*/ 153 h 282"/>
              <a:gd name="T4" fmla="*/ 144 w 224"/>
              <a:gd name="T5" fmla="*/ 109 h 282"/>
              <a:gd name="T6" fmla="*/ 134 w 224"/>
              <a:gd name="T7" fmla="*/ 90 h 282"/>
              <a:gd name="T8" fmla="*/ 129 w 224"/>
              <a:gd name="T9" fmla="*/ 78 h 282"/>
              <a:gd name="T10" fmla="*/ 121 w 224"/>
              <a:gd name="T11" fmla="*/ 70 h 282"/>
              <a:gd name="T12" fmla="*/ 109 w 224"/>
              <a:gd name="T13" fmla="*/ 64 h 282"/>
              <a:gd name="T14" fmla="*/ 94 w 224"/>
              <a:gd name="T15" fmla="*/ 58 h 282"/>
              <a:gd name="T16" fmla="*/ 76 w 224"/>
              <a:gd name="T17" fmla="*/ 50 h 282"/>
              <a:gd name="T18" fmla="*/ 58 w 224"/>
              <a:gd name="T19" fmla="*/ 39 h 282"/>
              <a:gd name="T20" fmla="*/ 31 w 224"/>
              <a:gd name="T21" fmla="*/ 21 h 282"/>
              <a:gd name="T22" fmla="*/ 7 w 224"/>
              <a:gd name="T23" fmla="*/ 4 h 282"/>
              <a:gd name="T24" fmla="*/ 11 w 224"/>
              <a:gd name="T25" fmla="*/ 10 h 282"/>
              <a:gd name="T26" fmla="*/ 27 w 224"/>
              <a:gd name="T27" fmla="*/ 24 h 282"/>
              <a:gd name="T28" fmla="*/ 38 w 224"/>
              <a:gd name="T29" fmla="*/ 33 h 282"/>
              <a:gd name="T30" fmla="*/ 29 w 224"/>
              <a:gd name="T31" fmla="*/ 30 h 282"/>
              <a:gd name="T32" fmla="*/ 16 w 224"/>
              <a:gd name="T33" fmla="*/ 24 h 282"/>
              <a:gd name="T34" fmla="*/ 7 w 224"/>
              <a:gd name="T35" fmla="*/ 21 h 282"/>
              <a:gd name="T36" fmla="*/ 12 w 224"/>
              <a:gd name="T37" fmla="*/ 29 h 282"/>
              <a:gd name="T38" fmla="*/ 19 w 224"/>
              <a:gd name="T39" fmla="*/ 43 h 282"/>
              <a:gd name="T40" fmla="*/ 36 w 224"/>
              <a:gd name="T41" fmla="*/ 58 h 282"/>
              <a:gd name="T42" fmla="*/ 65 w 224"/>
              <a:gd name="T43" fmla="*/ 69 h 282"/>
              <a:gd name="T44" fmla="*/ 94 w 224"/>
              <a:gd name="T45" fmla="*/ 76 h 282"/>
              <a:gd name="T46" fmla="*/ 118 w 224"/>
              <a:gd name="T47" fmla="*/ 90 h 282"/>
              <a:gd name="T48" fmla="*/ 120 w 224"/>
              <a:gd name="T49" fmla="*/ 103 h 282"/>
              <a:gd name="T50" fmla="*/ 88 w 224"/>
              <a:gd name="T51" fmla="*/ 101 h 282"/>
              <a:gd name="T52" fmla="*/ 56 w 224"/>
              <a:gd name="T53" fmla="*/ 104 h 282"/>
              <a:gd name="T54" fmla="*/ 35 w 224"/>
              <a:gd name="T55" fmla="*/ 111 h 282"/>
              <a:gd name="T56" fmla="*/ 21 w 224"/>
              <a:gd name="T57" fmla="*/ 109 h 282"/>
              <a:gd name="T58" fmla="*/ 8 w 224"/>
              <a:gd name="T59" fmla="*/ 108 h 282"/>
              <a:gd name="T60" fmla="*/ 10 w 224"/>
              <a:gd name="T61" fmla="*/ 115 h 282"/>
              <a:gd name="T62" fmla="*/ 26 w 224"/>
              <a:gd name="T63" fmla="*/ 126 h 282"/>
              <a:gd name="T64" fmla="*/ 45 w 224"/>
              <a:gd name="T65" fmla="*/ 133 h 282"/>
              <a:gd name="T66" fmla="*/ 66 w 224"/>
              <a:gd name="T67" fmla="*/ 132 h 282"/>
              <a:gd name="T68" fmla="*/ 91 w 224"/>
              <a:gd name="T69" fmla="*/ 125 h 282"/>
              <a:gd name="T70" fmla="*/ 114 w 224"/>
              <a:gd name="T71" fmla="*/ 126 h 282"/>
              <a:gd name="T72" fmla="*/ 132 w 224"/>
              <a:gd name="T73" fmla="*/ 134 h 282"/>
              <a:gd name="T74" fmla="*/ 123 w 224"/>
              <a:gd name="T75" fmla="*/ 144 h 282"/>
              <a:gd name="T76" fmla="*/ 100 w 224"/>
              <a:gd name="T77" fmla="*/ 154 h 282"/>
              <a:gd name="T78" fmla="*/ 79 w 224"/>
              <a:gd name="T79" fmla="*/ 164 h 282"/>
              <a:gd name="T80" fmla="*/ 64 w 224"/>
              <a:gd name="T81" fmla="*/ 170 h 282"/>
              <a:gd name="T82" fmla="*/ 52 w 224"/>
              <a:gd name="T83" fmla="*/ 174 h 282"/>
              <a:gd name="T84" fmla="*/ 42 w 224"/>
              <a:gd name="T85" fmla="*/ 179 h 282"/>
              <a:gd name="T86" fmla="*/ 41 w 224"/>
              <a:gd name="T87" fmla="*/ 187 h 282"/>
              <a:gd name="T88" fmla="*/ 48 w 224"/>
              <a:gd name="T89" fmla="*/ 197 h 282"/>
              <a:gd name="T90" fmla="*/ 61 w 224"/>
              <a:gd name="T91" fmla="*/ 195 h 282"/>
              <a:gd name="T92" fmla="*/ 83 w 224"/>
              <a:gd name="T93" fmla="*/ 170 h 282"/>
              <a:gd name="T94" fmla="*/ 106 w 224"/>
              <a:gd name="T95" fmla="*/ 161 h 282"/>
              <a:gd name="T96" fmla="*/ 132 w 224"/>
              <a:gd name="T97" fmla="*/ 166 h 282"/>
              <a:gd name="T98" fmla="*/ 154 w 224"/>
              <a:gd name="T99" fmla="*/ 179 h 282"/>
              <a:gd name="T100" fmla="*/ 167 w 224"/>
              <a:gd name="T101" fmla="*/ 201 h 282"/>
              <a:gd name="T102" fmla="*/ 179 w 224"/>
              <a:gd name="T103" fmla="*/ 228 h 282"/>
              <a:gd name="T104" fmla="*/ 193 w 224"/>
              <a:gd name="T105" fmla="*/ 255 h 282"/>
              <a:gd name="T106" fmla="*/ 208 w 224"/>
              <a:gd name="T107" fmla="*/ 274 h 282"/>
              <a:gd name="T108" fmla="*/ 220 w 224"/>
              <a:gd name="T109" fmla="*/ 281 h 282"/>
              <a:gd name="T110" fmla="*/ 222 w 224"/>
              <a:gd name="T111" fmla="*/ 26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282">
                <a:moveTo>
                  <a:pt x="219" y="255"/>
                </a:moveTo>
                <a:lnTo>
                  <a:pt x="212" y="245"/>
                </a:lnTo>
                <a:lnTo>
                  <a:pt x="205" y="234"/>
                </a:lnTo>
                <a:lnTo>
                  <a:pt x="199" y="223"/>
                </a:lnTo>
                <a:lnTo>
                  <a:pt x="193" y="211"/>
                </a:lnTo>
                <a:lnTo>
                  <a:pt x="187" y="200"/>
                </a:lnTo>
                <a:lnTo>
                  <a:pt x="181" y="187"/>
                </a:lnTo>
                <a:lnTo>
                  <a:pt x="176" y="175"/>
                </a:lnTo>
                <a:lnTo>
                  <a:pt x="170" y="164"/>
                </a:lnTo>
                <a:lnTo>
                  <a:pt x="166" y="153"/>
                </a:lnTo>
                <a:lnTo>
                  <a:pt x="161" y="142"/>
                </a:lnTo>
                <a:lnTo>
                  <a:pt x="157" y="132"/>
                </a:lnTo>
                <a:lnTo>
                  <a:pt x="152" y="123"/>
                </a:lnTo>
                <a:lnTo>
                  <a:pt x="148" y="116"/>
                </a:lnTo>
                <a:lnTo>
                  <a:pt x="144" y="109"/>
                </a:lnTo>
                <a:lnTo>
                  <a:pt x="141" y="104"/>
                </a:lnTo>
                <a:lnTo>
                  <a:pt x="137" y="100"/>
                </a:lnTo>
                <a:lnTo>
                  <a:pt x="136" y="96"/>
                </a:lnTo>
                <a:lnTo>
                  <a:pt x="135" y="93"/>
                </a:lnTo>
                <a:lnTo>
                  <a:pt x="134" y="90"/>
                </a:lnTo>
                <a:lnTo>
                  <a:pt x="133" y="87"/>
                </a:lnTo>
                <a:lnTo>
                  <a:pt x="131" y="84"/>
                </a:lnTo>
                <a:lnTo>
                  <a:pt x="130" y="82"/>
                </a:lnTo>
                <a:lnTo>
                  <a:pt x="130" y="80"/>
                </a:lnTo>
                <a:lnTo>
                  <a:pt x="129" y="78"/>
                </a:lnTo>
                <a:lnTo>
                  <a:pt x="128" y="76"/>
                </a:lnTo>
                <a:lnTo>
                  <a:pt x="126" y="75"/>
                </a:lnTo>
                <a:lnTo>
                  <a:pt x="125" y="73"/>
                </a:lnTo>
                <a:lnTo>
                  <a:pt x="123" y="72"/>
                </a:lnTo>
                <a:lnTo>
                  <a:pt x="121" y="70"/>
                </a:lnTo>
                <a:lnTo>
                  <a:pt x="118" y="68"/>
                </a:lnTo>
                <a:lnTo>
                  <a:pt x="116" y="67"/>
                </a:lnTo>
                <a:lnTo>
                  <a:pt x="114" y="66"/>
                </a:lnTo>
                <a:lnTo>
                  <a:pt x="112" y="65"/>
                </a:lnTo>
                <a:lnTo>
                  <a:pt x="109" y="64"/>
                </a:lnTo>
                <a:lnTo>
                  <a:pt x="106" y="63"/>
                </a:lnTo>
                <a:lnTo>
                  <a:pt x="103" y="62"/>
                </a:lnTo>
                <a:lnTo>
                  <a:pt x="100" y="60"/>
                </a:lnTo>
                <a:lnTo>
                  <a:pt x="97" y="59"/>
                </a:lnTo>
                <a:lnTo>
                  <a:pt x="94" y="58"/>
                </a:lnTo>
                <a:lnTo>
                  <a:pt x="91" y="57"/>
                </a:lnTo>
                <a:lnTo>
                  <a:pt x="88" y="55"/>
                </a:lnTo>
                <a:lnTo>
                  <a:pt x="82" y="53"/>
                </a:lnTo>
                <a:lnTo>
                  <a:pt x="79" y="51"/>
                </a:lnTo>
                <a:lnTo>
                  <a:pt x="76" y="50"/>
                </a:lnTo>
                <a:lnTo>
                  <a:pt x="73" y="49"/>
                </a:lnTo>
                <a:lnTo>
                  <a:pt x="70" y="47"/>
                </a:lnTo>
                <a:lnTo>
                  <a:pt x="67" y="45"/>
                </a:lnTo>
                <a:lnTo>
                  <a:pt x="63" y="42"/>
                </a:lnTo>
                <a:lnTo>
                  <a:pt x="58" y="39"/>
                </a:lnTo>
                <a:lnTo>
                  <a:pt x="54" y="35"/>
                </a:lnTo>
                <a:lnTo>
                  <a:pt x="49" y="32"/>
                </a:lnTo>
                <a:lnTo>
                  <a:pt x="43" y="28"/>
                </a:lnTo>
                <a:lnTo>
                  <a:pt x="37" y="24"/>
                </a:lnTo>
                <a:lnTo>
                  <a:pt x="31" y="21"/>
                </a:lnTo>
                <a:lnTo>
                  <a:pt x="26" y="17"/>
                </a:lnTo>
                <a:lnTo>
                  <a:pt x="20" y="14"/>
                </a:lnTo>
                <a:lnTo>
                  <a:pt x="16" y="10"/>
                </a:lnTo>
                <a:lnTo>
                  <a:pt x="11" y="7"/>
                </a:lnTo>
                <a:lnTo>
                  <a:pt x="7" y="4"/>
                </a:lnTo>
                <a:lnTo>
                  <a:pt x="3" y="2"/>
                </a:lnTo>
                <a:lnTo>
                  <a:pt x="0" y="0"/>
                </a:lnTo>
                <a:lnTo>
                  <a:pt x="4" y="4"/>
                </a:lnTo>
                <a:lnTo>
                  <a:pt x="7" y="7"/>
                </a:lnTo>
                <a:lnTo>
                  <a:pt x="11" y="10"/>
                </a:lnTo>
                <a:lnTo>
                  <a:pt x="14" y="13"/>
                </a:lnTo>
                <a:lnTo>
                  <a:pt x="18" y="17"/>
                </a:lnTo>
                <a:lnTo>
                  <a:pt x="20" y="19"/>
                </a:lnTo>
                <a:lnTo>
                  <a:pt x="24" y="22"/>
                </a:lnTo>
                <a:lnTo>
                  <a:pt x="27" y="24"/>
                </a:lnTo>
                <a:lnTo>
                  <a:pt x="30" y="26"/>
                </a:lnTo>
                <a:lnTo>
                  <a:pt x="32" y="28"/>
                </a:lnTo>
                <a:lnTo>
                  <a:pt x="35" y="30"/>
                </a:lnTo>
                <a:lnTo>
                  <a:pt x="37" y="31"/>
                </a:lnTo>
                <a:lnTo>
                  <a:pt x="38" y="33"/>
                </a:lnTo>
                <a:lnTo>
                  <a:pt x="40" y="34"/>
                </a:lnTo>
                <a:lnTo>
                  <a:pt x="41" y="34"/>
                </a:lnTo>
                <a:lnTo>
                  <a:pt x="38" y="33"/>
                </a:lnTo>
                <a:lnTo>
                  <a:pt x="32" y="31"/>
                </a:lnTo>
                <a:lnTo>
                  <a:pt x="29" y="30"/>
                </a:lnTo>
                <a:lnTo>
                  <a:pt x="26" y="28"/>
                </a:lnTo>
                <a:lnTo>
                  <a:pt x="23" y="27"/>
                </a:lnTo>
                <a:lnTo>
                  <a:pt x="20" y="26"/>
                </a:lnTo>
                <a:lnTo>
                  <a:pt x="18" y="25"/>
                </a:lnTo>
                <a:lnTo>
                  <a:pt x="16" y="24"/>
                </a:lnTo>
                <a:lnTo>
                  <a:pt x="14" y="23"/>
                </a:lnTo>
                <a:lnTo>
                  <a:pt x="11" y="23"/>
                </a:lnTo>
                <a:lnTo>
                  <a:pt x="10" y="22"/>
                </a:lnTo>
                <a:lnTo>
                  <a:pt x="8" y="22"/>
                </a:lnTo>
                <a:lnTo>
                  <a:pt x="7" y="21"/>
                </a:lnTo>
                <a:lnTo>
                  <a:pt x="6" y="21"/>
                </a:lnTo>
                <a:lnTo>
                  <a:pt x="8" y="23"/>
                </a:lnTo>
                <a:lnTo>
                  <a:pt x="9" y="24"/>
                </a:lnTo>
                <a:lnTo>
                  <a:pt x="10" y="27"/>
                </a:lnTo>
                <a:lnTo>
                  <a:pt x="12" y="29"/>
                </a:lnTo>
                <a:lnTo>
                  <a:pt x="13" y="32"/>
                </a:lnTo>
                <a:lnTo>
                  <a:pt x="14" y="34"/>
                </a:lnTo>
                <a:lnTo>
                  <a:pt x="16" y="37"/>
                </a:lnTo>
                <a:lnTo>
                  <a:pt x="18" y="40"/>
                </a:lnTo>
                <a:lnTo>
                  <a:pt x="19" y="43"/>
                </a:lnTo>
                <a:lnTo>
                  <a:pt x="21" y="46"/>
                </a:lnTo>
                <a:lnTo>
                  <a:pt x="24" y="49"/>
                </a:lnTo>
                <a:lnTo>
                  <a:pt x="27" y="52"/>
                </a:lnTo>
                <a:lnTo>
                  <a:pt x="31" y="55"/>
                </a:lnTo>
                <a:lnTo>
                  <a:pt x="36" y="58"/>
                </a:lnTo>
                <a:lnTo>
                  <a:pt x="41" y="61"/>
                </a:lnTo>
                <a:lnTo>
                  <a:pt x="47" y="64"/>
                </a:lnTo>
                <a:lnTo>
                  <a:pt x="53" y="66"/>
                </a:lnTo>
                <a:lnTo>
                  <a:pt x="59" y="68"/>
                </a:lnTo>
                <a:lnTo>
                  <a:pt x="65" y="69"/>
                </a:lnTo>
                <a:lnTo>
                  <a:pt x="71" y="70"/>
                </a:lnTo>
                <a:lnTo>
                  <a:pt x="77" y="71"/>
                </a:lnTo>
                <a:lnTo>
                  <a:pt x="83" y="73"/>
                </a:lnTo>
                <a:lnTo>
                  <a:pt x="89" y="75"/>
                </a:lnTo>
                <a:lnTo>
                  <a:pt x="94" y="76"/>
                </a:lnTo>
                <a:lnTo>
                  <a:pt x="99" y="78"/>
                </a:lnTo>
                <a:lnTo>
                  <a:pt x="104" y="81"/>
                </a:lnTo>
                <a:lnTo>
                  <a:pt x="109" y="83"/>
                </a:lnTo>
                <a:lnTo>
                  <a:pt x="114" y="86"/>
                </a:lnTo>
                <a:lnTo>
                  <a:pt x="118" y="90"/>
                </a:lnTo>
                <a:lnTo>
                  <a:pt x="122" y="94"/>
                </a:lnTo>
                <a:lnTo>
                  <a:pt x="126" y="99"/>
                </a:lnTo>
                <a:lnTo>
                  <a:pt x="130" y="104"/>
                </a:lnTo>
                <a:lnTo>
                  <a:pt x="125" y="104"/>
                </a:lnTo>
                <a:lnTo>
                  <a:pt x="120" y="103"/>
                </a:lnTo>
                <a:lnTo>
                  <a:pt x="114" y="102"/>
                </a:lnTo>
                <a:lnTo>
                  <a:pt x="107" y="102"/>
                </a:lnTo>
                <a:lnTo>
                  <a:pt x="101" y="101"/>
                </a:lnTo>
                <a:lnTo>
                  <a:pt x="94" y="101"/>
                </a:lnTo>
                <a:lnTo>
                  <a:pt x="88" y="101"/>
                </a:lnTo>
                <a:lnTo>
                  <a:pt x="81" y="101"/>
                </a:lnTo>
                <a:lnTo>
                  <a:pt x="74" y="101"/>
                </a:lnTo>
                <a:lnTo>
                  <a:pt x="67" y="102"/>
                </a:lnTo>
                <a:lnTo>
                  <a:pt x="61" y="103"/>
                </a:lnTo>
                <a:lnTo>
                  <a:pt x="56" y="104"/>
                </a:lnTo>
                <a:lnTo>
                  <a:pt x="50" y="105"/>
                </a:lnTo>
                <a:lnTo>
                  <a:pt x="45" y="106"/>
                </a:lnTo>
                <a:lnTo>
                  <a:pt x="40" y="108"/>
                </a:lnTo>
                <a:lnTo>
                  <a:pt x="36" y="110"/>
                </a:lnTo>
                <a:lnTo>
                  <a:pt x="35" y="111"/>
                </a:lnTo>
                <a:lnTo>
                  <a:pt x="33" y="111"/>
                </a:lnTo>
                <a:lnTo>
                  <a:pt x="31" y="110"/>
                </a:lnTo>
                <a:lnTo>
                  <a:pt x="28" y="110"/>
                </a:lnTo>
                <a:lnTo>
                  <a:pt x="25" y="109"/>
                </a:lnTo>
                <a:lnTo>
                  <a:pt x="21" y="109"/>
                </a:lnTo>
                <a:lnTo>
                  <a:pt x="19" y="108"/>
                </a:lnTo>
                <a:lnTo>
                  <a:pt x="15" y="108"/>
                </a:lnTo>
                <a:lnTo>
                  <a:pt x="12" y="108"/>
                </a:lnTo>
                <a:lnTo>
                  <a:pt x="10" y="107"/>
                </a:lnTo>
                <a:lnTo>
                  <a:pt x="8" y="108"/>
                </a:lnTo>
                <a:lnTo>
                  <a:pt x="6" y="108"/>
                </a:lnTo>
                <a:lnTo>
                  <a:pt x="6" y="109"/>
                </a:lnTo>
                <a:lnTo>
                  <a:pt x="6" y="110"/>
                </a:lnTo>
                <a:lnTo>
                  <a:pt x="8" y="112"/>
                </a:lnTo>
                <a:lnTo>
                  <a:pt x="10" y="115"/>
                </a:lnTo>
                <a:lnTo>
                  <a:pt x="14" y="117"/>
                </a:lnTo>
                <a:lnTo>
                  <a:pt x="17" y="119"/>
                </a:lnTo>
                <a:lnTo>
                  <a:pt x="19" y="122"/>
                </a:lnTo>
                <a:lnTo>
                  <a:pt x="22" y="124"/>
                </a:lnTo>
                <a:lnTo>
                  <a:pt x="26" y="126"/>
                </a:lnTo>
                <a:lnTo>
                  <a:pt x="29" y="128"/>
                </a:lnTo>
                <a:lnTo>
                  <a:pt x="33" y="130"/>
                </a:lnTo>
                <a:lnTo>
                  <a:pt x="37" y="131"/>
                </a:lnTo>
                <a:lnTo>
                  <a:pt x="41" y="133"/>
                </a:lnTo>
                <a:lnTo>
                  <a:pt x="45" y="133"/>
                </a:lnTo>
                <a:lnTo>
                  <a:pt x="49" y="134"/>
                </a:lnTo>
                <a:lnTo>
                  <a:pt x="53" y="134"/>
                </a:lnTo>
                <a:lnTo>
                  <a:pt x="56" y="134"/>
                </a:lnTo>
                <a:lnTo>
                  <a:pt x="61" y="133"/>
                </a:lnTo>
                <a:lnTo>
                  <a:pt x="66" y="132"/>
                </a:lnTo>
                <a:lnTo>
                  <a:pt x="71" y="130"/>
                </a:lnTo>
                <a:lnTo>
                  <a:pt x="76" y="129"/>
                </a:lnTo>
                <a:lnTo>
                  <a:pt x="81" y="127"/>
                </a:lnTo>
                <a:lnTo>
                  <a:pt x="86" y="126"/>
                </a:lnTo>
                <a:lnTo>
                  <a:pt x="91" y="125"/>
                </a:lnTo>
                <a:lnTo>
                  <a:pt x="95" y="125"/>
                </a:lnTo>
                <a:lnTo>
                  <a:pt x="100" y="125"/>
                </a:lnTo>
                <a:lnTo>
                  <a:pt x="105" y="125"/>
                </a:lnTo>
                <a:lnTo>
                  <a:pt x="110" y="125"/>
                </a:lnTo>
                <a:lnTo>
                  <a:pt x="114" y="126"/>
                </a:lnTo>
                <a:lnTo>
                  <a:pt x="118" y="127"/>
                </a:lnTo>
                <a:lnTo>
                  <a:pt x="122" y="128"/>
                </a:lnTo>
                <a:lnTo>
                  <a:pt x="126" y="130"/>
                </a:lnTo>
                <a:lnTo>
                  <a:pt x="130" y="132"/>
                </a:lnTo>
                <a:lnTo>
                  <a:pt x="132" y="134"/>
                </a:lnTo>
                <a:lnTo>
                  <a:pt x="135" y="136"/>
                </a:lnTo>
                <a:lnTo>
                  <a:pt x="137" y="139"/>
                </a:lnTo>
                <a:lnTo>
                  <a:pt x="132" y="140"/>
                </a:lnTo>
                <a:lnTo>
                  <a:pt x="128" y="142"/>
                </a:lnTo>
                <a:lnTo>
                  <a:pt x="123" y="144"/>
                </a:lnTo>
                <a:lnTo>
                  <a:pt x="118" y="146"/>
                </a:lnTo>
                <a:lnTo>
                  <a:pt x="113" y="148"/>
                </a:lnTo>
                <a:lnTo>
                  <a:pt x="109" y="150"/>
                </a:lnTo>
                <a:lnTo>
                  <a:pt x="105" y="152"/>
                </a:lnTo>
                <a:lnTo>
                  <a:pt x="100" y="154"/>
                </a:lnTo>
                <a:lnTo>
                  <a:pt x="96" y="156"/>
                </a:lnTo>
                <a:lnTo>
                  <a:pt x="93" y="158"/>
                </a:lnTo>
                <a:lnTo>
                  <a:pt x="90" y="160"/>
                </a:lnTo>
                <a:lnTo>
                  <a:pt x="83" y="164"/>
                </a:lnTo>
                <a:lnTo>
                  <a:pt x="79" y="164"/>
                </a:lnTo>
                <a:lnTo>
                  <a:pt x="76" y="166"/>
                </a:lnTo>
                <a:lnTo>
                  <a:pt x="73" y="167"/>
                </a:lnTo>
                <a:lnTo>
                  <a:pt x="70" y="168"/>
                </a:lnTo>
                <a:lnTo>
                  <a:pt x="67" y="169"/>
                </a:lnTo>
                <a:lnTo>
                  <a:pt x="64" y="170"/>
                </a:lnTo>
                <a:lnTo>
                  <a:pt x="61" y="171"/>
                </a:lnTo>
                <a:lnTo>
                  <a:pt x="59" y="171"/>
                </a:lnTo>
                <a:lnTo>
                  <a:pt x="56" y="172"/>
                </a:lnTo>
                <a:lnTo>
                  <a:pt x="54" y="173"/>
                </a:lnTo>
                <a:lnTo>
                  <a:pt x="52" y="174"/>
                </a:lnTo>
                <a:lnTo>
                  <a:pt x="49" y="174"/>
                </a:lnTo>
                <a:lnTo>
                  <a:pt x="47" y="175"/>
                </a:lnTo>
                <a:lnTo>
                  <a:pt x="45" y="176"/>
                </a:lnTo>
                <a:lnTo>
                  <a:pt x="44" y="177"/>
                </a:lnTo>
                <a:lnTo>
                  <a:pt x="42" y="179"/>
                </a:lnTo>
                <a:lnTo>
                  <a:pt x="41" y="180"/>
                </a:lnTo>
                <a:lnTo>
                  <a:pt x="41" y="182"/>
                </a:lnTo>
                <a:lnTo>
                  <a:pt x="41" y="183"/>
                </a:lnTo>
                <a:lnTo>
                  <a:pt x="41" y="185"/>
                </a:lnTo>
                <a:lnTo>
                  <a:pt x="41" y="187"/>
                </a:lnTo>
                <a:lnTo>
                  <a:pt x="42" y="189"/>
                </a:lnTo>
                <a:lnTo>
                  <a:pt x="43" y="192"/>
                </a:lnTo>
                <a:lnTo>
                  <a:pt x="44" y="194"/>
                </a:lnTo>
                <a:lnTo>
                  <a:pt x="46" y="196"/>
                </a:lnTo>
                <a:lnTo>
                  <a:pt x="48" y="197"/>
                </a:lnTo>
                <a:lnTo>
                  <a:pt x="50" y="198"/>
                </a:lnTo>
                <a:lnTo>
                  <a:pt x="53" y="199"/>
                </a:lnTo>
                <a:lnTo>
                  <a:pt x="56" y="198"/>
                </a:lnTo>
                <a:lnTo>
                  <a:pt x="58" y="197"/>
                </a:lnTo>
                <a:lnTo>
                  <a:pt x="61" y="195"/>
                </a:lnTo>
                <a:lnTo>
                  <a:pt x="65" y="192"/>
                </a:lnTo>
                <a:lnTo>
                  <a:pt x="70" y="188"/>
                </a:lnTo>
                <a:lnTo>
                  <a:pt x="74" y="182"/>
                </a:lnTo>
                <a:lnTo>
                  <a:pt x="79" y="175"/>
                </a:lnTo>
                <a:lnTo>
                  <a:pt x="83" y="170"/>
                </a:lnTo>
                <a:lnTo>
                  <a:pt x="87" y="166"/>
                </a:lnTo>
                <a:lnTo>
                  <a:pt x="91" y="164"/>
                </a:lnTo>
                <a:lnTo>
                  <a:pt x="95" y="162"/>
                </a:lnTo>
                <a:lnTo>
                  <a:pt x="100" y="161"/>
                </a:lnTo>
                <a:lnTo>
                  <a:pt x="106" y="161"/>
                </a:lnTo>
                <a:lnTo>
                  <a:pt x="111" y="161"/>
                </a:lnTo>
                <a:lnTo>
                  <a:pt x="117" y="162"/>
                </a:lnTo>
                <a:lnTo>
                  <a:pt x="122" y="163"/>
                </a:lnTo>
                <a:lnTo>
                  <a:pt x="127" y="164"/>
                </a:lnTo>
                <a:lnTo>
                  <a:pt x="132" y="166"/>
                </a:lnTo>
                <a:lnTo>
                  <a:pt x="137" y="168"/>
                </a:lnTo>
                <a:lnTo>
                  <a:pt x="142" y="171"/>
                </a:lnTo>
                <a:lnTo>
                  <a:pt x="146" y="174"/>
                </a:lnTo>
                <a:lnTo>
                  <a:pt x="150" y="177"/>
                </a:lnTo>
                <a:lnTo>
                  <a:pt x="154" y="179"/>
                </a:lnTo>
                <a:lnTo>
                  <a:pt x="157" y="183"/>
                </a:lnTo>
                <a:lnTo>
                  <a:pt x="160" y="187"/>
                </a:lnTo>
                <a:lnTo>
                  <a:pt x="163" y="191"/>
                </a:lnTo>
                <a:lnTo>
                  <a:pt x="165" y="196"/>
                </a:lnTo>
                <a:lnTo>
                  <a:pt x="167" y="201"/>
                </a:lnTo>
                <a:lnTo>
                  <a:pt x="169" y="206"/>
                </a:lnTo>
                <a:lnTo>
                  <a:pt x="172" y="211"/>
                </a:lnTo>
                <a:lnTo>
                  <a:pt x="174" y="217"/>
                </a:lnTo>
                <a:lnTo>
                  <a:pt x="177" y="222"/>
                </a:lnTo>
                <a:lnTo>
                  <a:pt x="179" y="228"/>
                </a:lnTo>
                <a:lnTo>
                  <a:pt x="182" y="234"/>
                </a:lnTo>
                <a:lnTo>
                  <a:pt x="184" y="240"/>
                </a:lnTo>
                <a:lnTo>
                  <a:pt x="187" y="245"/>
                </a:lnTo>
                <a:lnTo>
                  <a:pt x="190" y="250"/>
                </a:lnTo>
                <a:lnTo>
                  <a:pt x="193" y="255"/>
                </a:lnTo>
                <a:lnTo>
                  <a:pt x="197" y="259"/>
                </a:lnTo>
                <a:lnTo>
                  <a:pt x="200" y="263"/>
                </a:lnTo>
                <a:lnTo>
                  <a:pt x="203" y="267"/>
                </a:lnTo>
                <a:lnTo>
                  <a:pt x="205" y="271"/>
                </a:lnTo>
                <a:lnTo>
                  <a:pt x="208" y="274"/>
                </a:lnTo>
                <a:lnTo>
                  <a:pt x="211" y="277"/>
                </a:lnTo>
                <a:lnTo>
                  <a:pt x="213" y="279"/>
                </a:lnTo>
                <a:lnTo>
                  <a:pt x="216" y="280"/>
                </a:lnTo>
                <a:lnTo>
                  <a:pt x="218" y="281"/>
                </a:lnTo>
                <a:lnTo>
                  <a:pt x="220" y="281"/>
                </a:lnTo>
                <a:lnTo>
                  <a:pt x="221" y="280"/>
                </a:lnTo>
                <a:lnTo>
                  <a:pt x="222" y="278"/>
                </a:lnTo>
                <a:lnTo>
                  <a:pt x="223" y="275"/>
                </a:lnTo>
                <a:lnTo>
                  <a:pt x="222" y="272"/>
                </a:lnTo>
                <a:lnTo>
                  <a:pt x="222" y="267"/>
                </a:lnTo>
                <a:lnTo>
                  <a:pt x="221" y="261"/>
                </a:lnTo>
                <a:lnTo>
                  <a:pt x="219" y="255"/>
                </a:lnTo>
              </a:path>
            </a:pathLst>
          </a:custGeom>
          <a:solidFill>
            <a:srgbClr val="FFE5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3" name="Freeform 59">
            <a:extLst>
              <a:ext uri="{FF2B5EF4-FFF2-40B4-BE49-F238E27FC236}">
                <a16:creationId xmlns:a16="http://schemas.microsoft.com/office/drawing/2014/main" id="{5DD4DBF7-12BB-FF47-A443-023E329D9E22}"/>
              </a:ext>
            </a:extLst>
          </p:cNvPr>
          <p:cNvSpPr>
            <a:spLocks/>
          </p:cNvSpPr>
          <p:nvPr/>
        </p:nvSpPr>
        <p:spPr bwMode="auto">
          <a:xfrm>
            <a:off x="3599841" y="1747784"/>
            <a:ext cx="48622" cy="44420"/>
          </a:xfrm>
          <a:custGeom>
            <a:avLst/>
            <a:gdLst>
              <a:gd name="T0" fmla="*/ 62 w 81"/>
              <a:gd name="T1" fmla="*/ 0 h 74"/>
              <a:gd name="T2" fmla="*/ 64 w 81"/>
              <a:gd name="T3" fmla="*/ 3 h 74"/>
              <a:gd name="T4" fmla="*/ 64 w 81"/>
              <a:gd name="T5" fmla="*/ 7 h 74"/>
              <a:gd name="T6" fmla="*/ 64 w 81"/>
              <a:gd name="T7" fmla="*/ 11 h 74"/>
              <a:gd name="T8" fmla="*/ 63 w 81"/>
              <a:gd name="T9" fmla="*/ 16 h 74"/>
              <a:gd name="T10" fmla="*/ 62 w 81"/>
              <a:gd name="T11" fmla="*/ 22 h 74"/>
              <a:gd name="T12" fmla="*/ 59 w 81"/>
              <a:gd name="T13" fmla="*/ 28 h 74"/>
              <a:gd name="T14" fmla="*/ 57 w 81"/>
              <a:gd name="T15" fmla="*/ 34 h 74"/>
              <a:gd name="T16" fmla="*/ 53 w 81"/>
              <a:gd name="T17" fmla="*/ 40 h 74"/>
              <a:gd name="T18" fmla="*/ 49 w 81"/>
              <a:gd name="T19" fmla="*/ 46 h 74"/>
              <a:gd name="T20" fmla="*/ 44 w 81"/>
              <a:gd name="T21" fmla="*/ 52 h 74"/>
              <a:gd name="T22" fmla="*/ 38 w 81"/>
              <a:gd name="T23" fmla="*/ 57 h 74"/>
              <a:gd name="T24" fmla="*/ 32 w 81"/>
              <a:gd name="T25" fmla="*/ 61 h 74"/>
              <a:gd name="T26" fmla="*/ 25 w 81"/>
              <a:gd name="T27" fmla="*/ 65 h 74"/>
              <a:gd name="T28" fmla="*/ 17 w 81"/>
              <a:gd name="T29" fmla="*/ 68 h 74"/>
              <a:gd name="T30" fmla="*/ 9 w 81"/>
              <a:gd name="T31" fmla="*/ 70 h 74"/>
              <a:gd name="T32" fmla="*/ 0 w 81"/>
              <a:gd name="T33" fmla="*/ 71 h 74"/>
              <a:gd name="T34" fmla="*/ 1 w 81"/>
              <a:gd name="T35" fmla="*/ 71 h 74"/>
              <a:gd name="T36" fmla="*/ 3 w 81"/>
              <a:gd name="T37" fmla="*/ 71 h 74"/>
              <a:gd name="T38" fmla="*/ 7 w 81"/>
              <a:gd name="T39" fmla="*/ 71 h 74"/>
              <a:gd name="T40" fmla="*/ 12 w 81"/>
              <a:gd name="T41" fmla="*/ 71 h 74"/>
              <a:gd name="T42" fmla="*/ 18 w 81"/>
              <a:gd name="T43" fmla="*/ 72 h 74"/>
              <a:gd name="T44" fmla="*/ 25 w 81"/>
              <a:gd name="T45" fmla="*/ 72 h 74"/>
              <a:gd name="T46" fmla="*/ 32 w 81"/>
              <a:gd name="T47" fmla="*/ 72 h 74"/>
              <a:gd name="T48" fmla="*/ 47 w 81"/>
              <a:gd name="T49" fmla="*/ 73 h 74"/>
              <a:gd name="T50" fmla="*/ 54 w 81"/>
              <a:gd name="T51" fmla="*/ 73 h 74"/>
              <a:gd name="T52" fmla="*/ 61 w 81"/>
              <a:gd name="T53" fmla="*/ 73 h 74"/>
              <a:gd name="T54" fmla="*/ 67 w 81"/>
              <a:gd name="T55" fmla="*/ 73 h 74"/>
              <a:gd name="T56" fmla="*/ 72 w 81"/>
              <a:gd name="T57" fmla="*/ 72 h 74"/>
              <a:gd name="T58" fmla="*/ 76 w 81"/>
              <a:gd name="T59" fmla="*/ 72 h 74"/>
              <a:gd name="T60" fmla="*/ 78 w 81"/>
              <a:gd name="T61" fmla="*/ 71 h 74"/>
              <a:gd name="T62" fmla="*/ 79 w 81"/>
              <a:gd name="T63" fmla="*/ 71 h 74"/>
              <a:gd name="T64" fmla="*/ 78 w 81"/>
              <a:gd name="T65" fmla="*/ 69 h 74"/>
              <a:gd name="T66" fmla="*/ 78 w 81"/>
              <a:gd name="T67" fmla="*/ 66 h 74"/>
              <a:gd name="T68" fmla="*/ 78 w 81"/>
              <a:gd name="T69" fmla="*/ 63 h 74"/>
              <a:gd name="T70" fmla="*/ 79 w 81"/>
              <a:gd name="T71" fmla="*/ 59 h 74"/>
              <a:gd name="T72" fmla="*/ 79 w 81"/>
              <a:gd name="T73" fmla="*/ 55 h 74"/>
              <a:gd name="T74" fmla="*/ 80 w 81"/>
              <a:gd name="T75" fmla="*/ 50 h 74"/>
              <a:gd name="T76" fmla="*/ 80 w 81"/>
              <a:gd name="T77" fmla="*/ 45 h 74"/>
              <a:gd name="T78" fmla="*/ 80 w 81"/>
              <a:gd name="T79" fmla="*/ 40 h 74"/>
              <a:gd name="T80" fmla="*/ 80 w 81"/>
              <a:gd name="T81" fmla="*/ 35 h 74"/>
              <a:gd name="T82" fmla="*/ 79 w 81"/>
              <a:gd name="T83" fmla="*/ 29 h 74"/>
              <a:gd name="T84" fmla="*/ 78 w 81"/>
              <a:gd name="T85" fmla="*/ 24 h 74"/>
              <a:gd name="T86" fmla="*/ 77 w 81"/>
              <a:gd name="T87" fmla="*/ 19 h 74"/>
              <a:gd name="T88" fmla="*/ 74 w 81"/>
              <a:gd name="T89" fmla="*/ 13 h 74"/>
              <a:gd name="T90" fmla="*/ 71 w 81"/>
              <a:gd name="T91" fmla="*/ 9 h 74"/>
              <a:gd name="T92" fmla="*/ 67 w 81"/>
              <a:gd name="T93" fmla="*/ 4 h 74"/>
              <a:gd name="T94" fmla="*/ 62 w 81"/>
              <a:gd name="T9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 h="74">
                <a:moveTo>
                  <a:pt x="62" y="0"/>
                </a:moveTo>
                <a:lnTo>
                  <a:pt x="64" y="3"/>
                </a:lnTo>
                <a:lnTo>
                  <a:pt x="64" y="7"/>
                </a:lnTo>
                <a:lnTo>
                  <a:pt x="64" y="11"/>
                </a:lnTo>
                <a:lnTo>
                  <a:pt x="63" y="16"/>
                </a:lnTo>
                <a:lnTo>
                  <a:pt x="62" y="22"/>
                </a:lnTo>
                <a:lnTo>
                  <a:pt x="59" y="28"/>
                </a:lnTo>
                <a:lnTo>
                  <a:pt x="57" y="34"/>
                </a:lnTo>
                <a:lnTo>
                  <a:pt x="53" y="40"/>
                </a:lnTo>
                <a:lnTo>
                  <a:pt x="49" y="46"/>
                </a:lnTo>
                <a:lnTo>
                  <a:pt x="44" y="52"/>
                </a:lnTo>
                <a:lnTo>
                  <a:pt x="38" y="57"/>
                </a:lnTo>
                <a:lnTo>
                  <a:pt x="32" y="61"/>
                </a:lnTo>
                <a:lnTo>
                  <a:pt x="25" y="65"/>
                </a:lnTo>
                <a:lnTo>
                  <a:pt x="17" y="68"/>
                </a:lnTo>
                <a:lnTo>
                  <a:pt x="9" y="70"/>
                </a:lnTo>
                <a:lnTo>
                  <a:pt x="0" y="71"/>
                </a:lnTo>
                <a:lnTo>
                  <a:pt x="1" y="71"/>
                </a:lnTo>
                <a:lnTo>
                  <a:pt x="3" y="71"/>
                </a:lnTo>
                <a:lnTo>
                  <a:pt x="7" y="71"/>
                </a:lnTo>
                <a:lnTo>
                  <a:pt x="12" y="71"/>
                </a:lnTo>
                <a:lnTo>
                  <a:pt x="18" y="72"/>
                </a:lnTo>
                <a:lnTo>
                  <a:pt x="25" y="72"/>
                </a:lnTo>
                <a:lnTo>
                  <a:pt x="32" y="72"/>
                </a:lnTo>
                <a:lnTo>
                  <a:pt x="47" y="73"/>
                </a:lnTo>
                <a:lnTo>
                  <a:pt x="54" y="73"/>
                </a:lnTo>
                <a:lnTo>
                  <a:pt x="61" y="73"/>
                </a:lnTo>
                <a:lnTo>
                  <a:pt x="67" y="73"/>
                </a:lnTo>
                <a:lnTo>
                  <a:pt x="72" y="72"/>
                </a:lnTo>
                <a:lnTo>
                  <a:pt x="76" y="72"/>
                </a:lnTo>
                <a:lnTo>
                  <a:pt x="78" y="71"/>
                </a:lnTo>
                <a:lnTo>
                  <a:pt x="79" y="71"/>
                </a:lnTo>
                <a:lnTo>
                  <a:pt x="78" y="69"/>
                </a:lnTo>
                <a:lnTo>
                  <a:pt x="78" y="66"/>
                </a:lnTo>
                <a:lnTo>
                  <a:pt x="78" y="63"/>
                </a:lnTo>
                <a:lnTo>
                  <a:pt x="79" y="59"/>
                </a:lnTo>
                <a:lnTo>
                  <a:pt x="79" y="55"/>
                </a:lnTo>
                <a:lnTo>
                  <a:pt x="80" y="50"/>
                </a:lnTo>
                <a:lnTo>
                  <a:pt x="80" y="45"/>
                </a:lnTo>
                <a:lnTo>
                  <a:pt x="80" y="40"/>
                </a:lnTo>
                <a:lnTo>
                  <a:pt x="80" y="35"/>
                </a:lnTo>
                <a:lnTo>
                  <a:pt x="79" y="29"/>
                </a:lnTo>
                <a:lnTo>
                  <a:pt x="78" y="24"/>
                </a:lnTo>
                <a:lnTo>
                  <a:pt x="77" y="19"/>
                </a:lnTo>
                <a:lnTo>
                  <a:pt x="74" y="13"/>
                </a:lnTo>
                <a:lnTo>
                  <a:pt x="71" y="9"/>
                </a:lnTo>
                <a:lnTo>
                  <a:pt x="67" y="4"/>
                </a:lnTo>
                <a:lnTo>
                  <a:pt x="62" y="0"/>
                </a:lnTo>
              </a:path>
            </a:pathLst>
          </a:custGeom>
          <a:solidFill>
            <a:srgbClr val="A5A5A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4" name="Freeform 60">
            <a:extLst>
              <a:ext uri="{FF2B5EF4-FFF2-40B4-BE49-F238E27FC236}">
                <a16:creationId xmlns:a16="http://schemas.microsoft.com/office/drawing/2014/main" id="{A105C187-A0F9-A14F-BD2C-8F6B236106A2}"/>
              </a:ext>
            </a:extLst>
          </p:cNvPr>
          <p:cNvSpPr>
            <a:spLocks/>
          </p:cNvSpPr>
          <p:nvPr/>
        </p:nvSpPr>
        <p:spPr bwMode="auto">
          <a:xfrm>
            <a:off x="3504997" y="1598916"/>
            <a:ext cx="135662" cy="156671"/>
          </a:xfrm>
          <a:custGeom>
            <a:avLst/>
            <a:gdLst>
              <a:gd name="T0" fmla="*/ 218 w 226"/>
              <a:gd name="T1" fmla="*/ 250 h 261"/>
              <a:gd name="T2" fmla="*/ 204 w 226"/>
              <a:gd name="T3" fmla="*/ 228 h 261"/>
              <a:gd name="T4" fmla="*/ 192 w 226"/>
              <a:gd name="T5" fmla="*/ 204 h 261"/>
              <a:gd name="T6" fmla="*/ 181 w 226"/>
              <a:gd name="T7" fmla="*/ 179 h 261"/>
              <a:gd name="T8" fmla="*/ 170 w 226"/>
              <a:gd name="T9" fmla="*/ 156 h 261"/>
              <a:gd name="T10" fmla="*/ 161 w 226"/>
              <a:gd name="T11" fmla="*/ 135 h 261"/>
              <a:gd name="T12" fmla="*/ 152 w 226"/>
              <a:gd name="T13" fmla="*/ 118 h 261"/>
              <a:gd name="T14" fmla="*/ 145 w 226"/>
              <a:gd name="T15" fmla="*/ 106 h 261"/>
              <a:gd name="T16" fmla="*/ 140 w 226"/>
              <a:gd name="T17" fmla="*/ 98 h 261"/>
              <a:gd name="T18" fmla="*/ 138 w 226"/>
              <a:gd name="T19" fmla="*/ 92 h 261"/>
              <a:gd name="T20" fmla="*/ 135 w 226"/>
              <a:gd name="T21" fmla="*/ 86 h 261"/>
              <a:gd name="T22" fmla="*/ 133 w 226"/>
              <a:gd name="T23" fmla="*/ 82 h 261"/>
              <a:gd name="T24" fmla="*/ 131 w 226"/>
              <a:gd name="T25" fmla="*/ 78 h 261"/>
              <a:gd name="T26" fmla="*/ 128 w 226"/>
              <a:gd name="T27" fmla="*/ 75 h 261"/>
              <a:gd name="T28" fmla="*/ 125 w 226"/>
              <a:gd name="T29" fmla="*/ 72 h 261"/>
              <a:gd name="T30" fmla="*/ 122 w 226"/>
              <a:gd name="T31" fmla="*/ 70 h 261"/>
              <a:gd name="T32" fmla="*/ 119 w 226"/>
              <a:gd name="T33" fmla="*/ 68 h 261"/>
              <a:gd name="T34" fmla="*/ 115 w 226"/>
              <a:gd name="T35" fmla="*/ 66 h 261"/>
              <a:gd name="T36" fmla="*/ 109 w 226"/>
              <a:gd name="T37" fmla="*/ 64 h 261"/>
              <a:gd name="T38" fmla="*/ 103 w 226"/>
              <a:gd name="T39" fmla="*/ 61 h 261"/>
              <a:gd name="T40" fmla="*/ 97 w 226"/>
              <a:gd name="T41" fmla="*/ 59 h 261"/>
              <a:gd name="T42" fmla="*/ 90 w 226"/>
              <a:gd name="T43" fmla="*/ 56 h 261"/>
              <a:gd name="T44" fmla="*/ 84 w 226"/>
              <a:gd name="T45" fmla="*/ 54 h 261"/>
              <a:gd name="T46" fmla="*/ 78 w 226"/>
              <a:gd name="T47" fmla="*/ 51 h 261"/>
              <a:gd name="T48" fmla="*/ 72 w 226"/>
              <a:gd name="T49" fmla="*/ 48 h 261"/>
              <a:gd name="T50" fmla="*/ 65 w 226"/>
              <a:gd name="T51" fmla="*/ 43 h 261"/>
              <a:gd name="T52" fmla="*/ 55 w 226"/>
              <a:gd name="T53" fmla="*/ 36 h 261"/>
              <a:gd name="T54" fmla="*/ 44 w 226"/>
              <a:gd name="T55" fmla="*/ 29 h 261"/>
              <a:gd name="T56" fmla="*/ 32 w 226"/>
              <a:gd name="T57" fmla="*/ 21 h 261"/>
              <a:gd name="T58" fmla="*/ 21 w 226"/>
              <a:gd name="T59" fmla="*/ 14 h 261"/>
              <a:gd name="T60" fmla="*/ 11 w 226"/>
              <a:gd name="T61" fmla="*/ 7 h 261"/>
              <a:gd name="T62" fmla="*/ 3 w 226"/>
              <a:gd name="T63" fmla="*/ 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61">
                <a:moveTo>
                  <a:pt x="225" y="260"/>
                </a:moveTo>
                <a:lnTo>
                  <a:pt x="218" y="250"/>
                </a:lnTo>
                <a:lnTo>
                  <a:pt x="211" y="239"/>
                </a:lnTo>
                <a:lnTo>
                  <a:pt x="204" y="228"/>
                </a:lnTo>
                <a:lnTo>
                  <a:pt x="198" y="216"/>
                </a:lnTo>
                <a:lnTo>
                  <a:pt x="192" y="204"/>
                </a:lnTo>
                <a:lnTo>
                  <a:pt x="186" y="191"/>
                </a:lnTo>
                <a:lnTo>
                  <a:pt x="181" y="179"/>
                </a:lnTo>
                <a:lnTo>
                  <a:pt x="175" y="167"/>
                </a:lnTo>
                <a:lnTo>
                  <a:pt x="170" y="156"/>
                </a:lnTo>
                <a:lnTo>
                  <a:pt x="165" y="145"/>
                </a:lnTo>
                <a:lnTo>
                  <a:pt x="161" y="135"/>
                </a:lnTo>
                <a:lnTo>
                  <a:pt x="156" y="126"/>
                </a:lnTo>
                <a:lnTo>
                  <a:pt x="152" y="118"/>
                </a:lnTo>
                <a:lnTo>
                  <a:pt x="148" y="111"/>
                </a:lnTo>
                <a:lnTo>
                  <a:pt x="145" y="106"/>
                </a:lnTo>
                <a:lnTo>
                  <a:pt x="141" y="102"/>
                </a:lnTo>
                <a:lnTo>
                  <a:pt x="140" y="98"/>
                </a:lnTo>
                <a:lnTo>
                  <a:pt x="139" y="95"/>
                </a:lnTo>
                <a:lnTo>
                  <a:pt x="138" y="92"/>
                </a:lnTo>
                <a:lnTo>
                  <a:pt x="137" y="89"/>
                </a:lnTo>
                <a:lnTo>
                  <a:pt x="135" y="86"/>
                </a:lnTo>
                <a:lnTo>
                  <a:pt x="134" y="84"/>
                </a:lnTo>
                <a:lnTo>
                  <a:pt x="133" y="82"/>
                </a:lnTo>
                <a:lnTo>
                  <a:pt x="132" y="80"/>
                </a:lnTo>
                <a:lnTo>
                  <a:pt x="131" y="78"/>
                </a:lnTo>
                <a:lnTo>
                  <a:pt x="129" y="77"/>
                </a:lnTo>
                <a:lnTo>
                  <a:pt x="128" y="75"/>
                </a:lnTo>
                <a:lnTo>
                  <a:pt x="126" y="74"/>
                </a:lnTo>
                <a:lnTo>
                  <a:pt x="125" y="72"/>
                </a:lnTo>
                <a:lnTo>
                  <a:pt x="124" y="71"/>
                </a:lnTo>
                <a:lnTo>
                  <a:pt x="122" y="70"/>
                </a:lnTo>
                <a:lnTo>
                  <a:pt x="121" y="69"/>
                </a:lnTo>
                <a:lnTo>
                  <a:pt x="119" y="68"/>
                </a:lnTo>
                <a:lnTo>
                  <a:pt x="117" y="67"/>
                </a:lnTo>
                <a:lnTo>
                  <a:pt x="115" y="66"/>
                </a:lnTo>
                <a:lnTo>
                  <a:pt x="112" y="65"/>
                </a:lnTo>
                <a:lnTo>
                  <a:pt x="109" y="64"/>
                </a:lnTo>
                <a:lnTo>
                  <a:pt x="106" y="63"/>
                </a:lnTo>
                <a:lnTo>
                  <a:pt x="103" y="61"/>
                </a:lnTo>
                <a:lnTo>
                  <a:pt x="100" y="60"/>
                </a:lnTo>
                <a:lnTo>
                  <a:pt x="97" y="59"/>
                </a:lnTo>
                <a:lnTo>
                  <a:pt x="93" y="58"/>
                </a:lnTo>
                <a:lnTo>
                  <a:pt x="90" y="56"/>
                </a:lnTo>
                <a:lnTo>
                  <a:pt x="87" y="55"/>
                </a:lnTo>
                <a:lnTo>
                  <a:pt x="84" y="54"/>
                </a:lnTo>
                <a:lnTo>
                  <a:pt x="81" y="52"/>
                </a:lnTo>
                <a:lnTo>
                  <a:pt x="78" y="51"/>
                </a:lnTo>
                <a:lnTo>
                  <a:pt x="75" y="50"/>
                </a:lnTo>
                <a:lnTo>
                  <a:pt x="72" y="48"/>
                </a:lnTo>
                <a:lnTo>
                  <a:pt x="69" y="46"/>
                </a:lnTo>
                <a:lnTo>
                  <a:pt x="65" y="43"/>
                </a:lnTo>
                <a:lnTo>
                  <a:pt x="60" y="40"/>
                </a:lnTo>
                <a:lnTo>
                  <a:pt x="55" y="36"/>
                </a:lnTo>
                <a:lnTo>
                  <a:pt x="50" y="33"/>
                </a:lnTo>
                <a:lnTo>
                  <a:pt x="44" y="29"/>
                </a:lnTo>
                <a:lnTo>
                  <a:pt x="38" y="25"/>
                </a:lnTo>
                <a:lnTo>
                  <a:pt x="32" y="21"/>
                </a:lnTo>
                <a:lnTo>
                  <a:pt x="27" y="17"/>
                </a:lnTo>
                <a:lnTo>
                  <a:pt x="21" y="14"/>
                </a:lnTo>
                <a:lnTo>
                  <a:pt x="16" y="10"/>
                </a:lnTo>
                <a:lnTo>
                  <a:pt x="11" y="7"/>
                </a:lnTo>
                <a:lnTo>
                  <a:pt x="7" y="4"/>
                </a:lnTo>
                <a:lnTo>
                  <a:pt x="3" y="2"/>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5" name="Freeform 61">
            <a:extLst>
              <a:ext uri="{FF2B5EF4-FFF2-40B4-BE49-F238E27FC236}">
                <a16:creationId xmlns:a16="http://schemas.microsoft.com/office/drawing/2014/main" id="{47B77F68-38CA-D745-BF49-0153392F529D}"/>
              </a:ext>
            </a:extLst>
          </p:cNvPr>
          <p:cNvSpPr>
            <a:spLocks/>
          </p:cNvSpPr>
          <p:nvPr/>
        </p:nvSpPr>
        <p:spPr bwMode="auto">
          <a:xfrm>
            <a:off x="3290099" y="1549093"/>
            <a:ext cx="67231" cy="75634"/>
          </a:xfrm>
          <a:custGeom>
            <a:avLst/>
            <a:gdLst>
              <a:gd name="T0" fmla="*/ 6 w 112"/>
              <a:gd name="T1" fmla="*/ 36 h 126"/>
              <a:gd name="T2" fmla="*/ 19 w 112"/>
              <a:gd name="T3" fmla="*/ 46 h 126"/>
              <a:gd name="T4" fmla="*/ 33 w 112"/>
              <a:gd name="T5" fmla="*/ 59 h 126"/>
              <a:gd name="T6" fmla="*/ 46 w 112"/>
              <a:gd name="T7" fmla="*/ 73 h 126"/>
              <a:gd name="T8" fmla="*/ 58 w 112"/>
              <a:gd name="T9" fmla="*/ 88 h 126"/>
              <a:gd name="T10" fmla="*/ 69 w 112"/>
              <a:gd name="T11" fmla="*/ 102 h 126"/>
              <a:gd name="T12" fmla="*/ 77 w 112"/>
              <a:gd name="T13" fmla="*/ 114 h 126"/>
              <a:gd name="T14" fmla="*/ 82 w 112"/>
              <a:gd name="T15" fmla="*/ 122 h 126"/>
              <a:gd name="T16" fmla="*/ 87 w 112"/>
              <a:gd name="T17" fmla="*/ 118 h 126"/>
              <a:gd name="T18" fmla="*/ 94 w 112"/>
              <a:gd name="T19" fmla="*/ 104 h 126"/>
              <a:gd name="T20" fmla="*/ 99 w 112"/>
              <a:gd name="T21" fmla="*/ 90 h 126"/>
              <a:gd name="T22" fmla="*/ 104 w 112"/>
              <a:gd name="T23" fmla="*/ 75 h 126"/>
              <a:gd name="T24" fmla="*/ 107 w 112"/>
              <a:gd name="T25" fmla="*/ 60 h 126"/>
              <a:gd name="T26" fmla="*/ 109 w 112"/>
              <a:gd name="T27" fmla="*/ 46 h 126"/>
              <a:gd name="T28" fmla="*/ 111 w 112"/>
              <a:gd name="T29" fmla="*/ 32 h 126"/>
              <a:gd name="T30" fmla="*/ 111 w 112"/>
              <a:gd name="T31" fmla="*/ 19 h 126"/>
              <a:gd name="T32" fmla="*/ 109 w 112"/>
              <a:gd name="T33" fmla="*/ 12 h 126"/>
              <a:gd name="T34" fmla="*/ 106 w 112"/>
              <a:gd name="T35" fmla="*/ 12 h 126"/>
              <a:gd name="T36" fmla="*/ 94 w 112"/>
              <a:gd name="T37" fmla="*/ 13 h 126"/>
              <a:gd name="T38" fmla="*/ 91 w 112"/>
              <a:gd name="T39" fmla="*/ 14 h 126"/>
              <a:gd name="T40" fmla="*/ 88 w 112"/>
              <a:gd name="T41" fmla="*/ 14 h 126"/>
              <a:gd name="T42" fmla="*/ 85 w 112"/>
              <a:gd name="T43" fmla="*/ 14 h 126"/>
              <a:gd name="T44" fmla="*/ 82 w 112"/>
              <a:gd name="T45" fmla="*/ 14 h 126"/>
              <a:gd name="T46" fmla="*/ 78 w 112"/>
              <a:gd name="T47" fmla="*/ 13 h 126"/>
              <a:gd name="T48" fmla="*/ 73 w 112"/>
              <a:gd name="T49" fmla="*/ 12 h 126"/>
              <a:gd name="T50" fmla="*/ 68 w 112"/>
              <a:gd name="T51" fmla="*/ 10 h 126"/>
              <a:gd name="T52" fmla="*/ 59 w 112"/>
              <a:gd name="T53" fmla="*/ 6 h 126"/>
              <a:gd name="T54" fmla="*/ 53 w 112"/>
              <a:gd name="T55" fmla="*/ 4 h 126"/>
              <a:gd name="T56" fmla="*/ 48 w 112"/>
              <a:gd name="T57" fmla="*/ 1 h 126"/>
              <a:gd name="T58" fmla="*/ 44 w 112"/>
              <a:gd name="T59" fmla="*/ 0 h 126"/>
              <a:gd name="T60" fmla="*/ 40 w 112"/>
              <a:gd name="T61" fmla="*/ 5 h 126"/>
              <a:gd name="T62" fmla="*/ 34 w 112"/>
              <a:gd name="T63" fmla="*/ 10 h 126"/>
              <a:gd name="T64" fmla="*/ 28 w 112"/>
              <a:gd name="T65" fmla="*/ 16 h 126"/>
              <a:gd name="T66" fmla="*/ 21 w 112"/>
              <a:gd name="T67" fmla="*/ 21 h 126"/>
              <a:gd name="T68" fmla="*/ 14 w 112"/>
              <a:gd name="T69" fmla="*/ 26 h 126"/>
              <a:gd name="T70" fmla="*/ 8 w 112"/>
              <a:gd name="T71" fmla="*/ 30 h 126"/>
              <a:gd name="T72" fmla="*/ 3 w 112"/>
              <a:gd name="T73" fmla="*/ 32 h 126"/>
              <a:gd name="T74" fmla="*/ 0 w 112"/>
              <a:gd name="T75" fmla="*/ 3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26">
                <a:moveTo>
                  <a:pt x="0" y="33"/>
                </a:moveTo>
                <a:lnTo>
                  <a:pt x="6" y="36"/>
                </a:lnTo>
                <a:lnTo>
                  <a:pt x="13" y="41"/>
                </a:lnTo>
                <a:lnTo>
                  <a:pt x="19" y="46"/>
                </a:lnTo>
                <a:lnTo>
                  <a:pt x="26" y="52"/>
                </a:lnTo>
                <a:lnTo>
                  <a:pt x="33" y="59"/>
                </a:lnTo>
                <a:lnTo>
                  <a:pt x="39" y="66"/>
                </a:lnTo>
                <a:lnTo>
                  <a:pt x="46" y="73"/>
                </a:lnTo>
                <a:lnTo>
                  <a:pt x="52" y="80"/>
                </a:lnTo>
                <a:lnTo>
                  <a:pt x="58" y="88"/>
                </a:lnTo>
                <a:lnTo>
                  <a:pt x="64" y="95"/>
                </a:lnTo>
                <a:lnTo>
                  <a:pt x="69" y="102"/>
                </a:lnTo>
                <a:lnTo>
                  <a:pt x="73" y="108"/>
                </a:lnTo>
                <a:lnTo>
                  <a:pt x="77" y="114"/>
                </a:lnTo>
                <a:lnTo>
                  <a:pt x="80" y="118"/>
                </a:lnTo>
                <a:lnTo>
                  <a:pt x="82" y="122"/>
                </a:lnTo>
                <a:lnTo>
                  <a:pt x="84" y="125"/>
                </a:lnTo>
                <a:lnTo>
                  <a:pt x="87" y="118"/>
                </a:lnTo>
                <a:lnTo>
                  <a:pt x="91" y="111"/>
                </a:lnTo>
                <a:lnTo>
                  <a:pt x="94" y="104"/>
                </a:lnTo>
                <a:lnTo>
                  <a:pt x="97" y="97"/>
                </a:lnTo>
                <a:lnTo>
                  <a:pt x="99" y="90"/>
                </a:lnTo>
                <a:lnTo>
                  <a:pt x="102" y="82"/>
                </a:lnTo>
                <a:lnTo>
                  <a:pt x="104" y="75"/>
                </a:lnTo>
                <a:lnTo>
                  <a:pt x="106" y="68"/>
                </a:lnTo>
                <a:lnTo>
                  <a:pt x="107" y="60"/>
                </a:lnTo>
                <a:lnTo>
                  <a:pt x="108" y="53"/>
                </a:lnTo>
                <a:lnTo>
                  <a:pt x="109" y="46"/>
                </a:lnTo>
                <a:lnTo>
                  <a:pt x="110" y="39"/>
                </a:lnTo>
                <a:lnTo>
                  <a:pt x="111" y="32"/>
                </a:lnTo>
                <a:lnTo>
                  <a:pt x="111" y="25"/>
                </a:lnTo>
                <a:lnTo>
                  <a:pt x="111" y="19"/>
                </a:lnTo>
                <a:lnTo>
                  <a:pt x="111" y="12"/>
                </a:lnTo>
                <a:lnTo>
                  <a:pt x="109" y="12"/>
                </a:lnTo>
                <a:lnTo>
                  <a:pt x="107" y="12"/>
                </a:lnTo>
                <a:lnTo>
                  <a:pt x="106" y="12"/>
                </a:lnTo>
                <a:lnTo>
                  <a:pt x="104" y="12"/>
                </a:lnTo>
                <a:lnTo>
                  <a:pt x="94" y="13"/>
                </a:lnTo>
                <a:lnTo>
                  <a:pt x="93" y="14"/>
                </a:lnTo>
                <a:lnTo>
                  <a:pt x="91" y="14"/>
                </a:lnTo>
                <a:lnTo>
                  <a:pt x="89" y="14"/>
                </a:lnTo>
                <a:lnTo>
                  <a:pt x="88" y="14"/>
                </a:lnTo>
                <a:lnTo>
                  <a:pt x="86" y="14"/>
                </a:lnTo>
                <a:lnTo>
                  <a:pt x="85" y="14"/>
                </a:lnTo>
                <a:lnTo>
                  <a:pt x="84" y="14"/>
                </a:lnTo>
                <a:lnTo>
                  <a:pt x="82" y="14"/>
                </a:lnTo>
                <a:lnTo>
                  <a:pt x="80" y="14"/>
                </a:lnTo>
                <a:lnTo>
                  <a:pt x="78" y="13"/>
                </a:lnTo>
                <a:lnTo>
                  <a:pt x="76" y="13"/>
                </a:lnTo>
                <a:lnTo>
                  <a:pt x="73" y="12"/>
                </a:lnTo>
                <a:lnTo>
                  <a:pt x="70" y="11"/>
                </a:lnTo>
                <a:lnTo>
                  <a:pt x="68" y="10"/>
                </a:lnTo>
                <a:lnTo>
                  <a:pt x="65" y="9"/>
                </a:lnTo>
                <a:lnTo>
                  <a:pt x="59" y="6"/>
                </a:lnTo>
                <a:lnTo>
                  <a:pt x="56" y="5"/>
                </a:lnTo>
                <a:lnTo>
                  <a:pt x="53" y="4"/>
                </a:lnTo>
                <a:lnTo>
                  <a:pt x="50" y="3"/>
                </a:lnTo>
                <a:lnTo>
                  <a:pt x="48" y="1"/>
                </a:lnTo>
                <a:lnTo>
                  <a:pt x="46" y="1"/>
                </a:lnTo>
                <a:lnTo>
                  <a:pt x="44" y="0"/>
                </a:lnTo>
                <a:lnTo>
                  <a:pt x="42" y="2"/>
                </a:lnTo>
                <a:lnTo>
                  <a:pt x="40" y="5"/>
                </a:lnTo>
                <a:lnTo>
                  <a:pt x="37" y="7"/>
                </a:lnTo>
                <a:lnTo>
                  <a:pt x="34" y="10"/>
                </a:lnTo>
                <a:lnTo>
                  <a:pt x="31" y="13"/>
                </a:lnTo>
                <a:lnTo>
                  <a:pt x="28" y="16"/>
                </a:lnTo>
                <a:lnTo>
                  <a:pt x="24" y="18"/>
                </a:lnTo>
                <a:lnTo>
                  <a:pt x="21" y="21"/>
                </a:lnTo>
                <a:lnTo>
                  <a:pt x="17" y="24"/>
                </a:lnTo>
                <a:lnTo>
                  <a:pt x="14" y="26"/>
                </a:lnTo>
                <a:lnTo>
                  <a:pt x="11" y="28"/>
                </a:lnTo>
                <a:lnTo>
                  <a:pt x="8" y="30"/>
                </a:lnTo>
                <a:lnTo>
                  <a:pt x="5" y="31"/>
                </a:lnTo>
                <a:lnTo>
                  <a:pt x="3" y="32"/>
                </a:lnTo>
                <a:lnTo>
                  <a:pt x="2" y="33"/>
                </a:lnTo>
                <a:lnTo>
                  <a:pt x="0" y="33"/>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6" name="Freeform 62">
            <a:extLst>
              <a:ext uri="{FF2B5EF4-FFF2-40B4-BE49-F238E27FC236}">
                <a16:creationId xmlns:a16="http://schemas.microsoft.com/office/drawing/2014/main" id="{35D4652F-581D-D14D-A0B3-591D9DBFA8E5}"/>
              </a:ext>
            </a:extLst>
          </p:cNvPr>
          <p:cNvSpPr>
            <a:spLocks/>
          </p:cNvSpPr>
          <p:nvPr/>
        </p:nvSpPr>
        <p:spPr bwMode="auto">
          <a:xfrm>
            <a:off x="3161640" y="1390020"/>
            <a:ext cx="129059" cy="225703"/>
          </a:xfrm>
          <a:custGeom>
            <a:avLst/>
            <a:gdLst>
              <a:gd name="T0" fmla="*/ 209 w 215"/>
              <a:gd name="T1" fmla="*/ 294 h 376"/>
              <a:gd name="T2" fmla="*/ 195 w 215"/>
              <a:gd name="T3" fmla="*/ 282 h 376"/>
              <a:gd name="T4" fmla="*/ 178 w 215"/>
              <a:gd name="T5" fmla="*/ 268 h 376"/>
              <a:gd name="T6" fmla="*/ 159 w 215"/>
              <a:gd name="T7" fmla="*/ 250 h 376"/>
              <a:gd name="T8" fmla="*/ 139 w 215"/>
              <a:gd name="T9" fmla="*/ 231 h 376"/>
              <a:gd name="T10" fmla="*/ 119 w 215"/>
              <a:gd name="T11" fmla="*/ 210 h 376"/>
              <a:gd name="T12" fmla="*/ 100 w 215"/>
              <a:gd name="T13" fmla="*/ 191 h 376"/>
              <a:gd name="T14" fmla="*/ 84 w 215"/>
              <a:gd name="T15" fmla="*/ 171 h 376"/>
              <a:gd name="T16" fmla="*/ 71 w 215"/>
              <a:gd name="T17" fmla="*/ 153 h 376"/>
              <a:gd name="T18" fmla="*/ 59 w 215"/>
              <a:gd name="T19" fmla="*/ 134 h 376"/>
              <a:gd name="T20" fmla="*/ 50 w 215"/>
              <a:gd name="T21" fmla="*/ 114 h 376"/>
              <a:gd name="T22" fmla="*/ 44 w 215"/>
              <a:gd name="T23" fmla="*/ 93 h 376"/>
              <a:gd name="T24" fmla="*/ 43 w 215"/>
              <a:gd name="T25" fmla="*/ 72 h 376"/>
              <a:gd name="T26" fmla="*/ 47 w 215"/>
              <a:gd name="T27" fmla="*/ 51 h 376"/>
              <a:gd name="T28" fmla="*/ 57 w 215"/>
              <a:gd name="T29" fmla="*/ 30 h 376"/>
              <a:gd name="T30" fmla="*/ 75 w 215"/>
              <a:gd name="T31" fmla="*/ 10 h 376"/>
              <a:gd name="T32" fmla="*/ 80 w 215"/>
              <a:gd name="T33" fmla="*/ 2 h 376"/>
              <a:gd name="T34" fmla="*/ 67 w 215"/>
              <a:gd name="T35" fmla="*/ 9 h 376"/>
              <a:gd name="T36" fmla="*/ 56 w 215"/>
              <a:gd name="T37" fmla="*/ 19 h 376"/>
              <a:gd name="T38" fmla="*/ 47 w 215"/>
              <a:gd name="T39" fmla="*/ 29 h 376"/>
              <a:gd name="T40" fmla="*/ 39 w 215"/>
              <a:gd name="T41" fmla="*/ 41 h 376"/>
              <a:gd name="T42" fmla="*/ 32 w 215"/>
              <a:gd name="T43" fmla="*/ 52 h 376"/>
              <a:gd name="T44" fmla="*/ 27 w 215"/>
              <a:gd name="T45" fmla="*/ 62 h 376"/>
              <a:gd name="T46" fmla="*/ 23 w 215"/>
              <a:gd name="T47" fmla="*/ 70 h 376"/>
              <a:gd name="T48" fmla="*/ 19 w 215"/>
              <a:gd name="T49" fmla="*/ 77 h 376"/>
              <a:gd name="T50" fmla="*/ 15 w 215"/>
              <a:gd name="T51" fmla="*/ 86 h 376"/>
              <a:gd name="T52" fmla="*/ 10 w 215"/>
              <a:gd name="T53" fmla="*/ 98 h 376"/>
              <a:gd name="T54" fmla="*/ 6 w 215"/>
              <a:gd name="T55" fmla="*/ 112 h 376"/>
              <a:gd name="T56" fmla="*/ 2 w 215"/>
              <a:gd name="T57" fmla="*/ 130 h 376"/>
              <a:gd name="T58" fmla="*/ 0 w 215"/>
              <a:gd name="T59" fmla="*/ 150 h 376"/>
              <a:gd name="T60" fmla="*/ 0 w 215"/>
              <a:gd name="T61" fmla="*/ 173 h 376"/>
              <a:gd name="T62" fmla="*/ 3 w 215"/>
              <a:gd name="T63" fmla="*/ 199 h 376"/>
              <a:gd name="T64" fmla="*/ 11 w 215"/>
              <a:gd name="T65" fmla="*/ 226 h 376"/>
              <a:gd name="T66" fmla="*/ 21 w 215"/>
              <a:gd name="T67" fmla="*/ 253 h 376"/>
              <a:gd name="T68" fmla="*/ 32 w 215"/>
              <a:gd name="T69" fmla="*/ 277 h 376"/>
              <a:gd name="T70" fmla="*/ 44 w 215"/>
              <a:gd name="T71" fmla="*/ 299 h 376"/>
              <a:gd name="T72" fmla="*/ 56 w 215"/>
              <a:gd name="T73" fmla="*/ 319 h 376"/>
              <a:gd name="T74" fmla="*/ 66 w 215"/>
              <a:gd name="T75" fmla="*/ 338 h 376"/>
              <a:gd name="T76" fmla="*/ 75 w 215"/>
              <a:gd name="T77" fmla="*/ 354 h 376"/>
              <a:gd name="T78" fmla="*/ 80 w 215"/>
              <a:gd name="T79" fmla="*/ 369 h 376"/>
              <a:gd name="T80" fmla="*/ 89 w 215"/>
              <a:gd name="T81" fmla="*/ 369 h 376"/>
              <a:gd name="T82" fmla="*/ 104 w 215"/>
              <a:gd name="T83" fmla="*/ 358 h 376"/>
              <a:gd name="T84" fmla="*/ 120 w 215"/>
              <a:gd name="T85" fmla="*/ 348 h 376"/>
              <a:gd name="T86" fmla="*/ 136 w 215"/>
              <a:gd name="T87" fmla="*/ 339 h 376"/>
              <a:gd name="T88" fmla="*/ 152 w 215"/>
              <a:gd name="T89" fmla="*/ 331 h 376"/>
              <a:gd name="T90" fmla="*/ 167 w 215"/>
              <a:gd name="T91" fmla="*/ 324 h 376"/>
              <a:gd name="T92" fmla="*/ 179 w 215"/>
              <a:gd name="T93" fmla="*/ 318 h 376"/>
              <a:gd name="T94" fmla="*/ 190 w 215"/>
              <a:gd name="T95" fmla="*/ 314 h 376"/>
              <a:gd name="T96" fmla="*/ 197 w 215"/>
              <a:gd name="T97" fmla="*/ 311 h 376"/>
              <a:gd name="T98" fmla="*/ 202 w 215"/>
              <a:gd name="T99" fmla="*/ 309 h 376"/>
              <a:gd name="T100" fmla="*/ 207 w 215"/>
              <a:gd name="T101" fmla="*/ 306 h 376"/>
              <a:gd name="T102" fmla="*/ 210 w 215"/>
              <a:gd name="T103" fmla="*/ 304 h 376"/>
              <a:gd name="T104" fmla="*/ 212 w 215"/>
              <a:gd name="T105" fmla="*/ 302 h 376"/>
              <a:gd name="T106" fmla="*/ 213 w 215"/>
              <a:gd name="T107" fmla="*/ 300 h 376"/>
              <a:gd name="T108" fmla="*/ 214 w 215"/>
              <a:gd name="T109" fmla="*/ 29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376">
                <a:moveTo>
                  <a:pt x="214" y="298"/>
                </a:moveTo>
                <a:lnTo>
                  <a:pt x="209" y="294"/>
                </a:lnTo>
                <a:lnTo>
                  <a:pt x="203" y="289"/>
                </a:lnTo>
                <a:lnTo>
                  <a:pt x="195" y="282"/>
                </a:lnTo>
                <a:lnTo>
                  <a:pt x="187" y="275"/>
                </a:lnTo>
                <a:lnTo>
                  <a:pt x="178" y="268"/>
                </a:lnTo>
                <a:lnTo>
                  <a:pt x="169" y="259"/>
                </a:lnTo>
                <a:lnTo>
                  <a:pt x="159" y="250"/>
                </a:lnTo>
                <a:lnTo>
                  <a:pt x="149" y="240"/>
                </a:lnTo>
                <a:lnTo>
                  <a:pt x="139" y="231"/>
                </a:lnTo>
                <a:lnTo>
                  <a:pt x="129" y="221"/>
                </a:lnTo>
                <a:lnTo>
                  <a:pt x="119" y="210"/>
                </a:lnTo>
                <a:lnTo>
                  <a:pt x="109" y="200"/>
                </a:lnTo>
                <a:lnTo>
                  <a:pt x="100" y="191"/>
                </a:lnTo>
                <a:lnTo>
                  <a:pt x="92" y="181"/>
                </a:lnTo>
                <a:lnTo>
                  <a:pt x="84" y="171"/>
                </a:lnTo>
                <a:lnTo>
                  <a:pt x="77" y="163"/>
                </a:lnTo>
                <a:lnTo>
                  <a:pt x="71" y="153"/>
                </a:lnTo>
                <a:lnTo>
                  <a:pt x="65" y="144"/>
                </a:lnTo>
                <a:lnTo>
                  <a:pt x="59" y="134"/>
                </a:lnTo>
                <a:lnTo>
                  <a:pt x="54" y="124"/>
                </a:lnTo>
                <a:lnTo>
                  <a:pt x="50" y="114"/>
                </a:lnTo>
                <a:lnTo>
                  <a:pt x="46" y="104"/>
                </a:lnTo>
                <a:lnTo>
                  <a:pt x="44" y="93"/>
                </a:lnTo>
                <a:lnTo>
                  <a:pt x="43" y="83"/>
                </a:lnTo>
                <a:lnTo>
                  <a:pt x="43" y="72"/>
                </a:lnTo>
                <a:lnTo>
                  <a:pt x="44" y="62"/>
                </a:lnTo>
                <a:lnTo>
                  <a:pt x="47" y="51"/>
                </a:lnTo>
                <a:lnTo>
                  <a:pt x="51" y="41"/>
                </a:lnTo>
                <a:lnTo>
                  <a:pt x="57" y="30"/>
                </a:lnTo>
                <a:lnTo>
                  <a:pt x="65" y="20"/>
                </a:lnTo>
                <a:lnTo>
                  <a:pt x="75" y="10"/>
                </a:lnTo>
                <a:lnTo>
                  <a:pt x="88" y="0"/>
                </a:lnTo>
                <a:lnTo>
                  <a:pt x="80" y="2"/>
                </a:lnTo>
                <a:lnTo>
                  <a:pt x="74" y="6"/>
                </a:lnTo>
                <a:lnTo>
                  <a:pt x="67" y="9"/>
                </a:lnTo>
                <a:lnTo>
                  <a:pt x="62" y="14"/>
                </a:lnTo>
                <a:lnTo>
                  <a:pt x="56" y="19"/>
                </a:lnTo>
                <a:lnTo>
                  <a:pt x="51" y="24"/>
                </a:lnTo>
                <a:lnTo>
                  <a:pt x="47" y="29"/>
                </a:lnTo>
                <a:lnTo>
                  <a:pt x="43" y="35"/>
                </a:lnTo>
                <a:lnTo>
                  <a:pt x="39" y="41"/>
                </a:lnTo>
                <a:lnTo>
                  <a:pt x="35" y="46"/>
                </a:lnTo>
                <a:lnTo>
                  <a:pt x="32" y="52"/>
                </a:lnTo>
                <a:lnTo>
                  <a:pt x="29" y="57"/>
                </a:lnTo>
                <a:lnTo>
                  <a:pt x="27" y="62"/>
                </a:lnTo>
                <a:lnTo>
                  <a:pt x="25" y="66"/>
                </a:lnTo>
                <a:lnTo>
                  <a:pt x="23" y="70"/>
                </a:lnTo>
                <a:lnTo>
                  <a:pt x="21" y="73"/>
                </a:lnTo>
                <a:lnTo>
                  <a:pt x="19" y="77"/>
                </a:lnTo>
                <a:lnTo>
                  <a:pt x="17" y="81"/>
                </a:lnTo>
                <a:lnTo>
                  <a:pt x="15" y="86"/>
                </a:lnTo>
                <a:lnTo>
                  <a:pt x="13" y="91"/>
                </a:lnTo>
                <a:lnTo>
                  <a:pt x="10" y="98"/>
                </a:lnTo>
                <a:lnTo>
                  <a:pt x="8" y="105"/>
                </a:lnTo>
                <a:lnTo>
                  <a:pt x="6" y="112"/>
                </a:lnTo>
                <a:lnTo>
                  <a:pt x="4" y="121"/>
                </a:lnTo>
                <a:lnTo>
                  <a:pt x="2" y="130"/>
                </a:lnTo>
                <a:lnTo>
                  <a:pt x="1" y="140"/>
                </a:lnTo>
                <a:lnTo>
                  <a:pt x="0" y="150"/>
                </a:lnTo>
                <a:lnTo>
                  <a:pt x="0" y="161"/>
                </a:lnTo>
                <a:lnTo>
                  <a:pt x="0" y="173"/>
                </a:lnTo>
                <a:lnTo>
                  <a:pt x="1" y="186"/>
                </a:lnTo>
                <a:lnTo>
                  <a:pt x="3" y="199"/>
                </a:lnTo>
                <a:lnTo>
                  <a:pt x="6" y="213"/>
                </a:lnTo>
                <a:lnTo>
                  <a:pt x="11" y="226"/>
                </a:lnTo>
                <a:lnTo>
                  <a:pt x="15" y="240"/>
                </a:lnTo>
                <a:lnTo>
                  <a:pt x="21" y="253"/>
                </a:lnTo>
                <a:lnTo>
                  <a:pt x="26" y="265"/>
                </a:lnTo>
                <a:lnTo>
                  <a:pt x="32" y="277"/>
                </a:lnTo>
                <a:lnTo>
                  <a:pt x="38" y="288"/>
                </a:lnTo>
                <a:lnTo>
                  <a:pt x="44" y="299"/>
                </a:lnTo>
                <a:lnTo>
                  <a:pt x="50" y="309"/>
                </a:lnTo>
                <a:lnTo>
                  <a:pt x="56" y="319"/>
                </a:lnTo>
                <a:lnTo>
                  <a:pt x="61" y="329"/>
                </a:lnTo>
                <a:lnTo>
                  <a:pt x="66" y="338"/>
                </a:lnTo>
                <a:lnTo>
                  <a:pt x="71" y="346"/>
                </a:lnTo>
                <a:lnTo>
                  <a:pt x="75" y="354"/>
                </a:lnTo>
                <a:lnTo>
                  <a:pt x="78" y="362"/>
                </a:lnTo>
                <a:lnTo>
                  <a:pt x="80" y="369"/>
                </a:lnTo>
                <a:lnTo>
                  <a:pt x="81" y="375"/>
                </a:lnTo>
                <a:lnTo>
                  <a:pt x="89" y="369"/>
                </a:lnTo>
                <a:lnTo>
                  <a:pt x="96" y="364"/>
                </a:lnTo>
                <a:lnTo>
                  <a:pt x="104" y="358"/>
                </a:lnTo>
                <a:lnTo>
                  <a:pt x="112" y="353"/>
                </a:lnTo>
                <a:lnTo>
                  <a:pt x="120" y="348"/>
                </a:lnTo>
                <a:lnTo>
                  <a:pt x="128" y="343"/>
                </a:lnTo>
                <a:lnTo>
                  <a:pt x="136" y="339"/>
                </a:lnTo>
                <a:lnTo>
                  <a:pt x="144" y="334"/>
                </a:lnTo>
                <a:lnTo>
                  <a:pt x="152" y="331"/>
                </a:lnTo>
                <a:lnTo>
                  <a:pt x="160" y="327"/>
                </a:lnTo>
                <a:lnTo>
                  <a:pt x="167" y="324"/>
                </a:lnTo>
                <a:lnTo>
                  <a:pt x="173" y="321"/>
                </a:lnTo>
                <a:lnTo>
                  <a:pt x="179" y="318"/>
                </a:lnTo>
                <a:lnTo>
                  <a:pt x="185" y="316"/>
                </a:lnTo>
                <a:lnTo>
                  <a:pt x="190" y="314"/>
                </a:lnTo>
                <a:lnTo>
                  <a:pt x="194" y="313"/>
                </a:lnTo>
                <a:lnTo>
                  <a:pt x="197" y="311"/>
                </a:lnTo>
                <a:lnTo>
                  <a:pt x="200" y="310"/>
                </a:lnTo>
                <a:lnTo>
                  <a:pt x="202" y="309"/>
                </a:lnTo>
                <a:lnTo>
                  <a:pt x="205" y="308"/>
                </a:lnTo>
                <a:lnTo>
                  <a:pt x="207" y="306"/>
                </a:lnTo>
                <a:lnTo>
                  <a:pt x="208" y="305"/>
                </a:lnTo>
                <a:lnTo>
                  <a:pt x="210" y="304"/>
                </a:lnTo>
                <a:lnTo>
                  <a:pt x="211" y="303"/>
                </a:lnTo>
                <a:lnTo>
                  <a:pt x="212" y="302"/>
                </a:lnTo>
                <a:lnTo>
                  <a:pt x="213" y="301"/>
                </a:lnTo>
                <a:lnTo>
                  <a:pt x="213" y="300"/>
                </a:lnTo>
                <a:lnTo>
                  <a:pt x="214" y="299"/>
                </a:lnTo>
                <a:lnTo>
                  <a:pt x="214" y="298"/>
                </a:lnTo>
              </a:path>
            </a:pathLst>
          </a:custGeom>
          <a:solidFill>
            <a:srgbClr val="EAEAE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7" name="Freeform 63">
            <a:extLst>
              <a:ext uri="{FF2B5EF4-FFF2-40B4-BE49-F238E27FC236}">
                <a16:creationId xmlns:a16="http://schemas.microsoft.com/office/drawing/2014/main" id="{7F96A59B-9B66-764F-A05D-4F5DC67F7C9D}"/>
              </a:ext>
            </a:extLst>
          </p:cNvPr>
          <p:cNvSpPr>
            <a:spLocks/>
          </p:cNvSpPr>
          <p:nvPr/>
        </p:nvSpPr>
        <p:spPr bwMode="auto">
          <a:xfrm>
            <a:off x="3194056" y="1566501"/>
            <a:ext cx="10805" cy="70832"/>
          </a:xfrm>
          <a:custGeom>
            <a:avLst/>
            <a:gdLst>
              <a:gd name="T0" fmla="*/ 12 w 18"/>
              <a:gd name="T1" fmla="*/ 114 h 118"/>
              <a:gd name="T2" fmla="*/ 10 w 18"/>
              <a:gd name="T3" fmla="*/ 108 h 118"/>
              <a:gd name="T4" fmla="*/ 9 w 18"/>
              <a:gd name="T5" fmla="*/ 104 h 118"/>
              <a:gd name="T6" fmla="*/ 7 w 18"/>
              <a:gd name="T7" fmla="*/ 99 h 118"/>
              <a:gd name="T8" fmla="*/ 6 w 18"/>
              <a:gd name="T9" fmla="*/ 96 h 118"/>
              <a:gd name="T10" fmla="*/ 5 w 18"/>
              <a:gd name="T11" fmla="*/ 92 h 118"/>
              <a:gd name="T12" fmla="*/ 4 w 18"/>
              <a:gd name="T13" fmla="*/ 89 h 118"/>
              <a:gd name="T14" fmla="*/ 4 w 18"/>
              <a:gd name="T15" fmla="*/ 88 h 118"/>
              <a:gd name="T16" fmla="*/ 2 w 18"/>
              <a:gd name="T17" fmla="*/ 85 h 118"/>
              <a:gd name="T18" fmla="*/ 1 w 18"/>
              <a:gd name="T19" fmla="*/ 79 h 118"/>
              <a:gd name="T20" fmla="*/ 1 w 18"/>
              <a:gd name="T21" fmla="*/ 71 h 118"/>
              <a:gd name="T22" fmla="*/ 1 w 18"/>
              <a:gd name="T23" fmla="*/ 62 h 118"/>
              <a:gd name="T24" fmla="*/ 1 w 18"/>
              <a:gd name="T25" fmla="*/ 52 h 118"/>
              <a:gd name="T26" fmla="*/ 1 w 18"/>
              <a:gd name="T27" fmla="*/ 42 h 118"/>
              <a:gd name="T28" fmla="*/ 1 w 18"/>
              <a:gd name="T29" fmla="*/ 31 h 118"/>
              <a:gd name="T30" fmla="*/ 1 w 18"/>
              <a:gd name="T31" fmla="*/ 21 h 118"/>
              <a:gd name="T32" fmla="*/ 0 w 18"/>
              <a:gd name="T33" fmla="*/ 11 h 118"/>
              <a:gd name="T34" fmla="*/ 0 w 18"/>
              <a:gd name="T35" fmla="*/ 5 h 118"/>
              <a:gd name="T36" fmla="*/ 1 w 18"/>
              <a:gd name="T37" fmla="*/ 1 h 118"/>
              <a:gd name="T38" fmla="*/ 2 w 18"/>
              <a:gd name="T39" fmla="*/ 0 h 118"/>
              <a:gd name="T40" fmla="*/ 4 w 18"/>
              <a:gd name="T41" fmla="*/ 1 h 118"/>
              <a:gd name="T42" fmla="*/ 6 w 18"/>
              <a:gd name="T43" fmla="*/ 3 h 118"/>
              <a:gd name="T44" fmla="*/ 7 w 18"/>
              <a:gd name="T45" fmla="*/ 5 h 118"/>
              <a:gd name="T46" fmla="*/ 9 w 18"/>
              <a:gd name="T47" fmla="*/ 9 h 118"/>
              <a:gd name="T48" fmla="*/ 10 w 18"/>
              <a:gd name="T49" fmla="*/ 11 h 118"/>
              <a:gd name="T50" fmla="*/ 12 w 18"/>
              <a:gd name="T51" fmla="*/ 15 h 118"/>
              <a:gd name="T52" fmla="*/ 13 w 18"/>
              <a:gd name="T53" fmla="*/ 20 h 118"/>
              <a:gd name="T54" fmla="*/ 14 w 18"/>
              <a:gd name="T55" fmla="*/ 25 h 118"/>
              <a:gd name="T56" fmla="*/ 15 w 18"/>
              <a:gd name="T57" fmla="*/ 30 h 118"/>
              <a:gd name="T58" fmla="*/ 16 w 18"/>
              <a:gd name="T59" fmla="*/ 37 h 118"/>
              <a:gd name="T60" fmla="*/ 16 w 18"/>
              <a:gd name="T61" fmla="*/ 46 h 118"/>
              <a:gd name="T62" fmla="*/ 15 w 18"/>
              <a:gd name="T63" fmla="*/ 54 h 118"/>
              <a:gd name="T64" fmla="*/ 13 w 18"/>
              <a:gd name="T65" fmla="*/ 64 h 118"/>
              <a:gd name="T66" fmla="*/ 13 w 18"/>
              <a:gd name="T67" fmla="*/ 73 h 118"/>
              <a:gd name="T68" fmla="*/ 13 w 18"/>
              <a:gd name="T69" fmla="*/ 81 h 118"/>
              <a:gd name="T70" fmla="*/ 13 w 18"/>
              <a:gd name="T71" fmla="*/ 88 h 118"/>
              <a:gd name="T72" fmla="*/ 13 w 18"/>
              <a:gd name="T73" fmla="*/ 95 h 118"/>
              <a:gd name="T74" fmla="*/ 14 w 18"/>
              <a:gd name="T75" fmla="*/ 102 h 118"/>
              <a:gd name="T76" fmla="*/ 15 w 18"/>
              <a:gd name="T77" fmla="*/ 107 h 118"/>
              <a:gd name="T78" fmla="*/ 16 w 18"/>
              <a:gd name="T79" fmla="*/ 112 h 118"/>
              <a:gd name="T80" fmla="*/ 13 w 18"/>
              <a:gd name="T8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18">
                <a:moveTo>
                  <a:pt x="13" y="117"/>
                </a:moveTo>
                <a:lnTo>
                  <a:pt x="12" y="114"/>
                </a:lnTo>
                <a:lnTo>
                  <a:pt x="11" y="111"/>
                </a:lnTo>
                <a:lnTo>
                  <a:pt x="10" y="108"/>
                </a:lnTo>
                <a:lnTo>
                  <a:pt x="10" y="106"/>
                </a:lnTo>
                <a:lnTo>
                  <a:pt x="9" y="104"/>
                </a:lnTo>
                <a:lnTo>
                  <a:pt x="8" y="102"/>
                </a:lnTo>
                <a:lnTo>
                  <a:pt x="7" y="99"/>
                </a:lnTo>
                <a:lnTo>
                  <a:pt x="7" y="97"/>
                </a:lnTo>
                <a:lnTo>
                  <a:pt x="6" y="96"/>
                </a:lnTo>
                <a:lnTo>
                  <a:pt x="6" y="94"/>
                </a:lnTo>
                <a:lnTo>
                  <a:pt x="5" y="92"/>
                </a:lnTo>
                <a:lnTo>
                  <a:pt x="4" y="91"/>
                </a:lnTo>
                <a:lnTo>
                  <a:pt x="4" y="89"/>
                </a:lnTo>
                <a:lnTo>
                  <a:pt x="4" y="88"/>
                </a:lnTo>
                <a:lnTo>
                  <a:pt x="4" y="88"/>
                </a:lnTo>
                <a:lnTo>
                  <a:pt x="3" y="87"/>
                </a:lnTo>
                <a:lnTo>
                  <a:pt x="2" y="85"/>
                </a:lnTo>
                <a:lnTo>
                  <a:pt x="1" y="82"/>
                </a:lnTo>
                <a:lnTo>
                  <a:pt x="1" y="79"/>
                </a:lnTo>
                <a:lnTo>
                  <a:pt x="1" y="75"/>
                </a:lnTo>
                <a:lnTo>
                  <a:pt x="1" y="71"/>
                </a:lnTo>
                <a:lnTo>
                  <a:pt x="1" y="67"/>
                </a:lnTo>
                <a:lnTo>
                  <a:pt x="1" y="62"/>
                </a:lnTo>
                <a:lnTo>
                  <a:pt x="1" y="57"/>
                </a:lnTo>
                <a:lnTo>
                  <a:pt x="1" y="52"/>
                </a:lnTo>
                <a:lnTo>
                  <a:pt x="1" y="47"/>
                </a:lnTo>
                <a:lnTo>
                  <a:pt x="1" y="42"/>
                </a:lnTo>
                <a:lnTo>
                  <a:pt x="1" y="36"/>
                </a:lnTo>
                <a:lnTo>
                  <a:pt x="1" y="31"/>
                </a:lnTo>
                <a:lnTo>
                  <a:pt x="1" y="26"/>
                </a:lnTo>
                <a:lnTo>
                  <a:pt x="1" y="21"/>
                </a:lnTo>
                <a:lnTo>
                  <a:pt x="0" y="15"/>
                </a:lnTo>
                <a:lnTo>
                  <a:pt x="0" y="11"/>
                </a:lnTo>
                <a:lnTo>
                  <a:pt x="0" y="8"/>
                </a:lnTo>
                <a:lnTo>
                  <a:pt x="0" y="5"/>
                </a:lnTo>
                <a:lnTo>
                  <a:pt x="1" y="3"/>
                </a:lnTo>
                <a:lnTo>
                  <a:pt x="1" y="1"/>
                </a:lnTo>
                <a:lnTo>
                  <a:pt x="1" y="0"/>
                </a:lnTo>
                <a:lnTo>
                  <a:pt x="2" y="0"/>
                </a:lnTo>
                <a:lnTo>
                  <a:pt x="3" y="0"/>
                </a:lnTo>
                <a:lnTo>
                  <a:pt x="4" y="1"/>
                </a:lnTo>
                <a:lnTo>
                  <a:pt x="4" y="1"/>
                </a:lnTo>
                <a:lnTo>
                  <a:pt x="6" y="3"/>
                </a:lnTo>
                <a:lnTo>
                  <a:pt x="7" y="4"/>
                </a:lnTo>
                <a:lnTo>
                  <a:pt x="7" y="5"/>
                </a:lnTo>
                <a:lnTo>
                  <a:pt x="8" y="7"/>
                </a:lnTo>
                <a:lnTo>
                  <a:pt x="9" y="9"/>
                </a:lnTo>
                <a:lnTo>
                  <a:pt x="10" y="10"/>
                </a:lnTo>
                <a:lnTo>
                  <a:pt x="10" y="11"/>
                </a:lnTo>
                <a:lnTo>
                  <a:pt x="11" y="13"/>
                </a:lnTo>
                <a:lnTo>
                  <a:pt x="12" y="15"/>
                </a:lnTo>
                <a:lnTo>
                  <a:pt x="13" y="18"/>
                </a:lnTo>
                <a:lnTo>
                  <a:pt x="13" y="20"/>
                </a:lnTo>
                <a:lnTo>
                  <a:pt x="14" y="23"/>
                </a:lnTo>
                <a:lnTo>
                  <a:pt x="14" y="25"/>
                </a:lnTo>
                <a:lnTo>
                  <a:pt x="15" y="28"/>
                </a:lnTo>
                <a:lnTo>
                  <a:pt x="15" y="30"/>
                </a:lnTo>
                <a:lnTo>
                  <a:pt x="16" y="34"/>
                </a:lnTo>
                <a:lnTo>
                  <a:pt x="16" y="37"/>
                </a:lnTo>
                <a:lnTo>
                  <a:pt x="16" y="41"/>
                </a:lnTo>
                <a:lnTo>
                  <a:pt x="16" y="46"/>
                </a:lnTo>
                <a:lnTo>
                  <a:pt x="15" y="49"/>
                </a:lnTo>
                <a:lnTo>
                  <a:pt x="15" y="54"/>
                </a:lnTo>
                <a:lnTo>
                  <a:pt x="14" y="59"/>
                </a:lnTo>
                <a:lnTo>
                  <a:pt x="13" y="64"/>
                </a:lnTo>
                <a:lnTo>
                  <a:pt x="13" y="68"/>
                </a:lnTo>
                <a:lnTo>
                  <a:pt x="13" y="73"/>
                </a:lnTo>
                <a:lnTo>
                  <a:pt x="13" y="77"/>
                </a:lnTo>
                <a:lnTo>
                  <a:pt x="13" y="81"/>
                </a:lnTo>
                <a:lnTo>
                  <a:pt x="13" y="85"/>
                </a:lnTo>
                <a:lnTo>
                  <a:pt x="13" y="88"/>
                </a:lnTo>
                <a:lnTo>
                  <a:pt x="13" y="92"/>
                </a:lnTo>
                <a:lnTo>
                  <a:pt x="13" y="95"/>
                </a:lnTo>
                <a:lnTo>
                  <a:pt x="13" y="99"/>
                </a:lnTo>
                <a:lnTo>
                  <a:pt x="14" y="102"/>
                </a:lnTo>
                <a:lnTo>
                  <a:pt x="14" y="105"/>
                </a:lnTo>
                <a:lnTo>
                  <a:pt x="15" y="107"/>
                </a:lnTo>
                <a:lnTo>
                  <a:pt x="16" y="110"/>
                </a:lnTo>
                <a:lnTo>
                  <a:pt x="16" y="112"/>
                </a:lnTo>
                <a:lnTo>
                  <a:pt x="17" y="115"/>
                </a:lnTo>
                <a:lnTo>
                  <a:pt x="13" y="11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8" name="Freeform 64">
            <a:extLst>
              <a:ext uri="{FF2B5EF4-FFF2-40B4-BE49-F238E27FC236}">
                <a16:creationId xmlns:a16="http://schemas.microsoft.com/office/drawing/2014/main" id="{D0EF7CBF-5A6C-8341-BA2D-A545FECFAA45}"/>
              </a:ext>
            </a:extLst>
          </p:cNvPr>
          <p:cNvSpPr>
            <a:spLocks/>
          </p:cNvSpPr>
          <p:nvPr/>
        </p:nvSpPr>
        <p:spPr bwMode="auto">
          <a:xfrm>
            <a:off x="3194055" y="1566500"/>
            <a:ext cx="14407" cy="74434"/>
          </a:xfrm>
          <a:custGeom>
            <a:avLst/>
            <a:gdLst>
              <a:gd name="T0" fmla="*/ 16 w 24"/>
              <a:gd name="T1" fmla="*/ 120 h 124"/>
              <a:gd name="T2" fmla="*/ 14 w 24"/>
              <a:gd name="T3" fmla="*/ 114 h 124"/>
              <a:gd name="T4" fmla="*/ 12 w 24"/>
              <a:gd name="T5" fmla="*/ 109 h 124"/>
              <a:gd name="T6" fmla="*/ 10 w 24"/>
              <a:gd name="T7" fmla="*/ 104 h 124"/>
              <a:gd name="T8" fmla="*/ 8 w 24"/>
              <a:gd name="T9" fmla="*/ 101 h 124"/>
              <a:gd name="T10" fmla="*/ 7 w 24"/>
              <a:gd name="T11" fmla="*/ 97 h 124"/>
              <a:gd name="T12" fmla="*/ 6 w 24"/>
              <a:gd name="T13" fmla="*/ 94 h 124"/>
              <a:gd name="T14" fmla="*/ 5 w 24"/>
              <a:gd name="T15" fmla="*/ 92 h 124"/>
              <a:gd name="T16" fmla="*/ 3 w 24"/>
              <a:gd name="T17" fmla="*/ 89 h 124"/>
              <a:gd name="T18" fmla="*/ 1 w 24"/>
              <a:gd name="T19" fmla="*/ 83 h 124"/>
              <a:gd name="T20" fmla="*/ 1 w 24"/>
              <a:gd name="T21" fmla="*/ 75 h 124"/>
              <a:gd name="T22" fmla="*/ 1 w 24"/>
              <a:gd name="T23" fmla="*/ 65 h 124"/>
              <a:gd name="T24" fmla="*/ 1 w 24"/>
              <a:gd name="T25" fmla="*/ 55 h 124"/>
              <a:gd name="T26" fmla="*/ 1 w 24"/>
              <a:gd name="T27" fmla="*/ 44 h 124"/>
              <a:gd name="T28" fmla="*/ 2 w 24"/>
              <a:gd name="T29" fmla="*/ 33 h 124"/>
              <a:gd name="T30" fmla="*/ 1 w 24"/>
              <a:gd name="T31" fmla="*/ 22 h 124"/>
              <a:gd name="T32" fmla="*/ 0 w 24"/>
              <a:gd name="T33" fmla="*/ 12 h 124"/>
              <a:gd name="T34" fmla="*/ 0 w 24"/>
              <a:gd name="T35" fmla="*/ 5 h 124"/>
              <a:gd name="T36" fmla="*/ 1 w 24"/>
              <a:gd name="T37" fmla="*/ 1 h 124"/>
              <a:gd name="T38" fmla="*/ 3 w 24"/>
              <a:gd name="T39" fmla="*/ 0 h 124"/>
              <a:gd name="T40" fmla="*/ 5 w 24"/>
              <a:gd name="T41" fmla="*/ 1 h 124"/>
              <a:gd name="T42" fmla="*/ 8 w 24"/>
              <a:gd name="T43" fmla="*/ 3 h 124"/>
              <a:gd name="T44" fmla="*/ 10 w 24"/>
              <a:gd name="T45" fmla="*/ 5 h 124"/>
              <a:gd name="T46" fmla="*/ 12 w 24"/>
              <a:gd name="T47" fmla="*/ 9 h 124"/>
              <a:gd name="T48" fmla="*/ 14 w 24"/>
              <a:gd name="T49" fmla="*/ 12 h 124"/>
              <a:gd name="T50" fmla="*/ 16 w 24"/>
              <a:gd name="T51" fmla="*/ 16 h 124"/>
              <a:gd name="T52" fmla="*/ 18 w 24"/>
              <a:gd name="T53" fmla="*/ 21 h 124"/>
              <a:gd name="T54" fmla="*/ 19 w 24"/>
              <a:gd name="T55" fmla="*/ 26 h 124"/>
              <a:gd name="T56" fmla="*/ 20 w 24"/>
              <a:gd name="T57" fmla="*/ 32 h 124"/>
              <a:gd name="T58" fmla="*/ 21 w 24"/>
              <a:gd name="T59" fmla="*/ 39 h 124"/>
              <a:gd name="T60" fmla="*/ 21 w 24"/>
              <a:gd name="T61" fmla="*/ 48 h 124"/>
              <a:gd name="T62" fmla="*/ 20 w 24"/>
              <a:gd name="T63" fmla="*/ 57 h 124"/>
              <a:gd name="T64" fmla="*/ 18 w 24"/>
              <a:gd name="T65" fmla="*/ 67 h 124"/>
              <a:gd name="T66" fmla="*/ 17 w 24"/>
              <a:gd name="T67" fmla="*/ 77 h 124"/>
              <a:gd name="T68" fmla="*/ 17 w 24"/>
              <a:gd name="T69" fmla="*/ 85 h 124"/>
              <a:gd name="T70" fmla="*/ 17 w 24"/>
              <a:gd name="T71" fmla="*/ 93 h 124"/>
              <a:gd name="T72" fmla="*/ 18 w 24"/>
              <a:gd name="T73" fmla="*/ 100 h 124"/>
              <a:gd name="T74" fmla="*/ 19 w 24"/>
              <a:gd name="T75" fmla="*/ 107 h 124"/>
              <a:gd name="T76" fmla="*/ 20 w 24"/>
              <a:gd name="T77" fmla="*/ 113 h 124"/>
              <a:gd name="T78" fmla="*/ 22 w 24"/>
              <a:gd name="T79"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24">
                <a:moveTo>
                  <a:pt x="17" y="123"/>
                </a:moveTo>
                <a:lnTo>
                  <a:pt x="16" y="120"/>
                </a:lnTo>
                <a:lnTo>
                  <a:pt x="15" y="117"/>
                </a:lnTo>
                <a:lnTo>
                  <a:pt x="14" y="114"/>
                </a:lnTo>
                <a:lnTo>
                  <a:pt x="13" y="111"/>
                </a:lnTo>
                <a:lnTo>
                  <a:pt x="12" y="109"/>
                </a:lnTo>
                <a:lnTo>
                  <a:pt x="11" y="107"/>
                </a:lnTo>
                <a:lnTo>
                  <a:pt x="10" y="104"/>
                </a:lnTo>
                <a:lnTo>
                  <a:pt x="9" y="102"/>
                </a:lnTo>
                <a:lnTo>
                  <a:pt x="8" y="101"/>
                </a:lnTo>
                <a:lnTo>
                  <a:pt x="8" y="99"/>
                </a:lnTo>
                <a:lnTo>
                  <a:pt x="7" y="97"/>
                </a:lnTo>
                <a:lnTo>
                  <a:pt x="6" y="96"/>
                </a:lnTo>
                <a:lnTo>
                  <a:pt x="6" y="94"/>
                </a:lnTo>
                <a:lnTo>
                  <a:pt x="5" y="93"/>
                </a:lnTo>
                <a:lnTo>
                  <a:pt x="5" y="92"/>
                </a:lnTo>
                <a:lnTo>
                  <a:pt x="4" y="91"/>
                </a:lnTo>
                <a:lnTo>
                  <a:pt x="3" y="89"/>
                </a:lnTo>
                <a:lnTo>
                  <a:pt x="2" y="86"/>
                </a:lnTo>
                <a:lnTo>
                  <a:pt x="1" y="83"/>
                </a:lnTo>
                <a:lnTo>
                  <a:pt x="1" y="79"/>
                </a:lnTo>
                <a:lnTo>
                  <a:pt x="1" y="75"/>
                </a:lnTo>
                <a:lnTo>
                  <a:pt x="1" y="70"/>
                </a:lnTo>
                <a:lnTo>
                  <a:pt x="1" y="65"/>
                </a:lnTo>
                <a:lnTo>
                  <a:pt x="1" y="60"/>
                </a:lnTo>
                <a:lnTo>
                  <a:pt x="1" y="55"/>
                </a:lnTo>
                <a:lnTo>
                  <a:pt x="1" y="49"/>
                </a:lnTo>
                <a:lnTo>
                  <a:pt x="1" y="44"/>
                </a:lnTo>
                <a:lnTo>
                  <a:pt x="2" y="38"/>
                </a:lnTo>
                <a:lnTo>
                  <a:pt x="2" y="33"/>
                </a:lnTo>
                <a:lnTo>
                  <a:pt x="1" y="27"/>
                </a:lnTo>
                <a:lnTo>
                  <a:pt x="1" y="22"/>
                </a:lnTo>
                <a:lnTo>
                  <a:pt x="0" y="16"/>
                </a:lnTo>
                <a:lnTo>
                  <a:pt x="0" y="12"/>
                </a:lnTo>
                <a:lnTo>
                  <a:pt x="0" y="8"/>
                </a:lnTo>
                <a:lnTo>
                  <a:pt x="0" y="5"/>
                </a:lnTo>
                <a:lnTo>
                  <a:pt x="1" y="3"/>
                </a:lnTo>
                <a:lnTo>
                  <a:pt x="1" y="1"/>
                </a:lnTo>
                <a:lnTo>
                  <a:pt x="2" y="0"/>
                </a:lnTo>
                <a:lnTo>
                  <a:pt x="3" y="0"/>
                </a:lnTo>
                <a:lnTo>
                  <a:pt x="4" y="0"/>
                </a:lnTo>
                <a:lnTo>
                  <a:pt x="5" y="1"/>
                </a:lnTo>
                <a:lnTo>
                  <a:pt x="6" y="1"/>
                </a:lnTo>
                <a:lnTo>
                  <a:pt x="8" y="3"/>
                </a:lnTo>
                <a:lnTo>
                  <a:pt x="9" y="4"/>
                </a:lnTo>
                <a:lnTo>
                  <a:pt x="10" y="5"/>
                </a:lnTo>
                <a:lnTo>
                  <a:pt x="11" y="7"/>
                </a:lnTo>
                <a:lnTo>
                  <a:pt x="12" y="9"/>
                </a:lnTo>
                <a:lnTo>
                  <a:pt x="13" y="10"/>
                </a:lnTo>
                <a:lnTo>
                  <a:pt x="14" y="12"/>
                </a:lnTo>
                <a:lnTo>
                  <a:pt x="15" y="14"/>
                </a:lnTo>
                <a:lnTo>
                  <a:pt x="16" y="16"/>
                </a:lnTo>
                <a:lnTo>
                  <a:pt x="17" y="19"/>
                </a:lnTo>
                <a:lnTo>
                  <a:pt x="18" y="21"/>
                </a:lnTo>
                <a:lnTo>
                  <a:pt x="19" y="24"/>
                </a:lnTo>
                <a:lnTo>
                  <a:pt x="19" y="26"/>
                </a:lnTo>
                <a:lnTo>
                  <a:pt x="20" y="29"/>
                </a:lnTo>
                <a:lnTo>
                  <a:pt x="20" y="32"/>
                </a:lnTo>
                <a:lnTo>
                  <a:pt x="21" y="36"/>
                </a:lnTo>
                <a:lnTo>
                  <a:pt x="21" y="39"/>
                </a:lnTo>
                <a:lnTo>
                  <a:pt x="21" y="43"/>
                </a:lnTo>
                <a:lnTo>
                  <a:pt x="21" y="48"/>
                </a:lnTo>
                <a:lnTo>
                  <a:pt x="20" y="52"/>
                </a:lnTo>
                <a:lnTo>
                  <a:pt x="20" y="57"/>
                </a:lnTo>
                <a:lnTo>
                  <a:pt x="19" y="62"/>
                </a:lnTo>
                <a:lnTo>
                  <a:pt x="18" y="67"/>
                </a:lnTo>
                <a:lnTo>
                  <a:pt x="18" y="72"/>
                </a:lnTo>
                <a:lnTo>
                  <a:pt x="17" y="77"/>
                </a:lnTo>
                <a:lnTo>
                  <a:pt x="17" y="81"/>
                </a:lnTo>
                <a:lnTo>
                  <a:pt x="17" y="85"/>
                </a:lnTo>
                <a:lnTo>
                  <a:pt x="17" y="89"/>
                </a:lnTo>
                <a:lnTo>
                  <a:pt x="17" y="93"/>
                </a:lnTo>
                <a:lnTo>
                  <a:pt x="17" y="97"/>
                </a:lnTo>
                <a:lnTo>
                  <a:pt x="18" y="100"/>
                </a:lnTo>
                <a:lnTo>
                  <a:pt x="18" y="104"/>
                </a:lnTo>
                <a:lnTo>
                  <a:pt x="19" y="107"/>
                </a:lnTo>
                <a:lnTo>
                  <a:pt x="19" y="110"/>
                </a:lnTo>
                <a:lnTo>
                  <a:pt x="20" y="113"/>
                </a:lnTo>
                <a:lnTo>
                  <a:pt x="21" y="116"/>
                </a:lnTo>
                <a:lnTo>
                  <a:pt x="22" y="118"/>
                </a:lnTo>
                <a:lnTo>
                  <a:pt x="23" y="12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09" name="Freeform 65">
            <a:extLst>
              <a:ext uri="{FF2B5EF4-FFF2-40B4-BE49-F238E27FC236}">
                <a16:creationId xmlns:a16="http://schemas.microsoft.com/office/drawing/2014/main" id="{F1491223-F41D-2F47-B54C-40292AAC596E}"/>
              </a:ext>
            </a:extLst>
          </p:cNvPr>
          <p:cNvSpPr>
            <a:spLocks/>
          </p:cNvSpPr>
          <p:nvPr/>
        </p:nvSpPr>
        <p:spPr bwMode="auto">
          <a:xfrm>
            <a:off x="3290099" y="1549092"/>
            <a:ext cx="47421" cy="72033"/>
          </a:xfrm>
          <a:custGeom>
            <a:avLst/>
            <a:gdLst>
              <a:gd name="T0" fmla="*/ 76 w 79"/>
              <a:gd name="T1" fmla="*/ 116 h 120"/>
              <a:gd name="T2" fmla="*/ 72 w 79"/>
              <a:gd name="T3" fmla="*/ 109 h 120"/>
              <a:gd name="T4" fmla="*/ 64 w 79"/>
              <a:gd name="T5" fmla="*/ 97 h 120"/>
              <a:gd name="T6" fmla="*/ 54 w 79"/>
              <a:gd name="T7" fmla="*/ 84 h 120"/>
              <a:gd name="T8" fmla="*/ 43 w 79"/>
              <a:gd name="T9" fmla="*/ 69 h 120"/>
              <a:gd name="T10" fmla="*/ 31 w 79"/>
              <a:gd name="T11" fmla="*/ 56 h 120"/>
              <a:gd name="T12" fmla="*/ 18 w 79"/>
              <a:gd name="T13" fmla="*/ 44 h 120"/>
              <a:gd name="T14" fmla="*/ 6 w 79"/>
              <a:gd name="T15" fmla="*/ 34 h 120"/>
              <a:gd name="T16" fmla="*/ 2 w 79"/>
              <a:gd name="T17" fmla="*/ 31 h 120"/>
              <a:gd name="T18" fmla="*/ 5 w 79"/>
              <a:gd name="T19" fmla="*/ 30 h 120"/>
              <a:gd name="T20" fmla="*/ 10 w 79"/>
              <a:gd name="T21" fmla="*/ 27 h 120"/>
              <a:gd name="T22" fmla="*/ 16 w 79"/>
              <a:gd name="T23" fmla="*/ 23 h 120"/>
              <a:gd name="T24" fmla="*/ 22 w 79"/>
              <a:gd name="T25" fmla="*/ 17 h 120"/>
              <a:gd name="T26" fmla="*/ 29 w 79"/>
              <a:gd name="T27" fmla="*/ 12 h 120"/>
              <a:gd name="T28" fmla="*/ 34 w 79"/>
              <a:gd name="T29" fmla="*/ 7 h 120"/>
              <a:gd name="T30" fmla="*/ 39 w 79"/>
              <a:gd name="T31" fmla="*/ 2 h 120"/>
              <a:gd name="T32" fmla="*/ 39 w 79"/>
              <a:gd name="T33" fmla="*/ 4 h 120"/>
              <a:gd name="T34" fmla="*/ 35 w 79"/>
              <a:gd name="T35" fmla="*/ 10 h 120"/>
              <a:gd name="T36" fmla="*/ 31 w 79"/>
              <a:gd name="T37" fmla="*/ 16 h 120"/>
              <a:gd name="T38" fmla="*/ 26 w 79"/>
              <a:gd name="T39" fmla="*/ 21 h 120"/>
              <a:gd name="T40" fmla="*/ 22 w 79"/>
              <a:gd name="T41" fmla="*/ 24 h 120"/>
              <a:gd name="T42" fmla="*/ 19 w 79"/>
              <a:gd name="T43" fmla="*/ 28 h 120"/>
              <a:gd name="T44" fmla="*/ 17 w 79"/>
              <a:gd name="T45" fmla="*/ 30 h 120"/>
              <a:gd name="T46" fmla="*/ 16 w 79"/>
              <a:gd name="T47" fmla="*/ 32 h 120"/>
              <a:gd name="T48" fmla="*/ 17 w 79"/>
              <a:gd name="T49" fmla="*/ 35 h 120"/>
              <a:gd name="T50" fmla="*/ 20 w 79"/>
              <a:gd name="T51" fmla="*/ 40 h 120"/>
              <a:gd name="T52" fmla="*/ 27 w 79"/>
              <a:gd name="T53" fmla="*/ 47 h 120"/>
              <a:gd name="T54" fmla="*/ 35 w 79"/>
              <a:gd name="T55" fmla="*/ 56 h 120"/>
              <a:gd name="T56" fmla="*/ 46 w 79"/>
              <a:gd name="T57" fmla="*/ 68 h 120"/>
              <a:gd name="T58" fmla="*/ 55 w 79"/>
              <a:gd name="T59" fmla="*/ 81 h 120"/>
              <a:gd name="T60" fmla="*/ 65 w 79"/>
              <a:gd name="T61" fmla="*/ 95 h 120"/>
              <a:gd name="T62" fmla="*/ 73 w 79"/>
              <a:gd name="T63" fmla="*/ 1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20">
                <a:moveTo>
                  <a:pt x="78" y="119"/>
                </a:moveTo>
                <a:lnTo>
                  <a:pt x="76" y="116"/>
                </a:lnTo>
                <a:lnTo>
                  <a:pt x="74" y="112"/>
                </a:lnTo>
                <a:lnTo>
                  <a:pt x="72" y="109"/>
                </a:lnTo>
                <a:lnTo>
                  <a:pt x="68" y="103"/>
                </a:lnTo>
                <a:lnTo>
                  <a:pt x="64" y="97"/>
                </a:lnTo>
                <a:lnTo>
                  <a:pt x="59" y="90"/>
                </a:lnTo>
                <a:lnTo>
                  <a:pt x="54" y="84"/>
                </a:lnTo>
                <a:lnTo>
                  <a:pt x="48" y="76"/>
                </a:lnTo>
                <a:lnTo>
                  <a:pt x="43" y="69"/>
                </a:lnTo>
                <a:lnTo>
                  <a:pt x="36" y="63"/>
                </a:lnTo>
                <a:lnTo>
                  <a:pt x="31" y="56"/>
                </a:lnTo>
                <a:lnTo>
                  <a:pt x="24" y="50"/>
                </a:lnTo>
                <a:lnTo>
                  <a:pt x="18" y="44"/>
                </a:lnTo>
                <a:lnTo>
                  <a:pt x="12" y="39"/>
                </a:lnTo>
                <a:lnTo>
                  <a:pt x="6" y="34"/>
                </a:lnTo>
                <a:lnTo>
                  <a:pt x="0" y="31"/>
                </a:lnTo>
                <a:lnTo>
                  <a:pt x="2" y="31"/>
                </a:lnTo>
                <a:lnTo>
                  <a:pt x="3" y="30"/>
                </a:lnTo>
                <a:lnTo>
                  <a:pt x="5" y="30"/>
                </a:lnTo>
                <a:lnTo>
                  <a:pt x="7" y="29"/>
                </a:lnTo>
                <a:lnTo>
                  <a:pt x="10" y="27"/>
                </a:lnTo>
                <a:lnTo>
                  <a:pt x="13" y="25"/>
                </a:lnTo>
                <a:lnTo>
                  <a:pt x="16" y="23"/>
                </a:lnTo>
                <a:lnTo>
                  <a:pt x="20" y="20"/>
                </a:lnTo>
                <a:lnTo>
                  <a:pt x="22" y="17"/>
                </a:lnTo>
                <a:lnTo>
                  <a:pt x="26" y="15"/>
                </a:lnTo>
                <a:lnTo>
                  <a:pt x="29" y="12"/>
                </a:lnTo>
                <a:lnTo>
                  <a:pt x="32" y="10"/>
                </a:lnTo>
                <a:lnTo>
                  <a:pt x="34" y="7"/>
                </a:lnTo>
                <a:lnTo>
                  <a:pt x="37" y="5"/>
                </a:lnTo>
                <a:lnTo>
                  <a:pt x="39" y="2"/>
                </a:lnTo>
                <a:lnTo>
                  <a:pt x="41" y="0"/>
                </a:lnTo>
                <a:lnTo>
                  <a:pt x="39" y="4"/>
                </a:lnTo>
                <a:lnTo>
                  <a:pt x="37" y="7"/>
                </a:lnTo>
                <a:lnTo>
                  <a:pt x="35" y="10"/>
                </a:lnTo>
                <a:lnTo>
                  <a:pt x="33" y="13"/>
                </a:lnTo>
                <a:lnTo>
                  <a:pt x="31" y="16"/>
                </a:lnTo>
                <a:lnTo>
                  <a:pt x="28" y="18"/>
                </a:lnTo>
                <a:lnTo>
                  <a:pt x="26" y="21"/>
                </a:lnTo>
                <a:lnTo>
                  <a:pt x="24" y="23"/>
                </a:lnTo>
                <a:lnTo>
                  <a:pt x="22" y="24"/>
                </a:lnTo>
                <a:lnTo>
                  <a:pt x="20" y="26"/>
                </a:lnTo>
                <a:lnTo>
                  <a:pt x="19" y="28"/>
                </a:lnTo>
                <a:lnTo>
                  <a:pt x="18" y="29"/>
                </a:lnTo>
                <a:lnTo>
                  <a:pt x="17" y="30"/>
                </a:lnTo>
                <a:lnTo>
                  <a:pt x="16" y="31"/>
                </a:lnTo>
                <a:lnTo>
                  <a:pt x="16" y="32"/>
                </a:lnTo>
                <a:lnTo>
                  <a:pt x="16" y="33"/>
                </a:lnTo>
                <a:lnTo>
                  <a:pt x="17" y="35"/>
                </a:lnTo>
                <a:lnTo>
                  <a:pt x="19" y="37"/>
                </a:lnTo>
                <a:lnTo>
                  <a:pt x="20" y="40"/>
                </a:lnTo>
                <a:lnTo>
                  <a:pt x="23" y="43"/>
                </a:lnTo>
                <a:lnTo>
                  <a:pt x="27" y="47"/>
                </a:lnTo>
                <a:lnTo>
                  <a:pt x="31" y="51"/>
                </a:lnTo>
                <a:lnTo>
                  <a:pt x="35" y="56"/>
                </a:lnTo>
                <a:lnTo>
                  <a:pt x="40" y="62"/>
                </a:lnTo>
                <a:lnTo>
                  <a:pt x="46" y="68"/>
                </a:lnTo>
                <a:lnTo>
                  <a:pt x="50" y="74"/>
                </a:lnTo>
                <a:lnTo>
                  <a:pt x="55" y="81"/>
                </a:lnTo>
                <a:lnTo>
                  <a:pt x="60" y="88"/>
                </a:lnTo>
                <a:lnTo>
                  <a:pt x="65" y="95"/>
                </a:lnTo>
                <a:lnTo>
                  <a:pt x="70" y="103"/>
                </a:lnTo>
                <a:lnTo>
                  <a:pt x="73" y="110"/>
                </a:lnTo>
                <a:lnTo>
                  <a:pt x="78" y="119"/>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0" name="Freeform 66">
            <a:extLst>
              <a:ext uri="{FF2B5EF4-FFF2-40B4-BE49-F238E27FC236}">
                <a16:creationId xmlns:a16="http://schemas.microsoft.com/office/drawing/2014/main" id="{CF016683-9E60-3D4F-9819-45BEBE973959}"/>
              </a:ext>
            </a:extLst>
          </p:cNvPr>
          <p:cNvSpPr>
            <a:spLocks/>
          </p:cNvSpPr>
          <p:nvPr/>
        </p:nvSpPr>
        <p:spPr bwMode="auto">
          <a:xfrm>
            <a:off x="3290099" y="1549093"/>
            <a:ext cx="51023" cy="75634"/>
          </a:xfrm>
          <a:custGeom>
            <a:avLst/>
            <a:gdLst>
              <a:gd name="T0" fmla="*/ 84 w 85"/>
              <a:gd name="T1" fmla="*/ 125 h 126"/>
              <a:gd name="T2" fmla="*/ 82 w 85"/>
              <a:gd name="T3" fmla="*/ 122 h 126"/>
              <a:gd name="T4" fmla="*/ 80 w 85"/>
              <a:gd name="T5" fmla="*/ 118 h 126"/>
              <a:gd name="T6" fmla="*/ 77 w 85"/>
              <a:gd name="T7" fmla="*/ 114 h 126"/>
              <a:gd name="T8" fmla="*/ 73 w 85"/>
              <a:gd name="T9" fmla="*/ 108 h 126"/>
              <a:gd name="T10" fmla="*/ 69 w 85"/>
              <a:gd name="T11" fmla="*/ 102 h 126"/>
              <a:gd name="T12" fmla="*/ 64 w 85"/>
              <a:gd name="T13" fmla="*/ 95 h 126"/>
              <a:gd name="T14" fmla="*/ 58 w 85"/>
              <a:gd name="T15" fmla="*/ 88 h 126"/>
              <a:gd name="T16" fmla="*/ 52 w 85"/>
              <a:gd name="T17" fmla="*/ 80 h 126"/>
              <a:gd name="T18" fmla="*/ 46 w 85"/>
              <a:gd name="T19" fmla="*/ 73 h 126"/>
              <a:gd name="T20" fmla="*/ 39 w 85"/>
              <a:gd name="T21" fmla="*/ 66 h 126"/>
              <a:gd name="T22" fmla="*/ 33 w 85"/>
              <a:gd name="T23" fmla="*/ 59 h 126"/>
              <a:gd name="T24" fmla="*/ 26 w 85"/>
              <a:gd name="T25" fmla="*/ 52 h 126"/>
              <a:gd name="T26" fmla="*/ 19 w 85"/>
              <a:gd name="T27" fmla="*/ 46 h 126"/>
              <a:gd name="T28" fmla="*/ 13 w 85"/>
              <a:gd name="T29" fmla="*/ 41 h 126"/>
              <a:gd name="T30" fmla="*/ 6 w 85"/>
              <a:gd name="T31" fmla="*/ 36 h 126"/>
              <a:gd name="T32" fmla="*/ 0 w 85"/>
              <a:gd name="T33" fmla="*/ 33 h 126"/>
              <a:gd name="T34" fmla="*/ 2 w 85"/>
              <a:gd name="T35" fmla="*/ 33 h 126"/>
              <a:gd name="T36" fmla="*/ 3 w 85"/>
              <a:gd name="T37" fmla="*/ 32 h 126"/>
              <a:gd name="T38" fmla="*/ 5 w 85"/>
              <a:gd name="T39" fmla="*/ 31 h 126"/>
              <a:gd name="T40" fmla="*/ 8 w 85"/>
              <a:gd name="T41" fmla="*/ 30 h 126"/>
              <a:gd name="T42" fmla="*/ 11 w 85"/>
              <a:gd name="T43" fmla="*/ 28 h 126"/>
              <a:gd name="T44" fmla="*/ 14 w 85"/>
              <a:gd name="T45" fmla="*/ 26 h 126"/>
              <a:gd name="T46" fmla="*/ 17 w 85"/>
              <a:gd name="T47" fmla="*/ 24 h 126"/>
              <a:gd name="T48" fmla="*/ 21 w 85"/>
              <a:gd name="T49" fmla="*/ 21 h 126"/>
              <a:gd name="T50" fmla="*/ 24 w 85"/>
              <a:gd name="T51" fmla="*/ 18 h 126"/>
              <a:gd name="T52" fmla="*/ 28 w 85"/>
              <a:gd name="T53" fmla="*/ 16 h 126"/>
              <a:gd name="T54" fmla="*/ 31 w 85"/>
              <a:gd name="T55" fmla="*/ 13 h 126"/>
              <a:gd name="T56" fmla="*/ 34 w 85"/>
              <a:gd name="T57" fmla="*/ 10 h 126"/>
              <a:gd name="T58" fmla="*/ 37 w 85"/>
              <a:gd name="T59" fmla="*/ 7 h 126"/>
              <a:gd name="T60" fmla="*/ 40 w 85"/>
              <a:gd name="T61" fmla="*/ 5 h 126"/>
              <a:gd name="T62" fmla="*/ 42 w 85"/>
              <a:gd name="T63" fmla="*/ 2 h 126"/>
              <a:gd name="T64" fmla="*/ 44 w 85"/>
              <a:gd name="T6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126">
                <a:moveTo>
                  <a:pt x="84" y="125"/>
                </a:moveTo>
                <a:lnTo>
                  <a:pt x="82" y="122"/>
                </a:lnTo>
                <a:lnTo>
                  <a:pt x="80" y="118"/>
                </a:lnTo>
                <a:lnTo>
                  <a:pt x="77" y="114"/>
                </a:lnTo>
                <a:lnTo>
                  <a:pt x="73" y="108"/>
                </a:lnTo>
                <a:lnTo>
                  <a:pt x="69" y="102"/>
                </a:lnTo>
                <a:lnTo>
                  <a:pt x="64" y="95"/>
                </a:lnTo>
                <a:lnTo>
                  <a:pt x="58" y="88"/>
                </a:lnTo>
                <a:lnTo>
                  <a:pt x="52" y="80"/>
                </a:lnTo>
                <a:lnTo>
                  <a:pt x="46" y="73"/>
                </a:lnTo>
                <a:lnTo>
                  <a:pt x="39" y="66"/>
                </a:lnTo>
                <a:lnTo>
                  <a:pt x="33" y="59"/>
                </a:lnTo>
                <a:lnTo>
                  <a:pt x="26" y="52"/>
                </a:lnTo>
                <a:lnTo>
                  <a:pt x="19" y="46"/>
                </a:lnTo>
                <a:lnTo>
                  <a:pt x="13" y="41"/>
                </a:lnTo>
                <a:lnTo>
                  <a:pt x="6" y="36"/>
                </a:lnTo>
                <a:lnTo>
                  <a:pt x="0" y="33"/>
                </a:lnTo>
                <a:lnTo>
                  <a:pt x="2" y="33"/>
                </a:lnTo>
                <a:lnTo>
                  <a:pt x="3" y="32"/>
                </a:lnTo>
                <a:lnTo>
                  <a:pt x="5" y="31"/>
                </a:lnTo>
                <a:lnTo>
                  <a:pt x="8" y="30"/>
                </a:lnTo>
                <a:lnTo>
                  <a:pt x="11" y="28"/>
                </a:lnTo>
                <a:lnTo>
                  <a:pt x="14" y="26"/>
                </a:lnTo>
                <a:lnTo>
                  <a:pt x="17" y="24"/>
                </a:lnTo>
                <a:lnTo>
                  <a:pt x="21" y="21"/>
                </a:lnTo>
                <a:lnTo>
                  <a:pt x="24" y="18"/>
                </a:lnTo>
                <a:lnTo>
                  <a:pt x="28" y="16"/>
                </a:lnTo>
                <a:lnTo>
                  <a:pt x="31" y="13"/>
                </a:lnTo>
                <a:lnTo>
                  <a:pt x="34" y="10"/>
                </a:lnTo>
                <a:lnTo>
                  <a:pt x="37" y="7"/>
                </a:lnTo>
                <a:lnTo>
                  <a:pt x="40" y="5"/>
                </a:lnTo>
                <a:lnTo>
                  <a:pt x="42" y="2"/>
                </a:lnTo>
                <a:lnTo>
                  <a:pt x="4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1" name="Freeform 67">
            <a:extLst>
              <a:ext uri="{FF2B5EF4-FFF2-40B4-BE49-F238E27FC236}">
                <a16:creationId xmlns:a16="http://schemas.microsoft.com/office/drawing/2014/main" id="{BFCFD36E-1A93-CA47-9045-1047DC9EF299}"/>
              </a:ext>
            </a:extLst>
          </p:cNvPr>
          <p:cNvSpPr>
            <a:spLocks/>
          </p:cNvSpPr>
          <p:nvPr/>
        </p:nvSpPr>
        <p:spPr bwMode="auto">
          <a:xfrm>
            <a:off x="3149034" y="1451248"/>
            <a:ext cx="69632" cy="340955"/>
          </a:xfrm>
          <a:custGeom>
            <a:avLst/>
            <a:gdLst>
              <a:gd name="T0" fmla="*/ 23 w 116"/>
              <a:gd name="T1" fmla="*/ 4 h 568"/>
              <a:gd name="T2" fmla="*/ 14 w 116"/>
              <a:gd name="T3" fmla="*/ 11 h 568"/>
              <a:gd name="T4" fmla="*/ 7 w 116"/>
              <a:gd name="T5" fmla="*/ 17 h 568"/>
              <a:gd name="T6" fmla="*/ 3 w 116"/>
              <a:gd name="T7" fmla="*/ 23 h 568"/>
              <a:gd name="T8" fmla="*/ 1 w 116"/>
              <a:gd name="T9" fmla="*/ 27 h 568"/>
              <a:gd name="T10" fmla="*/ 0 w 116"/>
              <a:gd name="T11" fmla="*/ 31 h 568"/>
              <a:gd name="T12" fmla="*/ 0 w 116"/>
              <a:gd name="T13" fmla="*/ 35 h 568"/>
              <a:gd name="T14" fmla="*/ 0 w 116"/>
              <a:gd name="T15" fmla="*/ 40 h 568"/>
              <a:gd name="T16" fmla="*/ 0 w 116"/>
              <a:gd name="T17" fmla="*/ 86 h 568"/>
              <a:gd name="T18" fmla="*/ 1 w 116"/>
              <a:gd name="T19" fmla="*/ 170 h 568"/>
              <a:gd name="T20" fmla="*/ 1 w 116"/>
              <a:gd name="T21" fmla="*/ 249 h 568"/>
              <a:gd name="T22" fmla="*/ 1 w 116"/>
              <a:gd name="T23" fmla="*/ 322 h 568"/>
              <a:gd name="T24" fmla="*/ 1 w 116"/>
              <a:gd name="T25" fmla="*/ 389 h 568"/>
              <a:gd name="T26" fmla="*/ 1 w 116"/>
              <a:gd name="T27" fmla="*/ 449 h 568"/>
              <a:gd name="T28" fmla="*/ 1 w 116"/>
              <a:gd name="T29" fmla="*/ 501 h 568"/>
              <a:gd name="T30" fmla="*/ 1 w 116"/>
              <a:gd name="T31" fmla="*/ 546 h 568"/>
              <a:gd name="T32" fmla="*/ 2 w 116"/>
              <a:gd name="T33" fmla="*/ 565 h 568"/>
              <a:gd name="T34" fmla="*/ 10 w 116"/>
              <a:gd name="T35" fmla="*/ 566 h 568"/>
              <a:gd name="T36" fmla="*/ 25 w 116"/>
              <a:gd name="T37" fmla="*/ 567 h 568"/>
              <a:gd name="T38" fmla="*/ 44 w 116"/>
              <a:gd name="T39" fmla="*/ 567 h 568"/>
              <a:gd name="T40" fmla="*/ 64 w 116"/>
              <a:gd name="T41" fmla="*/ 566 h 568"/>
              <a:gd name="T42" fmla="*/ 83 w 116"/>
              <a:gd name="T43" fmla="*/ 566 h 568"/>
              <a:gd name="T44" fmla="*/ 98 w 116"/>
              <a:gd name="T45" fmla="*/ 565 h 568"/>
              <a:gd name="T46" fmla="*/ 107 w 116"/>
              <a:gd name="T47" fmla="*/ 565 h 568"/>
              <a:gd name="T48" fmla="*/ 113 w 116"/>
              <a:gd name="T49" fmla="*/ 562 h 568"/>
              <a:gd name="T50" fmla="*/ 115 w 116"/>
              <a:gd name="T51" fmla="*/ 545 h 568"/>
              <a:gd name="T52" fmla="*/ 111 w 116"/>
              <a:gd name="T53" fmla="*/ 515 h 568"/>
              <a:gd name="T54" fmla="*/ 103 w 116"/>
              <a:gd name="T55" fmla="*/ 477 h 568"/>
              <a:gd name="T56" fmla="*/ 93 w 116"/>
              <a:gd name="T57" fmla="*/ 437 h 568"/>
              <a:gd name="T58" fmla="*/ 82 w 116"/>
              <a:gd name="T59" fmla="*/ 400 h 568"/>
              <a:gd name="T60" fmla="*/ 73 w 116"/>
              <a:gd name="T61" fmla="*/ 371 h 568"/>
              <a:gd name="T62" fmla="*/ 68 w 116"/>
              <a:gd name="T63" fmla="*/ 356 h 568"/>
              <a:gd name="T64" fmla="*/ 66 w 116"/>
              <a:gd name="T65" fmla="*/ 349 h 568"/>
              <a:gd name="T66" fmla="*/ 63 w 116"/>
              <a:gd name="T67" fmla="*/ 330 h 568"/>
              <a:gd name="T68" fmla="*/ 59 w 116"/>
              <a:gd name="T69" fmla="*/ 302 h 568"/>
              <a:gd name="T70" fmla="*/ 53 w 116"/>
              <a:gd name="T71" fmla="*/ 269 h 568"/>
              <a:gd name="T72" fmla="*/ 47 w 116"/>
              <a:gd name="T73" fmla="*/ 233 h 568"/>
              <a:gd name="T74" fmla="*/ 41 w 116"/>
              <a:gd name="T75" fmla="*/ 198 h 568"/>
              <a:gd name="T76" fmla="*/ 35 w 116"/>
              <a:gd name="T77" fmla="*/ 166 h 568"/>
              <a:gd name="T78" fmla="*/ 31 w 116"/>
              <a:gd name="T79" fmla="*/ 142 h 568"/>
              <a:gd name="T80" fmla="*/ 29 w 116"/>
              <a:gd name="T81" fmla="*/ 129 h 568"/>
              <a:gd name="T82" fmla="*/ 28 w 116"/>
              <a:gd name="T83" fmla="*/ 117 h 568"/>
              <a:gd name="T84" fmla="*/ 26 w 116"/>
              <a:gd name="T85" fmla="*/ 101 h 568"/>
              <a:gd name="T86" fmla="*/ 24 w 116"/>
              <a:gd name="T87" fmla="*/ 83 h 568"/>
              <a:gd name="T88" fmla="*/ 23 w 116"/>
              <a:gd name="T89" fmla="*/ 64 h 568"/>
              <a:gd name="T90" fmla="*/ 23 w 116"/>
              <a:gd name="T91" fmla="*/ 44 h 568"/>
              <a:gd name="T92" fmla="*/ 24 w 116"/>
              <a:gd name="T93" fmla="*/ 25 h 568"/>
              <a:gd name="T94" fmla="*/ 27 w 116"/>
              <a:gd name="T95" fmla="*/ 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568">
                <a:moveTo>
                  <a:pt x="30" y="0"/>
                </a:moveTo>
                <a:lnTo>
                  <a:pt x="23" y="4"/>
                </a:lnTo>
                <a:lnTo>
                  <a:pt x="18" y="8"/>
                </a:lnTo>
                <a:lnTo>
                  <a:pt x="14" y="11"/>
                </a:lnTo>
                <a:lnTo>
                  <a:pt x="10" y="15"/>
                </a:lnTo>
                <a:lnTo>
                  <a:pt x="7" y="17"/>
                </a:lnTo>
                <a:lnTo>
                  <a:pt x="5" y="20"/>
                </a:lnTo>
                <a:lnTo>
                  <a:pt x="3" y="23"/>
                </a:lnTo>
                <a:lnTo>
                  <a:pt x="2" y="25"/>
                </a:lnTo>
                <a:lnTo>
                  <a:pt x="1" y="27"/>
                </a:lnTo>
                <a:lnTo>
                  <a:pt x="0" y="29"/>
                </a:lnTo>
                <a:lnTo>
                  <a:pt x="0" y="31"/>
                </a:lnTo>
                <a:lnTo>
                  <a:pt x="0" y="33"/>
                </a:lnTo>
                <a:lnTo>
                  <a:pt x="0" y="35"/>
                </a:lnTo>
                <a:lnTo>
                  <a:pt x="0" y="37"/>
                </a:lnTo>
                <a:lnTo>
                  <a:pt x="0" y="40"/>
                </a:lnTo>
                <a:lnTo>
                  <a:pt x="0" y="42"/>
                </a:lnTo>
                <a:lnTo>
                  <a:pt x="0" y="86"/>
                </a:lnTo>
                <a:lnTo>
                  <a:pt x="1" y="129"/>
                </a:lnTo>
                <a:lnTo>
                  <a:pt x="1" y="170"/>
                </a:lnTo>
                <a:lnTo>
                  <a:pt x="1" y="210"/>
                </a:lnTo>
                <a:lnTo>
                  <a:pt x="1" y="249"/>
                </a:lnTo>
                <a:lnTo>
                  <a:pt x="1" y="286"/>
                </a:lnTo>
                <a:lnTo>
                  <a:pt x="1" y="322"/>
                </a:lnTo>
                <a:lnTo>
                  <a:pt x="1" y="356"/>
                </a:lnTo>
                <a:lnTo>
                  <a:pt x="1" y="389"/>
                </a:lnTo>
                <a:lnTo>
                  <a:pt x="1" y="420"/>
                </a:lnTo>
                <a:lnTo>
                  <a:pt x="1" y="449"/>
                </a:lnTo>
                <a:lnTo>
                  <a:pt x="1" y="476"/>
                </a:lnTo>
                <a:lnTo>
                  <a:pt x="1" y="501"/>
                </a:lnTo>
                <a:lnTo>
                  <a:pt x="1" y="525"/>
                </a:lnTo>
                <a:lnTo>
                  <a:pt x="1" y="546"/>
                </a:lnTo>
                <a:lnTo>
                  <a:pt x="0" y="565"/>
                </a:lnTo>
                <a:lnTo>
                  <a:pt x="2" y="565"/>
                </a:lnTo>
                <a:lnTo>
                  <a:pt x="5" y="566"/>
                </a:lnTo>
                <a:lnTo>
                  <a:pt x="10" y="566"/>
                </a:lnTo>
                <a:lnTo>
                  <a:pt x="17" y="567"/>
                </a:lnTo>
                <a:lnTo>
                  <a:pt x="25" y="567"/>
                </a:lnTo>
                <a:lnTo>
                  <a:pt x="34" y="567"/>
                </a:lnTo>
                <a:lnTo>
                  <a:pt x="44" y="567"/>
                </a:lnTo>
                <a:lnTo>
                  <a:pt x="54" y="566"/>
                </a:lnTo>
                <a:lnTo>
                  <a:pt x="64" y="566"/>
                </a:lnTo>
                <a:lnTo>
                  <a:pt x="73" y="566"/>
                </a:lnTo>
                <a:lnTo>
                  <a:pt x="83" y="566"/>
                </a:lnTo>
                <a:lnTo>
                  <a:pt x="91" y="565"/>
                </a:lnTo>
                <a:lnTo>
                  <a:pt x="98" y="565"/>
                </a:lnTo>
                <a:lnTo>
                  <a:pt x="103" y="565"/>
                </a:lnTo>
                <a:lnTo>
                  <a:pt x="107" y="565"/>
                </a:lnTo>
                <a:lnTo>
                  <a:pt x="109" y="565"/>
                </a:lnTo>
                <a:lnTo>
                  <a:pt x="113" y="562"/>
                </a:lnTo>
                <a:lnTo>
                  <a:pt x="115" y="556"/>
                </a:lnTo>
                <a:lnTo>
                  <a:pt x="115" y="545"/>
                </a:lnTo>
                <a:lnTo>
                  <a:pt x="113" y="531"/>
                </a:lnTo>
                <a:lnTo>
                  <a:pt x="111" y="515"/>
                </a:lnTo>
                <a:lnTo>
                  <a:pt x="107" y="497"/>
                </a:lnTo>
                <a:lnTo>
                  <a:pt x="103" y="477"/>
                </a:lnTo>
                <a:lnTo>
                  <a:pt x="98" y="457"/>
                </a:lnTo>
                <a:lnTo>
                  <a:pt x="93" y="437"/>
                </a:lnTo>
                <a:lnTo>
                  <a:pt x="87" y="418"/>
                </a:lnTo>
                <a:lnTo>
                  <a:pt x="82" y="400"/>
                </a:lnTo>
                <a:lnTo>
                  <a:pt x="77" y="385"/>
                </a:lnTo>
                <a:lnTo>
                  <a:pt x="73" y="371"/>
                </a:lnTo>
                <a:lnTo>
                  <a:pt x="70" y="362"/>
                </a:lnTo>
                <a:lnTo>
                  <a:pt x="68" y="356"/>
                </a:lnTo>
                <a:lnTo>
                  <a:pt x="67" y="354"/>
                </a:lnTo>
                <a:lnTo>
                  <a:pt x="66" y="349"/>
                </a:lnTo>
                <a:lnTo>
                  <a:pt x="65" y="341"/>
                </a:lnTo>
                <a:lnTo>
                  <a:pt x="63" y="330"/>
                </a:lnTo>
                <a:lnTo>
                  <a:pt x="61" y="317"/>
                </a:lnTo>
                <a:lnTo>
                  <a:pt x="59" y="302"/>
                </a:lnTo>
                <a:lnTo>
                  <a:pt x="56" y="286"/>
                </a:lnTo>
                <a:lnTo>
                  <a:pt x="53" y="269"/>
                </a:lnTo>
                <a:lnTo>
                  <a:pt x="50" y="251"/>
                </a:lnTo>
                <a:lnTo>
                  <a:pt x="47" y="233"/>
                </a:lnTo>
                <a:lnTo>
                  <a:pt x="44" y="215"/>
                </a:lnTo>
                <a:lnTo>
                  <a:pt x="41" y="198"/>
                </a:lnTo>
                <a:lnTo>
                  <a:pt x="38" y="181"/>
                </a:lnTo>
                <a:lnTo>
                  <a:pt x="35" y="166"/>
                </a:lnTo>
                <a:lnTo>
                  <a:pt x="33" y="153"/>
                </a:lnTo>
                <a:lnTo>
                  <a:pt x="31" y="142"/>
                </a:lnTo>
                <a:lnTo>
                  <a:pt x="30" y="133"/>
                </a:lnTo>
                <a:lnTo>
                  <a:pt x="29" y="129"/>
                </a:lnTo>
                <a:lnTo>
                  <a:pt x="28" y="123"/>
                </a:lnTo>
                <a:lnTo>
                  <a:pt x="28" y="117"/>
                </a:lnTo>
                <a:lnTo>
                  <a:pt x="27" y="109"/>
                </a:lnTo>
                <a:lnTo>
                  <a:pt x="26" y="101"/>
                </a:lnTo>
                <a:lnTo>
                  <a:pt x="25" y="93"/>
                </a:lnTo>
                <a:lnTo>
                  <a:pt x="24" y="83"/>
                </a:lnTo>
                <a:lnTo>
                  <a:pt x="23" y="74"/>
                </a:lnTo>
                <a:lnTo>
                  <a:pt x="23" y="64"/>
                </a:lnTo>
                <a:lnTo>
                  <a:pt x="23" y="54"/>
                </a:lnTo>
                <a:lnTo>
                  <a:pt x="23" y="44"/>
                </a:lnTo>
                <a:lnTo>
                  <a:pt x="23" y="35"/>
                </a:lnTo>
                <a:lnTo>
                  <a:pt x="24" y="25"/>
                </a:lnTo>
                <a:lnTo>
                  <a:pt x="25" y="16"/>
                </a:lnTo>
                <a:lnTo>
                  <a:pt x="27" y="8"/>
                </a:lnTo>
                <a:lnTo>
                  <a:pt x="30" y="0"/>
                </a:lnTo>
              </a:path>
            </a:pathLst>
          </a:custGeom>
          <a:solidFill>
            <a:srgbClr val="B2997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2" name="Freeform 68">
            <a:extLst>
              <a:ext uri="{FF2B5EF4-FFF2-40B4-BE49-F238E27FC236}">
                <a16:creationId xmlns:a16="http://schemas.microsoft.com/office/drawing/2014/main" id="{8A23F316-5DAD-9243-9459-B9893C5BA52E}"/>
              </a:ext>
            </a:extLst>
          </p:cNvPr>
          <p:cNvSpPr>
            <a:spLocks/>
          </p:cNvSpPr>
          <p:nvPr/>
        </p:nvSpPr>
        <p:spPr bwMode="auto">
          <a:xfrm>
            <a:off x="3276894" y="1678752"/>
            <a:ext cx="283929" cy="109850"/>
          </a:xfrm>
          <a:custGeom>
            <a:avLst/>
            <a:gdLst>
              <a:gd name="T0" fmla="*/ 0 w 473"/>
              <a:gd name="T1" fmla="*/ 180 h 183"/>
              <a:gd name="T2" fmla="*/ 0 w 473"/>
              <a:gd name="T3" fmla="*/ 178 h 183"/>
              <a:gd name="T4" fmla="*/ 2 w 473"/>
              <a:gd name="T5" fmla="*/ 173 h 183"/>
              <a:gd name="T6" fmla="*/ 4 w 473"/>
              <a:gd name="T7" fmla="*/ 167 h 183"/>
              <a:gd name="T8" fmla="*/ 8 w 473"/>
              <a:gd name="T9" fmla="*/ 157 h 183"/>
              <a:gd name="T10" fmla="*/ 12 w 473"/>
              <a:gd name="T11" fmla="*/ 145 h 183"/>
              <a:gd name="T12" fmla="*/ 16 w 473"/>
              <a:gd name="T13" fmla="*/ 132 h 183"/>
              <a:gd name="T14" fmla="*/ 21 w 473"/>
              <a:gd name="T15" fmla="*/ 118 h 183"/>
              <a:gd name="T16" fmla="*/ 27 w 473"/>
              <a:gd name="T17" fmla="*/ 103 h 183"/>
              <a:gd name="T18" fmla="*/ 32 w 473"/>
              <a:gd name="T19" fmla="*/ 87 h 183"/>
              <a:gd name="T20" fmla="*/ 38 w 473"/>
              <a:gd name="T21" fmla="*/ 73 h 183"/>
              <a:gd name="T22" fmla="*/ 43 w 473"/>
              <a:gd name="T23" fmla="*/ 57 h 183"/>
              <a:gd name="T24" fmla="*/ 49 w 473"/>
              <a:gd name="T25" fmla="*/ 43 h 183"/>
              <a:gd name="T26" fmla="*/ 54 w 473"/>
              <a:gd name="T27" fmla="*/ 30 h 183"/>
              <a:gd name="T28" fmla="*/ 59 w 473"/>
              <a:gd name="T29" fmla="*/ 17 h 183"/>
              <a:gd name="T30" fmla="*/ 63 w 473"/>
              <a:gd name="T31" fmla="*/ 8 h 183"/>
              <a:gd name="T32" fmla="*/ 67 w 473"/>
              <a:gd name="T33" fmla="*/ 0 h 183"/>
              <a:gd name="T34" fmla="*/ 87 w 473"/>
              <a:gd name="T35" fmla="*/ 12 h 183"/>
              <a:gd name="T36" fmla="*/ 111 w 473"/>
              <a:gd name="T37" fmla="*/ 23 h 183"/>
              <a:gd name="T38" fmla="*/ 136 w 473"/>
              <a:gd name="T39" fmla="*/ 37 h 183"/>
              <a:gd name="T40" fmla="*/ 164 w 473"/>
              <a:gd name="T41" fmla="*/ 49 h 183"/>
              <a:gd name="T42" fmla="*/ 194 w 473"/>
              <a:gd name="T43" fmla="*/ 63 h 183"/>
              <a:gd name="T44" fmla="*/ 223 w 473"/>
              <a:gd name="T45" fmla="*/ 77 h 183"/>
              <a:gd name="T46" fmla="*/ 255 w 473"/>
              <a:gd name="T47" fmla="*/ 91 h 183"/>
              <a:gd name="T48" fmla="*/ 285 w 473"/>
              <a:gd name="T49" fmla="*/ 105 h 183"/>
              <a:gd name="T50" fmla="*/ 316 w 473"/>
              <a:gd name="T51" fmla="*/ 118 h 183"/>
              <a:gd name="T52" fmla="*/ 346 w 473"/>
              <a:gd name="T53" fmla="*/ 131 h 183"/>
              <a:gd name="T54" fmla="*/ 373 w 473"/>
              <a:gd name="T55" fmla="*/ 142 h 183"/>
              <a:gd name="T56" fmla="*/ 400 w 473"/>
              <a:gd name="T57" fmla="*/ 153 h 183"/>
              <a:gd name="T58" fmla="*/ 423 w 473"/>
              <a:gd name="T59" fmla="*/ 163 h 183"/>
              <a:gd name="T60" fmla="*/ 443 w 473"/>
              <a:gd name="T61" fmla="*/ 170 h 183"/>
              <a:gd name="T62" fmla="*/ 459 w 473"/>
              <a:gd name="T63" fmla="*/ 177 h 183"/>
              <a:gd name="T64" fmla="*/ 472 w 473"/>
              <a:gd name="T65" fmla="*/ 182 h 183"/>
              <a:gd name="T66" fmla="*/ 0 w 473"/>
              <a:gd name="T67" fmla="*/ 1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3" h="183">
                <a:moveTo>
                  <a:pt x="0" y="180"/>
                </a:moveTo>
                <a:lnTo>
                  <a:pt x="0" y="178"/>
                </a:lnTo>
                <a:lnTo>
                  <a:pt x="2" y="173"/>
                </a:lnTo>
                <a:lnTo>
                  <a:pt x="4" y="167"/>
                </a:lnTo>
                <a:lnTo>
                  <a:pt x="8" y="157"/>
                </a:lnTo>
                <a:lnTo>
                  <a:pt x="12" y="145"/>
                </a:lnTo>
                <a:lnTo>
                  <a:pt x="16" y="132"/>
                </a:lnTo>
                <a:lnTo>
                  <a:pt x="21" y="118"/>
                </a:lnTo>
                <a:lnTo>
                  <a:pt x="27" y="103"/>
                </a:lnTo>
                <a:lnTo>
                  <a:pt x="32" y="87"/>
                </a:lnTo>
                <a:lnTo>
                  <a:pt x="38" y="73"/>
                </a:lnTo>
                <a:lnTo>
                  <a:pt x="43" y="57"/>
                </a:lnTo>
                <a:lnTo>
                  <a:pt x="49" y="43"/>
                </a:lnTo>
                <a:lnTo>
                  <a:pt x="54" y="30"/>
                </a:lnTo>
                <a:lnTo>
                  <a:pt x="59" y="17"/>
                </a:lnTo>
                <a:lnTo>
                  <a:pt x="63" y="8"/>
                </a:lnTo>
                <a:lnTo>
                  <a:pt x="67" y="0"/>
                </a:lnTo>
                <a:lnTo>
                  <a:pt x="87" y="12"/>
                </a:lnTo>
                <a:lnTo>
                  <a:pt x="111" y="23"/>
                </a:lnTo>
                <a:lnTo>
                  <a:pt x="136" y="37"/>
                </a:lnTo>
                <a:lnTo>
                  <a:pt x="164" y="49"/>
                </a:lnTo>
                <a:lnTo>
                  <a:pt x="194" y="63"/>
                </a:lnTo>
                <a:lnTo>
                  <a:pt x="223" y="77"/>
                </a:lnTo>
                <a:lnTo>
                  <a:pt x="255" y="91"/>
                </a:lnTo>
                <a:lnTo>
                  <a:pt x="285" y="105"/>
                </a:lnTo>
                <a:lnTo>
                  <a:pt x="316" y="118"/>
                </a:lnTo>
                <a:lnTo>
                  <a:pt x="346" y="131"/>
                </a:lnTo>
                <a:lnTo>
                  <a:pt x="373" y="142"/>
                </a:lnTo>
                <a:lnTo>
                  <a:pt x="400" y="153"/>
                </a:lnTo>
                <a:lnTo>
                  <a:pt x="423" y="163"/>
                </a:lnTo>
                <a:lnTo>
                  <a:pt x="443" y="170"/>
                </a:lnTo>
                <a:lnTo>
                  <a:pt x="459" y="177"/>
                </a:lnTo>
                <a:lnTo>
                  <a:pt x="472" y="182"/>
                </a:lnTo>
                <a:lnTo>
                  <a:pt x="0" y="180"/>
                </a:lnTo>
              </a:path>
            </a:pathLst>
          </a:custGeom>
          <a:solidFill>
            <a:srgbClr val="FFF2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3" name="Freeform 69">
            <a:extLst>
              <a:ext uri="{FF2B5EF4-FFF2-40B4-BE49-F238E27FC236}">
                <a16:creationId xmlns:a16="http://schemas.microsoft.com/office/drawing/2014/main" id="{030B162A-2037-0D46-851E-E878504DECC8}"/>
              </a:ext>
            </a:extLst>
          </p:cNvPr>
          <p:cNvSpPr>
            <a:spLocks/>
          </p:cNvSpPr>
          <p:nvPr/>
        </p:nvSpPr>
        <p:spPr bwMode="auto">
          <a:xfrm>
            <a:off x="3276893" y="1678751"/>
            <a:ext cx="287531" cy="113452"/>
          </a:xfrm>
          <a:custGeom>
            <a:avLst/>
            <a:gdLst>
              <a:gd name="T0" fmla="*/ 0 w 479"/>
              <a:gd name="T1" fmla="*/ 186 h 189"/>
              <a:gd name="T2" fmla="*/ 0 w 479"/>
              <a:gd name="T3" fmla="*/ 184 h 189"/>
              <a:gd name="T4" fmla="*/ 2 w 479"/>
              <a:gd name="T5" fmla="*/ 179 h 189"/>
              <a:gd name="T6" fmla="*/ 4 w 479"/>
              <a:gd name="T7" fmla="*/ 172 h 189"/>
              <a:gd name="T8" fmla="*/ 8 w 479"/>
              <a:gd name="T9" fmla="*/ 162 h 189"/>
              <a:gd name="T10" fmla="*/ 12 w 479"/>
              <a:gd name="T11" fmla="*/ 150 h 189"/>
              <a:gd name="T12" fmla="*/ 16 w 479"/>
              <a:gd name="T13" fmla="*/ 136 h 189"/>
              <a:gd name="T14" fmla="*/ 21 w 479"/>
              <a:gd name="T15" fmla="*/ 122 h 189"/>
              <a:gd name="T16" fmla="*/ 27 w 479"/>
              <a:gd name="T17" fmla="*/ 106 h 189"/>
              <a:gd name="T18" fmla="*/ 32 w 479"/>
              <a:gd name="T19" fmla="*/ 90 h 189"/>
              <a:gd name="T20" fmla="*/ 38 w 479"/>
              <a:gd name="T21" fmla="*/ 75 h 189"/>
              <a:gd name="T22" fmla="*/ 44 w 479"/>
              <a:gd name="T23" fmla="*/ 59 h 189"/>
              <a:gd name="T24" fmla="*/ 50 w 479"/>
              <a:gd name="T25" fmla="*/ 44 h 189"/>
              <a:gd name="T26" fmla="*/ 55 w 479"/>
              <a:gd name="T27" fmla="*/ 31 h 189"/>
              <a:gd name="T28" fmla="*/ 60 w 479"/>
              <a:gd name="T29" fmla="*/ 18 h 189"/>
              <a:gd name="T30" fmla="*/ 64 w 479"/>
              <a:gd name="T31" fmla="*/ 8 h 189"/>
              <a:gd name="T32" fmla="*/ 68 w 479"/>
              <a:gd name="T33" fmla="*/ 0 h 189"/>
              <a:gd name="T34" fmla="*/ 88 w 479"/>
              <a:gd name="T35" fmla="*/ 12 h 189"/>
              <a:gd name="T36" fmla="*/ 112 w 479"/>
              <a:gd name="T37" fmla="*/ 24 h 189"/>
              <a:gd name="T38" fmla="*/ 138 w 479"/>
              <a:gd name="T39" fmla="*/ 38 h 189"/>
              <a:gd name="T40" fmla="*/ 166 w 479"/>
              <a:gd name="T41" fmla="*/ 51 h 189"/>
              <a:gd name="T42" fmla="*/ 196 w 479"/>
              <a:gd name="T43" fmla="*/ 65 h 189"/>
              <a:gd name="T44" fmla="*/ 226 w 479"/>
              <a:gd name="T45" fmla="*/ 80 h 189"/>
              <a:gd name="T46" fmla="*/ 258 w 479"/>
              <a:gd name="T47" fmla="*/ 94 h 189"/>
              <a:gd name="T48" fmla="*/ 289 w 479"/>
              <a:gd name="T49" fmla="*/ 108 h 189"/>
              <a:gd name="T50" fmla="*/ 320 w 479"/>
              <a:gd name="T51" fmla="*/ 122 h 189"/>
              <a:gd name="T52" fmla="*/ 350 w 479"/>
              <a:gd name="T53" fmla="*/ 135 h 189"/>
              <a:gd name="T54" fmla="*/ 378 w 479"/>
              <a:gd name="T55" fmla="*/ 147 h 189"/>
              <a:gd name="T56" fmla="*/ 405 w 479"/>
              <a:gd name="T57" fmla="*/ 158 h 189"/>
              <a:gd name="T58" fmla="*/ 428 w 479"/>
              <a:gd name="T59" fmla="*/ 168 h 189"/>
              <a:gd name="T60" fmla="*/ 449 w 479"/>
              <a:gd name="T61" fmla="*/ 176 h 189"/>
              <a:gd name="T62" fmla="*/ 465 w 479"/>
              <a:gd name="T63" fmla="*/ 183 h 189"/>
              <a:gd name="T64" fmla="*/ 478 w 479"/>
              <a:gd name="T65"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9" h="189">
                <a:moveTo>
                  <a:pt x="0" y="186"/>
                </a:moveTo>
                <a:lnTo>
                  <a:pt x="0" y="184"/>
                </a:lnTo>
                <a:lnTo>
                  <a:pt x="2" y="179"/>
                </a:lnTo>
                <a:lnTo>
                  <a:pt x="4" y="172"/>
                </a:lnTo>
                <a:lnTo>
                  <a:pt x="8" y="162"/>
                </a:lnTo>
                <a:lnTo>
                  <a:pt x="12" y="150"/>
                </a:lnTo>
                <a:lnTo>
                  <a:pt x="16" y="136"/>
                </a:lnTo>
                <a:lnTo>
                  <a:pt x="21" y="122"/>
                </a:lnTo>
                <a:lnTo>
                  <a:pt x="27" y="106"/>
                </a:lnTo>
                <a:lnTo>
                  <a:pt x="32" y="90"/>
                </a:lnTo>
                <a:lnTo>
                  <a:pt x="38" y="75"/>
                </a:lnTo>
                <a:lnTo>
                  <a:pt x="44" y="59"/>
                </a:lnTo>
                <a:lnTo>
                  <a:pt x="50" y="44"/>
                </a:lnTo>
                <a:lnTo>
                  <a:pt x="55" y="31"/>
                </a:lnTo>
                <a:lnTo>
                  <a:pt x="60" y="18"/>
                </a:lnTo>
                <a:lnTo>
                  <a:pt x="64" y="8"/>
                </a:lnTo>
                <a:lnTo>
                  <a:pt x="68" y="0"/>
                </a:lnTo>
                <a:lnTo>
                  <a:pt x="88" y="12"/>
                </a:lnTo>
                <a:lnTo>
                  <a:pt x="112" y="24"/>
                </a:lnTo>
                <a:lnTo>
                  <a:pt x="138" y="38"/>
                </a:lnTo>
                <a:lnTo>
                  <a:pt x="166" y="51"/>
                </a:lnTo>
                <a:lnTo>
                  <a:pt x="196" y="65"/>
                </a:lnTo>
                <a:lnTo>
                  <a:pt x="226" y="80"/>
                </a:lnTo>
                <a:lnTo>
                  <a:pt x="258" y="94"/>
                </a:lnTo>
                <a:lnTo>
                  <a:pt x="289" y="108"/>
                </a:lnTo>
                <a:lnTo>
                  <a:pt x="320" y="122"/>
                </a:lnTo>
                <a:lnTo>
                  <a:pt x="350" y="135"/>
                </a:lnTo>
                <a:lnTo>
                  <a:pt x="378" y="147"/>
                </a:lnTo>
                <a:lnTo>
                  <a:pt x="405" y="158"/>
                </a:lnTo>
                <a:lnTo>
                  <a:pt x="428" y="168"/>
                </a:lnTo>
                <a:lnTo>
                  <a:pt x="449" y="176"/>
                </a:lnTo>
                <a:lnTo>
                  <a:pt x="465" y="183"/>
                </a:lnTo>
                <a:lnTo>
                  <a:pt x="478" y="18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4" name="Freeform 70">
            <a:extLst>
              <a:ext uri="{FF2B5EF4-FFF2-40B4-BE49-F238E27FC236}">
                <a16:creationId xmlns:a16="http://schemas.microsoft.com/office/drawing/2014/main" id="{176364A9-50E7-5346-9B88-E53A1A583D6A}"/>
              </a:ext>
            </a:extLst>
          </p:cNvPr>
          <p:cNvSpPr>
            <a:spLocks/>
          </p:cNvSpPr>
          <p:nvPr/>
        </p:nvSpPr>
        <p:spPr bwMode="auto">
          <a:xfrm>
            <a:off x="3393947" y="1686555"/>
            <a:ext cx="68431" cy="36016"/>
          </a:xfrm>
          <a:custGeom>
            <a:avLst/>
            <a:gdLst>
              <a:gd name="T0" fmla="*/ 9 w 114"/>
              <a:gd name="T1" fmla="*/ 40 h 60"/>
              <a:gd name="T2" fmla="*/ 12 w 114"/>
              <a:gd name="T3" fmla="*/ 37 h 60"/>
              <a:gd name="T4" fmla="*/ 16 w 114"/>
              <a:gd name="T5" fmla="*/ 34 h 60"/>
              <a:gd name="T6" fmla="*/ 21 w 114"/>
              <a:gd name="T7" fmla="*/ 31 h 60"/>
              <a:gd name="T8" fmla="*/ 27 w 114"/>
              <a:gd name="T9" fmla="*/ 28 h 60"/>
              <a:gd name="T10" fmla="*/ 32 w 114"/>
              <a:gd name="T11" fmla="*/ 25 h 60"/>
              <a:gd name="T12" fmla="*/ 39 w 114"/>
              <a:gd name="T13" fmla="*/ 21 h 60"/>
              <a:gd name="T14" fmla="*/ 47 w 114"/>
              <a:gd name="T15" fmla="*/ 18 h 60"/>
              <a:gd name="T16" fmla="*/ 53 w 114"/>
              <a:gd name="T17" fmla="*/ 15 h 60"/>
              <a:gd name="T18" fmla="*/ 61 w 114"/>
              <a:gd name="T19" fmla="*/ 12 h 60"/>
              <a:gd name="T20" fmla="*/ 67 w 114"/>
              <a:gd name="T21" fmla="*/ 9 h 60"/>
              <a:gd name="T22" fmla="*/ 74 w 114"/>
              <a:gd name="T23" fmla="*/ 6 h 60"/>
              <a:gd name="T24" fmla="*/ 80 w 114"/>
              <a:gd name="T25" fmla="*/ 5 h 60"/>
              <a:gd name="T26" fmla="*/ 85 w 114"/>
              <a:gd name="T27" fmla="*/ 3 h 60"/>
              <a:gd name="T28" fmla="*/ 88 w 114"/>
              <a:gd name="T29" fmla="*/ 1 h 60"/>
              <a:gd name="T30" fmla="*/ 91 w 114"/>
              <a:gd name="T31" fmla="*/ 0 h 60"/>
              <a:gd name="T32" fmla="*/ 93 w 114"/>
              <a:gd name="T33" fmla="*/ 0 h 60"/>
              <a:gd name="T34" fmla="*/ 93 w 114"/>
              <a:gd name="T35" fmla="*/ 3 h 60"/>
              <a:gd name="T36" fmla="*/ 94 w 114"/>
              <a:gd name="T37" fmla="*/ 5 h 60"/>
              <a:gd name="T38" fmla="*/ 95 w 114"/>
              <a:gd name="T39" fmla="*/ 7 h 60"/>
              <a:gd name="T40" fmla="*/ 96 w 114"/>
              <a:gd name="T41" fmla="*/ 9 h 60"/>
              <a:gd name="T42" fmla="*/ 97 w 114"/>
              <a:gd name="T43" fmla="*/ 11 h 60"/>
              <a:gd name="T44" fmla="*/ 98 w 114"/>
              <a:gd name="T45" fmla="*/ 12 h 60"/>
              <a:gd name="T46" fmla="*/ 99 w 114"/>
              <a:gd name="T47" fmla="*/ 13 h 60"/>
              <a:gd name="T48" fmla="*/ 100 w 114"/>
              <a:gd name="T49" fmla="*/ 14 h 60"/>
              <a:gd name="T50" fmla="*/ 101 w 114"/>
              <a:gd name="T51" fmla="*/ 15 h 60"/>
              <a:gd name="T52" fmla="*/ 102 w 114"/>
              <a:gd name="T53" fmla="*/ 15 h 60"/>
              <a:gd name="T54" fmla="*/ 104 w 114"/>
              <a:gd name="T55" fmla="*/ 15 h 60"/>
              <a:gd name="T56" fmla="*/ 105 w 114"/>
              <a:gd name="T57" fmla="*/ 15 h 60"/>
              <a:gd name="T58" fmla="*/ 106 w 114"/>
              <a:gd name="T59" fmla="*/ 15 h 60"/>
              <a:gd name="T60" fmla="*/ 108 w 114"/>
              <a:gd name="T61" fmla="*/ 15 h 60"/>
              <a:gd name="T62" fmla="*/ 110 w 114"/>
              <a:gd name="T63" fmla="*/ 15 h 60"/>
              <a:gd name="T64" fmla="*/ 113 w 114"/>
              <a:gd name="T65" fmla="*/ 15 h 60"/>
              <a:gd name="T66" fmla="*/ 109 w 114"/>
              <a:gd name="T67" fmla="*/ 17 h 60"/>
              <a:gd name="T68" fmla="*/ 105 w 114"/>
              <a:gd name="T69" fmla="*/ 20 h 60"/>
              <a:gd name="T70" fmla="*/ 101 w 114"/>
              <a:gd name="T71" fmla="*/ 23 h 60"/>
              <a:gd name="T72" fmla="*/ 94 w 114"/>
              <a:gd name="T73" fmla="*/ 26 h 60"/>
              <a:gd name="T74" fmla="*/ 88 w 114"/>
              <a:gd name="T75" fmla="*/ 30 h 60"/>
              <a:gd name="T76" fmla="*/ 81 w 114"/>
              <a:gd name="T77" fmla="*/ 34 h 60"/>
              <a:gd name="T78" fmla="*/ 73 w 114"/>
              <a:gd name="T79" fmla="*/ 38 h 60"/>
              <a:gd name="T80" fmla="*/ 66 w 114"/>
              <a:gd name="T81" fmla="*/ 42 h 60"/>
              <a:gd name="T82" fmla="*/ 59 w 114"/>
              <a:gd name="T83" fmla="*/ 45 h 60"/>
              <a:gd name="T84" fmla="*/ 51 w 114"/>
              <a:gd name="T85" fmla="*/ 49 h 60"/>
              <a:gd name="T86" fmla="*/ 45 w 114"/>
              <a:gd name="T87" fmla="*/ 52 h 60"/>
              <a:gd name="T88" fmla="*/ 39 w 114"/>
              <a:gd name="T89" fmla="*/ 54 h 60"/>
              <a:gd name="T90" fmla="*/ 34 w 114"/>
              <a:gd name="T91" fmla="*/ 56 h 60"/>
              <a:gd name="T92" fmla="*/ 30 w 114"/>
              <a:gd name="T93" fmla="*/ 58 h 60"/>
              <a:gd name="T94" fmla="*/ 28 w 114"/>
              <a:gd name="T95" fmla="*/ 59 h 60"/>
              <a:gd name="T96" fmla="*/ 26 w 114"/>
              <a:gd name="T97" fmla="*/ 58 h 60"/>
              <a:gd name="T98" fmla="*/ 25 w 114"/>
              <a:gd name="T99" fmla="*/ 58 h 60"/>
              <a:gd name="T100" fmla="*/ 23 w 114"/>
              <a:gd name="T101" fmla="*/ 57 h 60"/>
              <a:gd name="T102" fmla="*/ 21 w 114"/>
              <a:gd name="T103" fmla="*/ 56 h 60"/>
              <a:gd name="T104" fmla="*/ 19 w 114"/>
              <a:gd name="T105" fmla="*/ 55 h 60"/>
              <a:gd name="T106" fmla="*/ 17 w 114"/>
              <a:gd name="T107" fmla="*/ 54 h 60"/>
              <a:gd name="T108" fmla="*/ 10 w 114"/>
              <a:gd name="T109" fmla="*/ 51 h 60"/>
              <a:gd name="T110" fmla="*/ 9 w 114"/>
              <a:gd name="T111" fmla="*/ 50 h 60"/>
              <a:gd name="T112" fmla="*/ 7 w 114"/>
              <a:gd name="T113" fmla="*/ 49 h 60"/>
              <a:gd name="T114" fmla="*/ 5 w 114"/>
              <a:gd name="T115" fmla="*/ 48 h 60"/>
              <a:gd name="T116" fmla="*/ 3 w 114"/>
              <a:gd name="T117" fmla="*/ 47 h 60"/>
              <a:gd name="T118" fmla="*/ 2 w 114"/>
              <a:gd name="T119" fmla="*/ 46 h 60"/>
              <a:gd name="T120" fmla="*/ 1 w 114"/>
              <a:gd name="T121" fmla="*/ 45 h 60"/>
              <a:gd name="T122" fmla="*/ 0 w 114"/>
              <a:gd name="T123" fmla="*/ 45 h 60"/>
              <a:gd name="T124" fmla="*/ 9 w 114"/>
              <a:gd name="T12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60">
                <a:moveTo>
                  <a:pt x="9" y="40"/>
                </a:moveTo>
                <a:lnTo>
                  <a:pt x="12" y="37"/>
                </a:lnTo>
                <a:lnTo>
                  <a:pt x="16" y="34"/>
                </a:lnTo>
                <a:lnTo>
                  <a:pt x="21" y="31"/>
                </a:lnTo>
                <a:lnTo>
                  <a:pt x="27" y="28"/>
                </a:lnTo>
                <a:lnTo>
                  <a:pt x="32" y="25"/>
                </a:lnTo>
                <a:lnTo>
                  <a:pt x="39" y="21"/>
                </a:lnTo>
                <a:lnTo>
                  <a:pt x="47" y="18"/>
                </a:lnTo>
                <a:lnTo>
                  <a:pt x="53" y="15"/>
                </a:lnTo>
                <a:lnTo>
                  <a:pt x="61" y="12"/>
                </a:lnTo>
                <a:lnTo>
                  <a:pt x="67" y="9"/>
                </a:lnTo>
                <a:lnTo>
                  <a:pt x="74" y="6"/>
                </a:lnTo>
                <a:lnTo>
                  <a:pt x="80" y="5"/>
                </a:lnTo>
                <a:lnTo>
                  <a:pt x="85" y="3"/>
                </a:lnTo>
                <a:lnTo>
                  <a:pt x="88" y="1"/>
                </a:lnTo>
                <a:lnTo>
                  <a:pt x="91" y="0"/>
                </a:lnTo>
                <a:lnTo>
                  <a:pt x="93" y="0"/>
                </a:lnTo>
                <a:lnTo>
                  <a:pt x="93" y="3"/>
                </a:lnTo>
                <a:lnTo>
                  <a:pt x="94" y="5"/>
                </a:lnTo>
                <a:lnTo>
                  <a:pt x="95" y="7"/>
                </a:lnTo>
                <a:lnTo>
                  <a:pt x="96" y="9"/>
                </a:lnTo>
                <a:lnTo>
                  <a:pt x="97" y="11"/>
                </a:lnTo>
                <a:lnTo>
                  <a:pt x="98" y="12"/>
                </a:lnTo>
                <a:lnTo>
                  <a:pt x="99" y="13"/>
                </a:lnTo>
                <a:lnTo>
                  <a:pt x="100" y="14"/>
                </a:lnTo>
                <a:lnTo>
                  <a:pt x="101" y="15"/>
                </a:lnTo>
                <a:lnTo>
                  <a:pt x="102" y="15"/>
                </a:lnTo>
                <a:lnTo>
                  <a:pt x="104" y="15"/>
                </a:lnTo>
                <a:lnTo>
                  <a:pt x="105" y="15"/>
                </a:lnTo>
                <a:lnTo>
                  <a:pt x="106" y="15"/>
                </a:lnTo>
                <a:lnTo>
                  <a:pt x="108" y="15"/>
                </a:lnTo>
                <a:lnTo>
                  <a:pt x="110" y="15"/>
                </a:lnTo>
                <a:lnTo>
                  <a:pt x="113" y="15"/>
                </a:lnTo>
                <a:lnTo>
                  <a:pt x="109" y="17"/>
                </a:lnTo>
                <a:lnTo>
                  <a:pt x="105" y="20"/>
                </a:lnTo>
                <a:lnTo>
                  <a:pt x="101" y="23"/>
                </a:lnTo>
                <a:lnTo>
                  <a:pt x="94" y="26"/>
                </a:lnTo>
                <a:lnTo>
                  <a:pt x="88" y="30"/>
                </a:lnTo>
                <a:lnTo>
                  <a:pt x="81" y="34"/>
                </a:lnTo>
                <a:lnTo>
                  <a:pt x="73" y="38"/>
                </a:lnTo>
                <a:lnTo>
                  <a:pt x="66" y="42"/>
                </a:lnTo>
                <a:lnTo>
                  <a:pt x="59" y="45"/>
                </a:lnTo>
                <a:lnTo>
                  <a:pt x="51" y="49"/>
                </a:lnTo>
                <a:lnTo>
                  <a:pt x="45" y="52"/>
                </a:lnTo>
                <a:lnTo>
                  <a:pt x="39" y="54"/>
                </a:lnTo>
                <a:lnTo>
                  <a:pt x="34" y="56"/>
                </a:lnTo>
                <a:lnTo>
                  <a:pt x="30" y="58"/>
                </a:lnTo>
                <a:lnTo>
                  <a:pt x="28" y="59"/>
                </a:lnTo>
                <a:lnTo>
                  <a:pt x="26" y="58"/>
                </a:lnTo>
                <a:lnTo>
                  <a:pt x="25" y="58"/>
                </a:lnTo>
                <a:lnTo>
                  <a:pt x="23" y="57"/>
                </a:lnTo>
                <a:lnTo>
                  <a:pt x="21" y="56"/>
                </a:lnTo>
                <a:lnTo>
                  <a:pt x="19" y="55"/>
                </a:lnTo>
                <a:lnTo>
                  <a:pt x="17" y="54"/>
                </a:lnTo>
                <a:lnTo>
                  <a:pt x="10" y="51"/>
                </a:lnTo>
                <a:lnTo>
                  <a:pt x="9" y="50"/>
                </a:lnTo>
                <a:lnTo>
                  <a:pt x="7" y="49"/>
                </a:lnTo>
                <a:lnTo>
                  <a:pt x="5" y="48"/>
                </a:lnTo>
                <a:lnTo>
                  <a:pt x="3" y="47"/>
                </a:lnTo>
                <a:lnTo>
                  <a:pt x="2" y="46"/>
                </a:lnTo>
                <a:lnTo>
                  <a:pt x="1" y="45"/>
                </a:lnTo>
                <a:lnTo>
                  <a:pt x="0" y="45"/>
                </a:lnTo>
                <a:lnTo>
                  <a:pt x="9" y="4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5" name="Freeform 71">
            <a:extLst>
              <a:ext uri="{FF2B5EF4-FFF2-40B4-BE49-F238E27FC236}">
                <a16:creationId xmlns:a16="http://schemas.microsoft.com/office/drawing/2014/main" id="{C751368E-EB59-4043-9EA3-14E62F76A64D}"/>
              </a:ext>
            </a:extLst>
          </p:cNvPr>
          <p:cNvSpPr>
            <a:spLocks/>
          </p:cNvSpPr>
          <p:nvPr/>
        </p:nvSpPr>
        <p:spPr bwMode="auto">
          <a:xfrm>
            <a:off x="3269090" y="1757988"/>
            <a:ext cx="15607" cy="25211"/>
          </a:xfrm>
          <a:custGeom>
            <a:avLst/>
            <a:gdLst>
              <a:gd name="T0" fmla="*/ 14 w 26"/>
              <a:gd name="T1" fmla="*/ 36 h 42"/>
              <a:gd name="T2" fmla="*/ 12 w 26"/>
              <a:gd name="T3" fmla="*/ 37 h 42"/>
              <a:gd name="T4" fmla="*/ 10 w 26"/>
              <a:gd name="T5" fmla="*/ 38 h 42"/>
              <a:gd name="T6" fmla="*/ 10 w 26"/>
              <a:gd name="T7" fmla="*/ 38 h 42"/>
              <a:gd name="T8" fmla="*/ 9 w 26"/>
              <a:gd name="T9" fmla="*/ 38 h 42"/>
              <a:gd name="T10" fmla="*/ 8 w 26"/>
              <a:gd name="T11" fmla="*/ 38 h 42"/>
              <a:gd name="T12" fmla="*/ 8 w 26"/>
              <a:gd name="T13" fmla="*/ 39 h 42"/>
              <a:gd name="T14" fmla="*/ 7 w 26"/>
              <a:gd name="T15" fmla="*/ 39 h 42"/>
              <a:gd name="T16" fmla="*/ 6 w 26"/>
              <a:gd name="T17" fmla="*/ 40 h 42"/>
              <a:gd name="T18" fmla="*/ 6 w 26"/>
              <a:gd name="T19" fmla="*/ 40 h 42"/>
              <a:gd name="T20" fmla="*/ 4 w 26"/>
              <a:gd name="T21" fmla="*/ 41 h 42"/>
              <a:gd name="T22" fmla="*/ 3 w 26"/>
              <a:gd name="T23" fmla="*/ 41 h 42"/>
              <a:gd name="T24" fmla="*/ 2 w 26"/>
              <a:gd name="T25" fmla="*/ 41 h 42"/>
              <a:gd name="T26" fmla="*/ 2 w 26"/>
              <a:gd name="T27" fmla="*/ 41 h 42"/>
              <a:gd name="T28" fmla="*/ 2 w 26"/>
              <a:gd name="T29" fmla="*/ 39 h 42"/>
              <a:gd name="T30" fmla="*/ 2 w 26"/>
              <a:gd name="T31" fmla="*/ 38 h 42"/>
              <a:gd name="T32" fmla="*/ 2 w 26"/>
              <a:gd name="T33" fmla="*/ 36 h 42"/>
              <a:gd name="T34" fmla="*/ 1 w 26"/>
              <a:gd name="T35" fmla="*/ 31 h 42"/>
              <a:gd name="T36" fmla="*/ 1 w 26"/>
              <a:gd name="T37" fmla="*/ 30 h 42"/>
              <a:gd name="T38" fmla="*/ 0 w 26"/>
              <a:gd name="T39" fmla="*/ 28 h 42"/>
              <a:gd name="T40" fmla="*/ 0 w 26"/>
              <a:gd name="T41" fmla="*/ 25 h 42"/>
              <a:gd name="T42" fmla="*/ 0 w 26"/>
              <a:gd name="T43" fmla="*/ 24 h 42"/>
              <a:gd name="T44" fmla="*/ 0 w 26"/>
              <a:gd name="T45" fmla="*/ 22 h 42"/>
              <a:gd name="T46" fmla="*/ 1 w 26"/>
              <a:gd name="T47" fmla="*/ 20 h 42"/>
              <a:gd name="T48" fmla="*/ 1 w 26"/>
              <a:gd name="T49" fmla="*/ 18 h 42"/>
              <a:gd name="T50" fmla="*/ 2 w 26"/>
              <a:gd name="T51" fmla="*/ 17 h 42"/>
              <a:gd name="T52" fmla="*/ 2 w 26"/>
              <a:gd name="T53" fmla="*/ 15 h 42"/>
              <a:gd name="T54" fmla="*/ 4 w 26"/>
              <a:gd name="T55" fmla="*/ 13 h 42"/>
              <a:gd name="T56" fmla="*/ 5 w 26"/>
              <a:gd name="T57" fmla="*/ 12 h 42"/>
              <a:gd name="T58" fmla="*/ 7 w 26"/>
              <a:gd name="T59" fmla="*/ 11 h 42"/>
              <a:gd name="T60" fmla="*/ 9 w 26"/>
              <a:gd name="T61" fmla="*/ 10 h 42"/>
              <a:gd name="T62" fmla="*/ 10 w 26"/>
              <a:gd name="T63" fmla="*/ 9 h 42"/>
              <a:gd name="T64" fmla="*/ 12 w 26"/>
              <a:gd name="T65" fmla="*/ 7 h 42"/>
              <a:gd name="T66" fmla="*/ 15 w 26"/>
              <a:gd name="T67" fmla="*/ 6 h 42"/>
              <a:gd name="T68" fmla="*/ 16 w 26"/>
              <a:gd name="T69" fmla="*/ 5 h 42"/>
              <a:gd name="T70" fmla="*/ 18 w 26"/>
              <a:gd name="T71" fmla="*/ 4 h 42"/>
              <a:gd name="T72" fmla="*/ 19 w 26"/>
              <a:gd name="T73" fmla="*/ 3 h 42"/>
              <a:gd name="T74" fmla="*/ 20 w 26"/>
              <a:gd name="T75" fmla="*/ 3 h 42"/>
              <a:gd name="T76" fmla="*/ 22 w 26"/>
              <a:gd name="T77" fmla="*/ 2 h 42"/>
              <a:gd name="T78" fmla="*/ 23 w 26"/>
              <a:gd name="T79" fmla="*/ 1 h 42"/>
              <a:gd name="T80" fmla="*/ 23 w 26"/>
              <a:gd name="T81" fmla="*/ 1 h 42"/>
              <a:gd name="T82" fmla="*/ 24 w 26"/>
              <a:gd name="T83" fmla="*/ 0 h 42"/>
              <a:gd name="T84" fmla="*/ 25 w 26"/>
              <a:gd name="T85" fmla="*/ 0 h 42"/>
              <a:gd name="T86" fmla="*/ 14 w 26"/>
              <a:gd name="T8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42">
                <a:moveTo>
                  <a:pt x="14" y="36"/>
                </a:moveTo>
                <a:lnTo>
                  <a:pt x="12" y="37"/>
                </a:lnTo>
                <a:lnTo>
                  <a:pt x="10" y="38"/>
                </a:lnTo>
                <a:lnTo>
                  <a:pt x="10" y="38"/>
                </a:lnTo>
                <a:lnTo>
                  <a:pt x="9" y="38"/>
                </a:lnTo>
                <a:lnTo>
                  <a:pt x="8" y="38"/>
                </a:lnTo>
                <a:lnTo>
                  <a:pt x="8" y="39"/>
                </a:lnTo>
                <a:lnTo>
                  <a:pt x="7" y="39"/>
                </a:lnTo>
                <a:lnTo>
                  <a:pt x="6" y="40"/>
                </a:lnTo>
                <a:lnTo>
                  <a:pt x="6" y="40"/>
                </a:lnTo>
                <a:lnTo>
                  <a:pt x="4" y="41"/>
                </a:lnTo>
                <a:lnTo>
                  <a:pt x="3" y="41"/>
                </a:lnTo>
                <a:lnTo>
                  <a:pt x="2" y="41"/>
                </a:lnTo>
                <a:lnTo>
                  <a:pt x="2" y="41"/>
                </a:lnTo>
                <a:lnTo>
                  <a:pt x="2" y="39"/>
                </a:lnTo>
                <a:lnTo>
                  <a:pt x="2" y="38"/>
                </a:lnTo>
                <a:lnTo>
                  <a:pt x="2" y="36"/>
                </a:lnTo>
                <a:lnTo>
                  <a:pt x="1" y="31"/>
                </a:lnTo>
                <a:lnTo>
                  <a:pt x="1" y="30"/>
                </a:lnTo>
                <a:lnTo>
                  <a:pt x="0" y="28"/>
                </a:lnTo>
                <a:lnTo>
                  <a:pt x="0" y="25"/>
                </a:lnTo>
                <a:lnTo>
                  <a:pt x="0" y="24"/>
                </a:lnTo>
                <a:lnTo>
                  <a:pt x="0" y="22"/>
                </a:lnTo>
                <a:lnTo>
                  <a:pt x="1" y="20"/>
                </a:lnTo>
                <a:lnTo>
                  <a:pt x="1" y="18"/>
                </a:lnTo>
                <a:lnTo>
                  <a:pt x="2" y="17"/>
                </a:lnTo>
                <a:lnTo>
                  <a:pt x="2" y="15"/>
                </a:lnTo>
                <a:lnTo>
                  <a:pt x="4" y="13"/>
                </a:lnTo>
                <a:lnTo>
                  <a:pt x="5" y="12"/>
                </a:lnTo>
                <a:lnTo>
                  <a:pt x="7" y="11"/>
                </a:lnTo>
                <a:lnTo>
                  <a:pt x="9" y="10"/>
                </a:lnTo>
                <a:lnTo>
                  <a:pt x="10" y="9"/>
                </a:lnTo>
                <a:lnTo>
                  <a:pt x="12" y="7"/>
                </a:lnTo>
                <a:lnTo>
                  <a:pt x="15" y="6"/>
                </a:lnTo>
                <a:lnTo>
                  <a:pt x="16" y="5"/>
                </a:lnTo>
                <a:lnTo>
                  <a:pt x="18" y="4"/>
                </a:lnTo>
                <a:lnTo>
                  <a:pt x="19" y="3"/>
                </a:lnTo>
                <a:lnTo>
                  <a:pt x="20" y="3"/>
                </a:lnTo>
                <a:lnTo>
                  <a:pt x="22" y="2"/>
                </a:lnTo>
                <a:lnTo>
                  <a:pt x="23" y="1"/>
                </a:lnTo>
                <a:lnTo>
                  <a:pt x="23" y="1"/>
                </a:lnTo>
                <a:lnTo>
                  <a:pt x="24" y="0"/>
                </a:lnTo>
                <a:lnTo>
                  <a:pt x="25" y="0"/>
                </a:lnTo>
                <a:lnTo>
                  <a:pt x="14" y="36"/>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6" name="Freeform 72">
            <a:extLst>
              <a:ext uri="{FF2B5EF4-FFF2-40B4-BE49-F238E27FC236}">
                <a16:creationId xmlns:a16="http://schemas.microsoft.com/office/drawing/2014/main" id="{C9ABEF48-A11F-8943-AEB5-C22535B19792}"/>
              </a:ext>
            </a:extLst>
          </p:cNvPr>
          <p:cNvSpPr>
            <a:spLocks/>
          </p:cNvSpPr>
          <p:nvPr/>
        </p:nvSpPr>
        <p:spPr bwMode="auto">
          <a:xfrm>
            <a:off x="3149035" y="1471058"/>
            <a:ext cx="498827" cy="321146"/>
          </a:xfrm>
          <a:custGeom>
            <a:avLst/>
            <a:gdLst>
              <a:gd name="T0" fmla="*/ 0 w 831"/>
              <a:gd name="T1" fmla="*/ 0 h 535"/>
              <a:gd name="T2" fmla="*/ 0 w 831"/>
              <a:gd name="T3" fmla="*/ 534 h 535"/>
              <a:gd name="T4" fmla="*/ 830 w 831"/>
              <a:gd name="T5" fmla="*/ 534 h 535"/>
              <a:gd name="T6" fmla="*/ 0 w 831"/>
              <a:gd name="T7" fmla="*/ 0 h 535"/>
            </a:gdLst>
            <a:ahLst/>
            <a:cxnLst>
              <a:cxn ang="0">
                <a:pos x="T0" y="T1"/>
              </a:cxn>
              <a:cxn ang="0">
                <a:pos x="T2" y="T3"/>
              </a:cxn>
              <a:cxn ang="0">
                <a:pos x="T4" y="T5"/>
              </a:cxn>
              <a:cxn ang="0">
                <a:pos x="T6" y="T7"/>
              </a:cxn>
            </a:cxnLst>
            <a:rect l="0" t="0" r="r" b="b"/>
            <a:pathLst>
              <a:path w="831" h="535">
                <a:moveTo>
                  <a:pt x="0" y="0"/>
                </a:moveTo>
                <a:lnTo>
                  <a:pt x="0" y="534"/>
                </a:lnTo>
                <a:lnTo>
                  <a:pt x="830" y="534"/>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7" name="Freeform 73">
            <a:extLst>
              <a:ext uri="{FF2B5EF4-FFF2-40B4-BE49-F238E27FC236}">
                <a16:creationId xmlns:a16="http://schemas.microsoft.com/office/drawing/2014/main" id="{20C77AE0-EBF2-BA46-A267-DD45A4A627C8}"/>
              </a:ext>
            </a:extLst>
          </p:cNvPr>
          <p:cNvSpPr>
            <a:spLocks/>
          </p:cNvSpPr>
          <p:nvPr/>
        </p:nvSpPr>
        <p:spPr bwMode="auto">
          <a:xfrm>
            <a:off x="3122622" y="2164373"/>
            <a:ext cx="137463" cy="166876"/>
          </a:xfrm>
          <a:custGeom>
            <a:avLst/>
            <a:gdLst>
              <a:gd name="T0" fmla="*/ 80 w 229"/>
              <a:gd name="T1" fmla="*/ 0 h 278"/>
              <a:gd name="T2" fmla="*/ 100 w 229"/>
              <a:gd name="T3" fmla="*/ 2 h 278"/>
              <a:gd name="T4" fmla="*/ 115 w 229"/>
              <a:gd name="T5" fmla="*/ 7 h 278"/>
              <a:gd name="T6" fmla="*/ 128 w 229"/>
              <a:gd name="T7" fmla="*/ 15 h 278"/>
              <a:gd name="T8" fmla="*/ 138 w 229"/>
              <a:gd name="T9" fmla="*/ 23 h 278"/>
              <a:gd name="T10" fmla="*/ 147 w 229"/>
              <a:gd name="T11" fmla="*/ 32 h 278"/>
              <a:gd name="T12" fmla="*/ 163 w 229"/>
              <a:gd name="T13" fmla="*/ 53 h 278"/>
              <a:gd name="T14" fmla="*/ 184 w 229"/>
              <a:gd name="T15" fmla="*/ 83 h 278"/>
              <a:gd name="T16" fmla="*/ 205 w 229"/>
              <a:gd name="T17" fmla="*/ 115 h 278"/>
              <a:gd name="T18" fmla="*/ 221 w 229"/>
              <a:gd name="T19" fmla="*/ 147 h 278"/>
              <a:gd name="T20" fmla="*/ 228 w 229"/>
              <a:gd name="T21" fmla="*/ 169 h 278"/>
              <a:gd name="T22" fmla="*/ 224 w 229"/>
              <a:gd name="T23" fmla="*/ 187 h 278"/>
              <a:gd name="T24" fmla="*/ 217 w 229"/>
              <a:gd name="T25" fmla="*/ 207 h 278"/>
              <a:gd name="T26" fmla="*/ 210 w 229"/>
              <a:gd name="T27" fmla="*/ 225 h 278"/>
              <a:gd name="T28" fmla="*/ 204 w 229"/>
              <a:gd name="T29" fmla="*/ 242 h 278"/>
              <a:gd name="T30" fmla="*/ 199 w 229"/>
              <a:gd name="T31" fmla="*/ 254 h 278"/>
              <a:gd name="T32" fmla="*/ 193 w 229"/>
              <a:gd name="T33" fmla="*/ 261 h 278"/>
              <a:gd name="T34" fmla="*/ 178 w 229"/>
              <a:gd name="T35" fmla="*/ 267 h 278"/>
              <a:gd name="T36" fmla="*/ 158 w 229"/>
              <a:gd name="T37" fmla="*/ 272 h 278"/>
              <a:gd name="T38" fmla="*/ 134 w 229"/>
              <a:gd name="T39" fmla="*/ 275 h 278"/>
              <a:gd name="T40" fmla="*/ 111 w 229"/>
              <a:gd name="T41" fmla="*/ 275 h 278"/>
              <a:gd name="T42" fmla="*/ 95 w 229"/>
              <a:gd name="T43" fmla="*/ 275 h 278"/>
              <a:gd name="T44" fmla="*/ 89 w 229"/>
              <a:gd name="T45" fmla="*/ 277 h 278"/>
              <a:gd name="T46" fmla="*/ 79 w 229"/>
              <a:gd name="T47" fmla="*/ 277 h 278"/>
              <a:gd name="T48" fmla="*/ 68 w 229"/>
              <a:gd name="T49" fmla="*/ 273 h 278"/>
              <a:gd name="T50" fmla="*/ 58 w 229"/>
              <a:gd name="T51" fmla="*/ 269 h 278"/>
              <a:gd name="T52" fmla="*/ 51 w 229"/>
              <a:gd name="T53" fmla="*/ 263 h 278"/>
              <a:gd name="T54" fmla="*/ 48 w 229"/>
              <a:gd name="T55" fmla="*/ 254 h 278"/>
              <a:gd name="T56" fmla="*/ 48 w 229"/>
              <a:gd name="T57" fmla="*/ 239 h 278"/>
              <a:gd name="T58" fmla="*/ 50 w 229"/>
              <a:gd name="T59" fmla="*/ 219 h 278"/>
              <a:gd name="T60" fmla="*/ 56 w 229"/>
              <a:gd name="T61" fmla="*/ 197 h 278"/>
              <a:gd name="T62" fmla="*/ 64 w 229"/>
              <a:gd name="T63" fmla="*/ 173 h 278"/>
              <a:gd name="T64" fmla="*/ 70 w 229"/>
              <a:gd name="T65" fmla="*/ 161 h 278"/>
              <a:gd name="T66" fmla="*/ 74 w 229"/>
              <a:gd name="T67" fmla="*/ 154 h 278"/>
              <a:gd name="T68" fmla="*/ 84 w 229"/>
              <a:gd name="T69" fmla="*/ 139 h 278"/>
              <a:gd name="T70" fmla="*/ 88 w 229"/>
              <a:gd name="T71" fmla="*/ 133 h 278"/>
              <a:gd name="T72" fmla="*/ 91 w 229"/>
              <a:gd name="T73" fmla="*/ 128 h 278"/>
              <a:gd name="T74" fmla="*/ 88 w 229"/>
              <a:gd name="T75" fmla="*/ 124 h 278"/>
              <a:gd name="T76" fmla="*/ 86 w 229"/>
              <a:gd name="T77" fmla="*/ 122 h 278"/>
              <a:gd name="T78" fmla="*/ 83 w 229"/>
              <a:gd name="T79" fmla="*/ 120 h 278"/>
              <a:gd name="T80" fmla="*/ 74 w 229"/>
              <a:gd name="T81" fmla="*/ 121 h 278"/>
              <a:gd name="T82" fmla="*/ 57 w 229"/>
              <a:gd name="T83" fmla="*/ 125 h 278"/>
              <a:gd name="T84" fmla="*/ 41 w 229"/>
              <a:gd name="T85" fmla="*/ 126 h 278"/>
              <a:gd name="T86" fmla="*/ 27 w 229"/>
              <a:gd name="T87" fmla="*/ 125 h 278"/>
              <a:gd name="T88" fmla="*/ 16 w 229"/>
              <a:gd name="T89" fmla="*/ 122 h 278"/>
              <a:gd name="T90" fmla="*/ 1 w 229"/>
              <a:gd name="T91" fmla="*/ 116 h 278"/>
              <a:gd name="T92" fmla="*/ 4 w 229"/>
              <a:gd name="T93" fmla="*/ 98 h 278"/>
              <a:gd name="T94" fmla="*/ 19 w 229"/>
              <a:gd name="T95" fmla="*/ 69 h 278"/>
              <a:gd name="T96" fmla="*/ 39 w 229"/>
              <a:gd name="T97" fmla="*/ 37 h 278"/>
              <a:gd name="T98" fmla="*/ 57 w 229"/>
              <a:gd name="T99" fmla="*/ 12 h 278"/>
              <a:gd name="T100" fmla="*/ 64 w 229"/>
              <a:gd name="T101"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278">
                <a:moveTo>
                  <a:pt x="64" y="1"/>
                </a:moveTo>
                <a:lnTo>
                  <a:pt x="72" y="1"/>
                </a:lnTo>
                <a:lnTo>
                  <a:pt x="80" y="0"/>
                </a:lnTo>
                <a:lnTo>
                  <a:pt x="88" y="0"/>
                </a:lnTo>
                <a:lnTo>
                  <a:pt x="94" y="1"/>
                </a:lnTo>
                <a:lnTo>
                  <a:pt x="100" y="2"/>
                </a:lnTo>
                <a:lnTo>
                  <a:pt x="105" y="4"/>
                </a:lnTo>
                <a:lnTo>
                  <a:pt x="111" y="5"/>
                </a:lnTo>
                <a:lnTo>
                  <a:pt x="115" y="7"/>
                </a:lnTo>
                <a:lnTo>
                  <a:pt x="120" y="10"/>
                </a:lnTo>
                <a:lnTo>
                  <a:pt x="124" y="12"/>
                </a:lnTo>
                <a:lnTo>
                  <a:pt x="128" y="15"/>
                </a:lnTo>
                <a:lnTo>
                  <a:pt x="132" y="18"/>
                </a:lnTo>
                <a:lnTo>
                  <a:pt x="134" y="21"/>
                </a:lnTo>
                <a:lnTo>
                  <a:pt x="138" y="23"/>
                </a:lnTo>
                <a:lnTo>
                  <a:pt x="141" y="25"/>
                </a:lnTo>
                <a:lnTo>
                  <a:pt x="144" y="28"/>
                </a:lnTo>
                <a:lnTo>
                  <a:pt x="147" y="32"/>
                </a:lnTo>
                <a:lnTo>
                  <a:pt x="152" y="38"/>
                </a:lnTo>
                <a:lnTo>
                  <a:pt x="157" y="45"/>
                </a:lnTo>
                <a:lnTo>
                  <a:pt x="163" y="53"/>
                </a:lnTo>
                <a:lnTo>
                  <a:pt x="170" y="63"/>
                </a:lnTo>
                <a:lnTo>
                  <a:pt x="176" y="72"/>
                </a:lnTo>
                <a:lnTo>
                  <a:pt x="184" y="83"/>
                </a:lnTo>
                <a:lnTo>
                  <a:pt x="191" y="94"/>
                </a:lnTo>
                <a:lnTo>
                  <a:pt x="198" y="105"/>
                </a:lnTo>
                <a:lnTo>
                  <a:pt x="205" y="115"/>
                </a:lnTo>
                <a:lnTo>
                  <a:pt x="211" y="126"/>
                </a:lnTo>
                <a:lnTo>
                  <a:pt x="216" y="137"/>
                </a:lnTo>
                <a:lnTo>
                  <a:pt x="221" y="147"/>
                </a:lnTo>
                <a:lnTo>
                  <a:pt x="225" y="156"/>
                </a:lnTo>
                <a:lnTo>
                  <a:pt x="227" y="162"/>
                </a:lnTo>
                <a:lnTo>
                  <a:pt x="228" y="169"/>
                </a:lnTo>
                <a:lnTo>
                  <a:pt x="227" y="175"/>
                </a:lnTo>
                <a:lnTo>
                  <a:pt x="226" y="181"/>
                </a:lnTo>
                <a:lnTo>
                  <a:pt x="224" y="187"/>
                </a:lnTo>
                <a:lnTo>
                  <a:pt x="222" y="194"/>
                </a:lnTo>
                <a:lnTo>
                  <a:pt x="220" y="201"/>
                </a:lnTo>
                <a:lnTo>
                  <a:pt x="217" y="207"/>
                </a:lnTo>
                <a:lnTo>
                  <a:pt x="215" y="213"/>
                </a:lnTo>
                <a:lnTo>
                  <a:pt x="212" y="219"/>
                </a:lnTo>
                <a:lnTo>
                  <a:pt x="210" y="225"/>
                </a:lnTo>
                <a:lnTo>
                  <a:pt x="208" y="231"/>
                </a:lnTo>
                <a:lnTo>
                  <a:pt x="206" y="237"/>
                </a:lnTo>
                <a:lnTo>
                  <a:pt x="204" y="242"/>
                </a:lnTo>
                <a:lnTo>
                  <a:pt x="202" y="246"/>
                </a:lnTo>
                <a:lnTo>
                  <a:pt x="200" y="251"/>
                </a:lnTo>
                <a:lnTo>
                  <a:pt x="199" y="254"/>
                </a:lnTo>
                <a:lnTo>
                  <a:pt x="198" y="256"/>
                </a:lnTo>
                <a:lnTo>
                  <a:pt x="196" y="259"/>
                </a:lnTo>
                <a:lnTo>
                  <a:pt x="193" y="261"/>
                </a:lnTo>
                <a:lnTo>
                  <a:pt x="189" y="263"/>
                </a:lnTo>
                <a:lnTo>
                  <a:pt x="184" y="266"/>
                </a:lnTo>
                <a:lnTo>
                  <a:pt x="178" y="267"/>
                </a:lnTo>
                <a:lnTo>
                  <a:pt x="171" y="269"/>
                </a:lnTo>
                <a:lnTo>
                  <a:pt x="165" y="271"/>
                </a:lnTo>
                <a:lnTo>
                  <a:pt x="158" y="272"/>
                </a:lnTo>
                <a:lnTo>
                  <a:pt x="150" y="273"/>
                </a:lnTo>
                <a:lnTo>
                  <a:pt x="142" y="274"/>
                </a:lnTo>
                <a:lnTo>
                  <a:pt x="134" y="275"/>
                </a:lnTo>
                <a:lnTo>
                  <a:pt x="127" y="275"/>
                </a:lnTo>
                <a:lnTo>
                  <a:pt x="119" y="275"/>
                </a:lnTo>
                <a:lnTo>
                  <a:pt x="111" y="275"/>
                </a:lnTo>
                <a:lnTo>
                  <a:pt x="104" y="274"/>
                </a:lnTo>
                <a:lnTo>
                  <a:pt x="97" y="273"/>
                </a:lnTo>
                <a:lnTo>
                  <a:pt x="95" y="275"/>
                </a:lnTo>
                <a:lnTo>
                  <a:pt x="94" y="276"/>
                </a:lnTo>
                <a:lnTo>
                  <a:pt x="92" y="277"/>
                </a:lnTo>
                <a:lnTo>
                  <a:pt x="89" y="277"/>
                </a:lnTo>
                <a:lnTo>
                  <a:pt x="86" y="277"/>
                </a:lnTo>
                <a:lnTo>
                  <a:pt x="83" y="277"/>
                </a:lnTo>
                <a:lnTo>
                  <a:pt x="79" y="277"/>
                </a:lnTo>
                <a:lnTo>
                  <a:pt x="75" y="276"/>
                </a:lnTo>
                <a:lnTo>
                  <a:pt x="72" y="275"/>
                </a:lnTo>
                <a:lnTo>
                  <a:pt x="68" y="273"/>
                </a:lnTo>
                <a:lnTo>
                  <a:pt x="64" y="272"/>
                </a:lnTo>
                <a:lnTo>
                  <a:pt x="61" y="270"/>
                </a:lnTo>
                <a:lnTo>
                  <a:pt x="58" y="269"/>
                </a:lnTo>
                <a:lnTo>
                  <a:pt x="56" y="267"/>
                </a:lnTo>
                <a:lnTo>
                  <a:pt x="53" y="265"/>
                </a:lnTo>
                <a:lnTo>
                  <a:pt x="51" y="263"/>
                </a:lnTo>
                <a:lnTo>
                  <a:pt x="50" y="261"/>
                </a:lnTo>
                <a:lnTo>
                  <a:pt x="49" y="257"/>
                </a:lnTo>
                <a:lnTo>
                  <a:pt x="48" y="254"/>
                </a:lnTo>
                <a:lnTo>
                  <a:pt x="48" y="250"/>
                </a:lnTo>
                <a:lnTo>
                  <a:pt x="48" y="245"/>
                </a:lnTo>
                <a:lnTo>
                  <a:pt x="48" y="239"/>
                </a:lnTo>
                <a:lnTo>
                  <a:pt x="48" y="233"/>
                </a:lnTo>
                <a:lnTo>
                  <a:pt x="49" y="226"/>
                </a:lnTo>
                <a:lnTo>
                  <a:pt x="50" y="219"/>
                </a:lnTo>
                <a:lnTo>
                  <a:pt x="52" y="211"/>
                </a:lnTo>
                <a:lnTo>
                  <a:pt x="54" y="205"/>
                </a:lnTo>
                <a:lnTo>
                  <a:pt x="56" y="197"/>
                </a:lnTo>
                <a:lnTo>
                  <a:pt x="57" y="189"/>
                </a:lnTo>
                <a:lnTo>
                  <a:pt x="60" y="181"/>
                </a:lnTo>
                <a:lnTo>
                  <a:pt x="64" y="173"/>
                </a:lnTo>
                <a:lnTo>
                  <a:pt x="67" y="165"/>
                </a:lnTo>
                <a:lnTo>
                  <a:pt x="69" y="163"/>
                </a:lnTo>
                <a:lnTo>
                  <a:pt x="70" y="161"/>
                </a:lnTo>
                <a:lnTo>
                  <a:pt x="71" y="159"/>
                </a:lnTo>
                <a:lnTo>
                  <a:pt x="73" y="156"/>
                </a:lnTo>
                <a:lnTo>
                  <a:pt x="74" y="154"/>
                </a:lnTo>
                <a:lnTo>
                  <a:pt x="79" y="146"/>
                </a:lnTo>
                <a:lnTo>
                  <a:pt x="82" y="142"/>
                </a:lnTo>
                <a:lnTo>
                  <a:pt x="84" y="139"/>
                </a:lnTo>
                <a:lnTo>
                  <a:pt x="85" y="137"/>
                </a:lnTo>
                <a:lnTo>
                  <a:pt x="87" y="135"/>
                </a:lnTo>
                <a:lnTo>
                  <a:pt x="88" y="133"/>
                </a:lnTo>
                <a:lnTo>
                  <a:pt x="90" y="131"/>
                </a:lnTo>
                <a:lnTo>
                  <a:pt x="91" y="129"/>
                </a:lnTo>
                <a:lnTo>
                  <a:pt x="91" y="128"/>
                </a:lnTo>
                <a:lnTo>
                  <a:pt x="90" y="126"/>
                </a:lnTo>
                <a:lnTo>
                  <a:pt x="89" y="125"/>
                </a:lnTo>
                <a:lnTo>
                  <a:pt x="88" y="124"/>
                </a:lnTo>
                <a:lnTo>
                  <a:pt x="87" y="123"/>
                </a:lnTo>
                <a:lnTo>
                  <a:pt x="86" y="123"/>
                </a:lnTo>
                <a:lnTo>
                  <a:pt x="86" y="122"/>
                </a:lnTo>
                <a:lnTo>
                  <a:pt x="85" y="121"/>
                </a:lnTo>
                <a:lnTo>
                  <a:pt x="84" y="120"/>
                </a:lnTo>
                <a:lnTo>
                  <a:pt x="83" y="120"/>
                </a:lnTo>
                <a:lnTo>
                  <a:pt x="82" y="119"/>
                </a:lnTo>
                <a:lnTo>
                  <a:pt x="81" y="119"/>
                </a:lnTo>
                <a:lnTo>
                  <a:pt x="74" y="121"/>
                </a:lnTo>
                <a:lnTo>
                  <a:pt x="68" y="123"/>
                </a:lnTo>
                <a:lnTo>
                  <a:pt x="61" y="124"/>
                </a:lnTo>
                <a:lnTo>
                  <a:pt x="57" y="125"/>
                </a:lnTo>
                <a:lnTo>
                  <a:pt x="51" y="126"/>
                </a:lnTo>
                <a:lnTo>
                  <a:pt x="46" y="126"/>
                </a:lnTo>
                <a:lnTo>
                  <a:pt x="41" y="126"/>
                </a:lnTo>
                <a:lnTo>
                  <a:pt x="36" y="126"/>
                </a:lnTo>
                <a:lnTo>
                  <a:pt x="32" y="126"/>
                </a:lnTo>
                <a:lnTo>
                  <a:pt x="27" y="125"/>
                </a:lnTo>
                <a:lnTo>
                  <a:pt x="23" y="124"/>
                </a:lnTo>
                <a:lnTo>
                  <a:pt x="19" y="123"/>
                </a:lnTo>
                <a:lnTo>
                  <a:pt x="16" y="122"/>
                </a:lnTo>
                <a:lnTo>
                  <a:pt x="12" y="121"/>
                </a:lnTo>
                <a:lnTo>
                  <a:pt x="4" y="119"/>
                </a:lnTo>
                <a:lnTo>
                  <a:pt x="1" y="116"/>
                </a:lnTo>
                <a:lnTo>
                  <a:pt x="0" y="112"/>
                </a:lnTo>
                <a:lnTo>
                  <a:pt x="1" y="106"/>
                </a:lnTo>
                <a:lnTo>
                  <a:pt x="4" y="98"/>
                </a:lnTo>
                <a:lnTo>
                  <a:pt x="8" y="89"/>
                </a:lnTo>
                <a:lnTo>
                  <a:pt x="13" y="79"/>
                </a:lnTo>
                <a:lnTo>
                  <a:pt x="19" y="69"/>
                </a:lnTo>
                <a:lnTo>
                  <a:pt x="25" y="58"/>
                </a:lnTo>
                <a:lnTo>
                  <a:pt x="32" y="47"/>
                </a:lnTo>
                <a:lnTo>
                  <a:pt x="39" y="37"/>
                </a:lnTo>
                <a:lnTo>
                  <a:pt x="46" y="27"/>
                </a:lnTo>
                <a:lnTo>
                  <a:pt x="52" y="19"/>
                </a:lnTo>
                <a:lnTo>
                  <a:pt x="57" y="12"/>
                </a:lnTo>
                <a:lnTo>
                  <a:pt x="60" y="6"/>
                </a:lnTo>
                <a:lnTo>
                  <a:pt x="63" y="3"/>
                </a:lnTo>
                <a:lnTo>
                  <a:pt x="64" y="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8" name="Freeform 74">
            <a:extLst>
              <a:ext uri="{FF2B5EF4-FFF2-40B4-BE49-F238E27FC236}">
                <a16:creationId xmlns:a16="http://schemas.microsoft.com/office/drawing/2014/main" id="{1035A699-2B1E-CD4C-AC5B-6DE425E52EBF}"/>
              </a:ext>
            </a:extLst>
          </p:cNvPr>
          <p:cNvSpPr>
            <a:spLocks/>
          </p:cNvSpPr>
          <p:nvPr/>
        </p:nvSpPr>
        <p:spPr bwMode="auto">
          <a:xfrm>
            <a:off x="3204860" y="2186583"/>
            <a:ext cx="182483" cy="312743"/>
          </a:xfrm>
          <a:custGeom>
            <a:avLst/>
            <a:gdLst>
              <a:gd name="T0" fmla="*/ 10 w 304"/>
              <a:gd name="T1" fmla="*/ 29 h 521"/>
              <a:gd name="T2" fmla="*/ 31 w 304"/>
              <a:gd name="T3" fmla="*/ 4 h 521"/>
              <a:gd name="T4" fmla="*/ 58 w 304"/>
              <a:gd name="T5" fmla="*/ 3 h 521"/>
              <a:gd name="T6" fmla="*/ 85 w 304"/>
              <a:gd name="T7" fmla="*/ 10 h 521"/>
              <a:gd name="T8" fmla="*/ 101 w 304"/>
              <a:gd name="T9" fmla="*/ 14 h 521"/>
              <a:gd name="T10" fmla="*/ 109 w 304"/>
              <a:gd name="T11" fmla="*/ 21 h 521"/>
              <a:gd name="T12" fmla="*/ 119 w 304"/>
              <a:gd name="T13" fmla="*/ 23 h 521"/>
              <a:gd name="T14" fmla="*/ 133 w 304"/>
              <a:gd name="T15" fmla="*/ 28 h 521"/>
              <a:gd name="T16" fmla="*/ 144 w 304"/>
              <a:gd name="T17" fmla="*/ 40 h 521"/>
              <a:gd name="T18" fmla="*/ 158 w 304"/>
              <a:gd name="T19" fmla="*/ 62 h 521"/>
              <a:gd name="T20" fmla="*/ 172 w 304"/>
              <a:gd name="T21" fmla="*/ 85 h 521"/>
              <a:gd name="T22" fmla="*/ 183 w 304"/>
              <a:gd name="T23" fmla="*/ 103 h 521"/>
              <a:gd name="T24" fmla="*/ 193 w 304"/>
              <a:gd name="T25" fmla="*/ 115 h 521"/>
              <a:gd name="T26" fmla="*/ 200 w 304"/>
              <a:gd name="T27" fmla="*/ 125 h 521"/>
              <a:gd name="T28" fmla="*/ 202 w 304"/>
              <a:gd name="T29" fmla="*/ 136 h 521"/>
              <a:gd name="T30" fmla="*/ 203 w 304"/>
              <a:gd name="T31" fmla="*/ 153 h 521"/>
              <a:gd name="T32" fmla="*/ 202 w 304"/>
              <a:gd name="T33" fmla="*/ 180 h 521"/>
              <a:gd name="T34" fmla="*/ 203 w 304"/>
              <a:gd name="T35" fmla="*/ 222 h 521"/>
              <a:gd name="T36" fmla="*/ 206 w 304"/>
              <a:gd name="T37" fmla="*/ 249 h 521"/>
              <a:gd name="T38" fmla="*/ 207 w 304"/>
              <a:gd name="T39" fmla="*/ 266 h 521"/>
              <a:gd name="T40" fmla="*/ 207 w 304"/>
              <a:gd name="T41" fmla="*/ 278 h 521"/>
              <a:gd name="T42" fmla="*/ 212 w 304"/>
              <a:gd name="T43" fmla="*/ 291 h 521"/>
              <a:gd name="T44" fmla="*/ 240 w 304"/>
              <a:gd name="T45" fmla="*/ 346 h 521"/>
              <a:gd name="T46" fmla="*/ 277 w 304"/>
              <a:gd name="T47" fmla="*/ 424 h 521"/>
              <a:gd name="T48" fmla="*/ 302 w 304"/>
              <a:gd name="T49" fmla="*/ 482 h 521"/>
              <a:gd name="T50" fmla="*/ 283 w 304"/>
              <a:gd name="T51" fmla="*/ 512 h 521"/>
              <a:gd name="T52" fmla="*/ 229 w 304"/>
              <a:gd name="T53" fmla="*/ 519 h 521"/>
              <a:gd name="T54" fmla="*/ 183 w 304"/>
              <a:gd name="T55" fmla="*/ 488 h 521"/>
              <a:gd name="T56" fmla="*/ 166 w 304"/>
              <a:gd name="T57" fmla="*/ 428 h 521"/>
              <a:gd name="T58" fmla="*/ 148 w 304"/>
              <a:gd name="T59" fmla="*/ 382 h 521"/>
              <a:gd name="T60" fmla="*/ 131 w 304"/>
              <a:gd name="T61" fmla="*/ 348 h 521"/>
              <a:gd name="T62" fmla="*/ 112 w 304"/>
              <a:gd name="T63" fmla="*/ 325 h 521"/>
              <a:gd name="T64" fmla="*/ 86 w 304"/>
              <a:gd name="T65" fmla="*/ 295 h 521"/>
              <a:gd name="T66" fmla="*/ 59 w 304"/>
              <a:gd name="T67" fmla="*/ 258 h 521"/>
              <a:gd name="T68" fmla="*/ 48 w 304"/>
              <a:gd name="T69" fmla="*/ 234 h 521"/>
              <a:gd name="T70" fmla="*/ 55 w 304"/>
              <a:gd name="T71" fmla="*/ 231 h 521"/>
              <a:gd name="T72" fmla="*/ 62 w 304"/>
              <a:gd name="T73" fmla="*/ 228 h 521"/>
              <a:gd name="T74" fmla="*/ 66 w 304"/>
              <a:gd name="T75" fmla="*/ 224 h 521"/>
              <a:gd name="T76" fmla="*/ 74 w 304"/>
              <a:gd name="T77" fmla="*/ 207 h 521"/>
              <a:gd name="T78" fmla="*/ 87 w 304"/>
              <a:gd name="T79" fmla="*/ 176 h 521"/>
              <a:gd name="T80" fmla="*/ 97 w 304"/>
              <a:gd name="T81" fmla="*/ 136 h 521"/>
              <a:gd name="T82" fmla="*/ 94 w 304"/>
              <a:gd name="T83" fmla="*/ 123 h 521"/>
              <a:gd name="T84" fmla="*/ 88 w 304"/>
              <a:gd name="T85" fmla="*/ 110 h 521"/>
              <a:gd name="T86" fmla="*/ 77 w 304"/>
              <a:gd name="T87" fmla="*/ 107 h 521"/>
              <a:gd name="T88" fmla="*/ 53 w 304"/>
              <a:gd name="T89" fmla="*/ 116 h 521"/>
              <a:gd name="T90" fmla="*/ 42 w 304"/>
              <a:gd name="T91" fmla="*/ 106 h 521"/>
              <a:gd name="T92" fmla="*/ 42 w 304"/>
              <a:gd name="T93" fmla="*/ 91 h 521"/>
              <a:gd name="T94" fmla="*/ 29 w 304"/>
              <a:gd name="T95" fmla="*/ 95 h 521"/>
              <a:gd name="T96" fmla="*/ 22 w 304"/>
              <a:gd name="T97" fmla="*/ 86 h 521"/>
              <a:gd name="T98" fmla="*/ 21 w 304"/>
              <a:gd name="T99" fmla="*/ 76 h 521"/>
              <a:gd name="T100" fmla="*/ 13 w 304"/>
              <a:gd name="T101" fmla="*/ 78 h 521"/>
              <a:gd name="T102" fmla="*/ 4 w 304"/>
              <a:gd name="T103" fmla="*/ 73 h 521"/>
              <a:gd name="T104" fmla="*/ 0 w 304"/>
              <a:gd name="T105" fmla="*/ 62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521">
                <a:moveTo>
                  <a:pt x="1" y="57"/>
                </a:moveTo>
                <a:lnTo>
                  <a:pt x="2" y="50"/>
                </a:lnTo>
                <a:lnTo>
                  <a:pt x="4" y="43"/>
                </a:lnTo>
                <a:lnTo>
                  <a:pt x="7" y="36"/>
                </a:lnTo>
                <a:lnTo>
                  <a:pt x="10" y="29"/>
                </a:lnTo>
                <a:lnTo>
                  <a:pt x="13" y="23"/>
                </a:lnTo>
                <a:lnTo>
                  <a:pt x="17" y="17"/>
                </a:lnTo>
                <a:lnTo>
                  <a:pt x="21" y="12"/>
                </a:lnTo>
                <a:lnTo>
                  <a:pt x="26" y="8"/>
                </a:lnTo>
                <a:lnTo>
                  <a:pt x="31" y="4"/>
                </a:lnTo>
                <a:lnTo>
                  <a:pt x="36" y="2"/>
                </a:lnTo>
                <a:lnTo>
                  <a:pt x="41" y="0"/>
                </a:lnTo>
                <a:lnTo>
                  <a:pt x="47" y="0"/>
                </a:lnTo>
                <a:lnTo>
                  <a:pt x="52" y="1"/>
                </a:lnTo>
                <a:lnTo>
                  <a:pt x="58" y="3"/>
                </a:lnTo>
                <a:lnTo>
                  <a:pt x="64" y="7"/>
                </a:lnTo>
                <a:lnTo>
                  <a:pt x="69" y="12"/>
                </a:lnTo>
                <a:lnTo>
                  <a:pt x="75" y="11"/>
                </a:lnTo>
                <a:lnTo>
                  <a:pt x="80" y="10"/>
                </a:lnTo>
                <a:lnTo>
                  <a:pt x="85" y="10"/>
                </a:lnTo>
                <a:lnTo>
                  <a:pt x="89" y="10"/>
                </a:lnTo>
                <a:lnTo>
                  <a:pt x="92" y="10"/>
                </a:lnTo>
                <a:lnTo>
                  <a:pt x="96" y="11"/>
                </a:lnTo>
                <a:lnTo>
                  <a:pt x="99" y="12"/>
                </a:lnTo>
                <a:lnTo>
                  <a:pt x="101" y="14"/>
                </a:lnTo>
                <a:lnTo>
                  <a:pt x="104" y="15"/>
                </a:lnTo>
                <a:lnTo>
                  <a:pt x="106" y="17"/>
                </a:lnTo>
                <a:lnTo>
                  <a:pt x="107" y="18"/>
                </a:lnTo>
                <a:lnTo>
                  <a:pt x="108" y="20"/>
                </a:lnTo>
                <a:lnTo>
                  <a:pt x="109" y="21"/>
                </a:lnTo>
                <a:lnTo>
                  <a:pt x="110" y="22"/>
                </a:lnTo>
                <a:lnTo>
                  <a:pt x="110" y="23"/>
                </a:lnTo>
                <a:lnTo>
                  <a:pt x="111" y="23"/>
                </a:lnTo>
                <a:lnTo>
                  <a:pt x="115" y="23"/>
                </a:lnTo>
                <a:lnTo>
                  <a:pt x="119" y="23"/>
                </a:lnTo>
                <a:lnTo>
                  <a:pt x="122" y="24"/>
                </a:lnTo>
                <a:lnTo>
                  <a:pt x="125" y="24"/>
                </a:lnTo>
                <a:lnTo>
                  <a:pt x="128" y="25"/>
                </a:lnTo>
                <a:lnTo>
                  <a:pt x="131" y="26"/>
                </a:lnTo>
                <a:lnTo>
                  <a:pt x="133" y="28"/>
                </a:lnTo>
                <a:lnTo>
                  <a:pt x="135" y="30"/>
                </a:lnTo>
                <a:lnTo>
                  <a:pt x="137" y="32"/>
                </a:lnTo>
                <a:lnTo>
                  <a:pt x="140" y="34"/>
                </a:lnTo>
                <a:lnTo>
                  <a:pt x="142" y="37"/>
                </a:lnTo>
                <a:lnTo>
                  <a:pt x="144" y="40"/>
                </a:lnTo>
                <a:lnTo>
                  <a:pt x="147" y="44"/>
                </a:lnTo>
                <a:lnTo>
                  <a:pt x="149" y="48"/>
                </a:lnTo>
                <a:lnTo>
                  <a:pt x="152" y="52"/>
                </a:lnTo>
                <a:lnTo>
                  <a:pt x="155" y="57"/>
                </a:lnTo>
                <a:lnTo>
                  <a:pt x="158" y="62"/>
                </a:lnTo>
                <a:lnTo>
                  <a:pt x="161" y="67"/>
                </a:lnTo>
                <a:lnTo>
                  <a:pt x="164" y="72"/>
                </a:lnTo>
                <a:lnTo>
                  <a:pt x="167" y="76"/>
                </a:lnTo>
                <a:lnTo>
                  <a:pt x="169" y="81"/>
                </a:lnTo>
                <a:lnTo>
                  <a:pt x="172" y="85"/>
                </a:lnTo>
                <a:lnTo>
                  <a:pt x="174" y="89"/>
                </a:lnTo>
                <a:lnTo>
                  <a:pt x="176" y="93"/>
                </a:lnTo>
                <a:lnTo>
                  <a:pt x="179" y="96"/>
                </a:lnTo>
                <a:lnTo>
                  <a:pt x="181" y="100"/>
                </a:lnTo>
                <a:lnTo>
                  <a:pt x="183" y="103"/>
                </a:lnTo>
                <a:lnTo>
                  <a:pt x="185" y="106"/>
                </a:lnTo>
                <a:lnTo>
                  <a:pt x="187" y="109"/>
                </a:lnTo>
                <a:lnTo>
                  <a:pt x="189" y="111"/>
                </a:lnTo>
                <a:lnTo>
                  <a:pt x="191" y="113"/>
                </a:lnTo>
                <a:lnTo>
                  <a:pt x="193" y="115"/>
                </a:lnTo>
                <a:lnTo>
                  <a:pt x="195" y="117"/>
                </a:lnTo>
                <a:lnTo>
                  <a:pt x="196" y="119"/>
                </a:lnTo>
                <a:lnTo>
                  <a:pt x="197" y="121"/>
                </a:lnTo>
                <a:lnTo>
                  <a:pt x="199" y="123"/>
                </a:lnTo>
                <a:lnTo>
                  <a:pt x="200" y="125"/>
                </a:lnTo>
                <a:lnTo>
                  <a:pt x="200" y="127"/>
                </a:lnTo>
                <a:lnTo>
                  <a:pt x="201" y="129"/>
                </a:lnTo>
                <a:lnTo>
                  <a:pt x="202" y="132"/>
                </a:lnTo>
                <a:lnTo>
                  <a:pt x="202" y="134"/>
                </a:lnTo>
                <a:lnTo>
                  <a:pt x="202" y="136"/>
                </a:lnTo>
                <a:lnTo>
                  <a:pt x="203" y="139"/>
                </a:lnTo>
                <a:lnTo>
                  <a:pt x="203" y="141"/>
                </a:lnTo>
                <a:lnTo>
                  <a:pt x="203" y="144"/>
                </a:lnTo>
                <a:lnTo>
                  <a:pt x="203" y="150"/>
                </a:lnTo>
                <a:lnTo>
                  <a:pt x="203" y="153"/>
                </a:lnTo>
                <a:lnTo>
                  <a:pt x="203" y="157"/>
                </a:lnTo>
                <a:lnTo>
                  <a:pt x="203" y="162"/>
                </a:lnTo>
                <a:lnTo>
                  <a:pt x="203" y="168"/>
                </a:lnTo>
                <a:lnTo>
                  <a:pt x="203" y="174"/>
                </a:lnTo>
                <a:lnTo>
                  <a:pt x="202" y="180"/>
                </a:lnTo>
                <a:lnTo>
                  <a:pt x="202" y="187"/>
                </a:lnTo>
                <a:lnTo>
                  <a:pt x="202" y="194"/>
                </a:lnTo>
                <a:lnTo>
                  <a:pt x="202" y="208"/>
                </a:lnTo>
                <a:lnTo>
                  <a:pt x="202" y="215"/>
                </a:lnTo>
                <a:lnTo>
                  <a:pt x="203" y="222"/>
                </a:lnTo>
                <a:lnTo>
                  <a:pt x="203" y="228"/>
                </a:lnTo>
                <a:lnTo>
                  <a:pt x="204" y="234"/>
                </a:lnTo>
                <a:lnTo>
                  <a:pt x="204" y="240"/>
                </a:lnTo>
                <a:lnTo>
                  <a:pt x="205" y="245"/>
                </a:lnTo>
                <a:lnTo>
                  <a:pt x="206" y="249"/>
                </a:lnTo>
                <a:lnTo>
                  <a:pt x="207" y="253"/>
                </a:lnTo>
                <a:lnTo>
                  <a:pt x="207" y="256"/>
                </a:lnTo>
                <a:lnTo>
                  <a:pt x="207" y="259"/>
                </a:lnTo>
                <a:lnTo>
                  <a:pt x="207" y="264"/>
                </a:lnTo>
                <a:lnTo>
                  <a:pt x="207" y="266"/>
                </a:lnTo>
                <a:lnTo>
                  <a:pt x="207" y="269"/>
                </a:lnTo>
                <a:lnTo>
                  <a:pt x="207" y="271"/>
                </a:lnTo>
                <a:lnTo>
                  <a:pt x="207" y="274"/>
                </a:lnTo>
                <a:lnTo>
                  <a:pt x="207" y="276"/>
                </a:lnTo>
                <a:lnTo>
                  <a:pt x="207" y="278"/>
                </a:lnTo>
                <a:lnTo>
                  <a:pt x="207" y="280"/>
                </a:lnTo>
                <a:lnTo>
                  <a:pt x="208" y="282"/>
                </a:lnTo>
                <a:lnTo>
                  <a:pt x="209" y="284"/>
                </a:lnTo>
                <a:lnTo>
                  <a:pt x="210" y="287"/>
                </a:lnTo>
                <a:lnTo>
                  <a:pt x="212" y="291"/>
                </a:lnTo>
                <a:lnTo>
                  <a:pt x="216" y="299"/>
                </a:lnTo>
                <a:lnTo>
                  <a:pt x="221" y="308"/>
                </a:lnTo>
                <a:lnTo>
                  <a:pt x="227" y="319"/>
                </a:lnTo>
                <a:lnTo>
                  <a:pt x="233" y="332"/>
                </a:lnTo>
                <a:lnTo>
                  <a:pt x="240" y="346"/>
                </a:lnTo>
                <a:lnTo>
                  <a:pt x="247" y="361"/>
                </a:lnTo>
                <a:lnTo>
                  <a:pt x="255" y="377"/>
                </a:lnTo>
                <a:lnTo>
                  <a:pt x="262" y="393"/>
                </a:lnTo>
                <a:lnTo>
                  <a:pt x="270" y="408"/>
                </a:lnTo>
                <a:lnTo>
                  <a:pt x="277" y="424"/>
                </a:lnTo>
                <a:lnTo>
                  <a:pt x="284" y="438"/>
                </a:lnTo>
                <a:lnTo>
                  <a:pt x="290" y="452"/>
                </a:lnTo>
                <a:lnTo>
                  <a:pt x="295" y="464"/>
                </a:lnTo>
                <a:lnTo>
                  <a:pt x="299" y="474"/>
                </a:lnTo>
                <a:lnTo>
                  <a:pt x="302" y="482"/>
                </a:lnTo>
                <a:lnTo>
                  <a:pt x="303" y="489"/>
                </a:lnTo>
                <a:lnTo>
                  <a:pt x="302" y="496"/>
                </a:lnTo>
                <a:lnTo>
                  <a:pt x="298" y="502"/>
                </a:lnTo>
                <a:lnTo>
                  <a:pt x="291" y="507"/>
                </a:lnTo>
                <a:lnTo>
                  <a:pt x="283" y="512"/>
                </a:lnTo>
                <a:lnTo>
                  <a:pt x="274" y="516"/>
                </a:lnTo>
                <a:lnTo>
                  <a:pt x="263" y="518"/>
                </a:lnTo>
                <a:lnTo>
                  <a:pt x="252" y="520"/>
                </a:lnTo>
                <a:lnTo>
                  <a:pt x="241" y="520"/>
                </a:lnTo>
                <a:lnTo>
                  <a:pt x="229" y="519"/>
                </a:lnTo>
                <a:lnTo>
                  <a:pt x="218" y="516"/>
                </a:lnTo>
                <a:lnTo>
                  <a:pt x="207" y="512"/>
                </a:lnTo>
                <a:lnTo>
                  <a:pt x="198" y="506"/>
                </a:lnTo>
                <a:lnTo>
                  <a:pt x="190" y="498"/>
                </a:lnTo>
                <a:lnTo>
                  <a:pt x="183" y="488"/>
                </a:lnTo>
                <a:lnTo>
                  <a:pt x="179" y="475"/>
                </a:lnTo>
                <a:lnTo>
                  <a:pt x="176" y="463"/>
                </a:lnTo>
                <a:lnTo>
                  <a:pt x="172" y="451"/>
                </a:lnTo>
                <a:lnTo>
                  <a:pt x="169" y="439"/>
                </a:lnTo>
                <a:lnTo>
                  <a:pt x="166" y="428"/>
                </a:lnTo>
                <a:lnTo>
                  <a:pt x="162" y="418"/>
                </a:lnTo>
                <a:lnTo>
                  <a:pt x="159" y="408"/>
                </a:lnTo>
                <a:lnTo>
                  <a:pt x="155" y="399"/>
                </a:lnTo>
                <a:lnTo>
                  <a:pt x="152" y="390"/>
                </a:lnTo>
                <a:lnTo>
                  <a:pt x="148" y="382"/>
                </a:lnTo>
                <a:lnTo>
                  <a:pt x="144" y="374"/>
                </a:lnTo>
                <a:lnTo>
                  <a:pt x="141" y="367"/>
                </a:lnTo>
                <a:lnTo>
                  <a:pt x="137" y="360"/>
                </a:lnTo>
                <a:lnTo>
                  <a:pt x="134" y="354"/>
                </a:lnTo>
                <a:lnTo>
                  <a:pt x="131" y="348"/>
                </a:lnTo>
                <a:lnTo>
                  <a:pt x="127" y="343"/>
                </a:lnTo>
                <a:lnTo>
                  <a:pt x="124" y="338"/>
                </a:lnTo>
                <a:lnTo>
                  <a:pt x="121" y="334"/>
                </a:lnTo>
                <a:lnTo>
                  <a:pt x="117" y="330"/>
                </a:lnTo>
                <a:lnTo>
                  <a:pt x="112" y="325"/>
                </a:lnTo>
                <a:lnTo>
                  <a:pt x="107" y="319"/>
                </a:lnTo>
                <a:lnTo>
                  <a:pt x="102" y="314"/>
                </a:lnTo>
                <a:lnTo>
                  <a:pt x="97" y="307"/>
                </a:lnTo>
                <a:lnTo>
                  <a:pt x="92" y="301"/>
                </a:lnTo>
                <a:lnTo>
                  <a:pt x="86" y="295"/>
                </a:lnTo>
                <a:lnTo>
                  <a:pt x="80" y="288"/>
                </a:lnTo>
                <a:lnTo>
                  <a:pt x="75" y="281"/>
                </a:lnTo>
                <a:lnTo>
                  <a:pt x="69" y="273"/>
                </a:lnTo>
                <a:lnTo>
                  <a:pt x="64" y="266"/>
                </a:lnTo>
                <a:lnTo>
                  <a:pt x="59" y="258"/>
                </a:lnTo>
                <a:lnTo>
                  <a:pt x="54" y="251"/>
                </a:lnTo>
                <a:lnTo>
                  <a:pt x="49" y="243"/>
                </a:lnTo>
                <a:lnTo>
                  <a:pt x="45" y="235"/>
                </a:lnTo>
                <a:lnTo>
                  <a:pt x="47" y="235"/>
                </a:lnTo>
                <a:lnTo>
                  <a:pt x="48" y="234"/>
                </a:lnTo>
                <a:lnTo>
                  <a:pt x="49" y="233"/>
                </a:lnTo>
                <a:lnTo>
                  <a:pt x="51" y="233"/>
                </a:lnTo>
                <a:lnTo>
                  <a:pt x="52" y="232"/>
                </a:lnTo>
                <a:lnTo>
                  <a:pt x="54" y="232"/>
                </a:lnTo>
                <a:lnTo>
                  <a:pt x="55" y="231"/>
                </a:lnTo>
                <a:lnTo>
                  <a:pt x="57" y="230"/>
                </a:lnTo>
                <a:lnTo>
                  <a:pt x="58" y="230"/>
                </a:lnTo>
                <a:lnTo>
                  <a:pt x="60" y="229"/>
                </a:lnTo>
                <a:lnTo>
                  <a:pt x="61" y="228"/>
                </a:lnTo>
                <a:lnTo>
                  <a:pt x="62" y="228"/>
                </a:lnTo>
                <a:lnTo>
                  <a:pt x="63" y="227"/>
                </a:lnTo>
                <a:lnTo>
                  <a:pt x="64" y="226"/>
                </a:lnTo>
                <a:lnTo>
                  <a:pt x="65" y="226"/>
                </a:lnTo>
                <a:lnTo>
                  <a:pt x="66" y="225"/>
                </a:lnTo>
                <a:lnTo>
                  <a:pt x="66" y="224"/>
                </a:lnTo>
                <a:lnTo>
                  <a:pt x="67" y="222"/>
                </a:lnTo>
                <a:lnTo>
                  <a:pt x="68" y="219"/>
                </a:lnTo>
                <a:lnTo>
                  <a:pt x="70" y="216"/>
                </a:lnTo>
                <a:lnTo>
                  <a:pt x="72" y="212"/>
                </a:lnTo>
                <a:lnTo>
                  <a:pt x="74" y="207"/>
                </a:lnTo>
                <a:lnTo>
                  <a:pt x="76" y="202"/>
                </a:lnTo>
                <a:lnTo>
                  <a:pt x="79" y="196"/>
                </a:lnTo>
                <a:lnTo>
                  <a:pt x="81" y="190"/>
                </a:lnTo>
                <a:lnTo>
                  <a:pt x="84" y="183"/>
                </a:lnTo>
                <a:lnTo>
                  <a:pt x="87" y="176"/>
                </a:lnTo>
                <a:lnTo>
                  <a:pt x="89" y="168"/>
                </a:lnTo>
                <a:lnTo>
                  <a:pt x="91" y="160"/>
                </a:lnTo>
                <a:lnTo>
                  <a:pt x="93" y="152"/>
                </a:lnTo>
                <a:lnTo>
                  <a:pt x="95" y="144"/>
                </a:lnTo>
                <a:lnTo>
                  <a:pt x="97" y="136"/>
                </a:lnTo>
                <a:lnTo>
                  <a:pt x="97" y="133"/>
                </a:lnTo>
                <a:lnTo>
                  <a:pt x="96" y="131"/>
                </a:lnTo>
                <a:lnTo>
                  <a:pt x="96" y="128"/>
                </a:lnTo>
                <a:lnTo>
                  <a:pt x="95" y="126"/>
                </a:lnTo>
                <a:lnTo>
                  <a:pt x="94" y="123"/>
                </a:lnTo>
                <a:lnTo>
                  <a:pt x="93" y="121"/>
                </a:lnTo>
                <a:lnTo>
                  <a:pt x="92" y="118"/>
                </a:lnTo>
                <a:lnTo>
                  <a:pt x="91" y="116"/>
                </a:lnTo>
                <a:lnTo>
                  <a:pt x="89" y="112"/>
                </a:lnTo>
                <a:lnTo>
                  <a:pt x="88" y="110"/>
                </a:lnTo>
                <a:lnTo>
                  <a:pt x="87" y="108"/>
                </a:lnTo>
                <a:lnTo>
                  <a:pt x="86" y="106"/>
                </a:lnTo>
                <a:lnTo>
                  <a:pt x="85" y="105"/>
                </a:lnTo>
                <a:lnTo>
                  <a:pt x="83" y="102"/>
                </a:lnTo>
                <a:lnTo>
                  <a:pt x="77" y="107"/>
                </a:lnTo>
                <a:lnTo>
                  <a:pt x="71" y="111"/>
                </a:lnTo>
                <a:lnTo>
                  <a:pt x="66" y="113"/>
                </a:lnTo>
                <a:lnTo>
                  <a:pt x="61" y="115"/>
                </a:lnTo>
                <a:lnTo>
                  <a:pt x="57" y="116"/>
                </a:lnTo>
                <a:lnTo>
                  <a:pt x="53" y="116"/>
                </a:lnTo>
                <a:lnTo>
                  <a:pt x="50" y="115"/>
                </a:lnTo>
                <a:lnTo>
                  <a:pt x="47" y="113"/>
                </a:lnTo>
                <a:lnTo>
                  <a:pt x="45" y="111"/>
                </a:lnTo>
                <a:lnTo>
                  <a:pt x="43" y="109"/>
                </a:lnTo>
                <a:lnTo>
                  <a:pt x="42" y="106"/>
                </a:lnTo>
                <a:lnTo>
                  <a:pt x="41" y="103"/>
                </a:lnTo>
                <a:lnTo>
                  <a:pt x="40" y="100"/>
                </a:lnTo>
                <a:lnTo>
                  <a:pt x="40" y="97"/>
                </a:lnTo>
                <a:lnTo>
                  <a:pt x="41" y="94"/>
                </a:lnTo>
                <a:lnTo>
                  <a:pt x="42" y="91"/>
                </a:lnTo>
                <a:lnTo>
                  <a:pt x="39" y="93"/>
                </a:lnTo>
                <a:lnTo>
                  <a:pt x="36" y="95"/>
                </a:lnTo>
                <a:lnTo>
                  <a:pt x="33" y="95"/>
                </a:lnTo>
                <a:lnTo>
                  <a:pt x="31" y="95"/>
                </a:lnTo>
                <a:lnTo>
                  <a:pt x="29" y="95"/>
                </a:lnTo>
                <a:lnTo>
                  <a:pt x="27" y="94"/>
                </a:lnTo>
                <a:lnTo>
                  <a:pt x="25" y="92"/>
                </a:lnTo>
                <a:lnTo>
                  <a:pt x="24" y="91"/>
                </a:lnTo>
                <a:lnTo>
                  <a:pt x="23" y="88"/>
                </a:lnTo>
                <a:lnTo>
                  <a:pt x="22" y="86"/>
                </a:lnTo>
                <a:lnTo>
                  <a:pt x="21" y="84"/>
                </a:lnTo>
                <a:lnTo>
                  <a:pt x="21" y="82"/>
                </a:lnTo>
                <a:lnTo>
                  <a:pt x="20" y="79"/>
                </a:lnTo>
                <a:lnTo>
                  <a:pt x="20" y="77"/>
                </a:lnTo>
                <a:lnTo>
                  <a:pt x="21" y="76"/>
                </a:lnTo>
                <a:lnTo>
                  <a:pt x="21" y="74"/>
                </a:lnTo>
                <a:lnTo>
                  <a:pt x="19" y="76"/>
                </a:lnTo>
                <a:lnTo>
                  <a:pt x="17" y="77"/>
                </a:lnTo>
                <a:lnTo>
                  <a:pt x="15" y="78"/>
                </a:lnTo>
                <a:lnTo>
                  <a:pt x="13" y="78"/>
                </a:lnTo>
                <a:lnTo>
                  <a:pt x="11" y="78"/>
                </a:lnTo>
                <a:lnTo>
                  <a:pt x="9" y="77"/>
                </a:lnTo>
                <a:lnTo>
                  <a:pt x="8" y="76"/>
                </a:lnTo>
                <a:lnTo>
                  <a:pt x="6" y="75"/>
                </a:lnTo>
                <a:lnTo>
                  <a:pt x="4" y="73"/>
                </a:lnTo>
                <a:lnTo>
                  <a:pt x="3" y="71"/>
                </a:lnTo>
                <a:lnTo>
                  <a:pt x="2" y="69"/>
                </a:lnTo>
                <a:lnTo>
                  <a:pt x="1" y="67"/>
                </a:lnTo>
                <a:lnTo>
                  <a:pt x="0" y="65"/>
                </a:lnTo>
                <a:lnTo>
                  <a:pt x="0" y="62"/>
                </a:lnTo>
                <a:lnTo>
                  <a:pt x="0" y="60"/>
                </a:lnTo>
                <a:lnTo>
                  <a:pt x="1" y="57"/>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19" name="Freeform 75">
            <a:extLst>
              <a:ext uri="{FF2B5EF4-FFF2-40B4-BE49-F238E27FC236}">
                <a16:creationId xmlns:a16="http://schemas.microsoft.com/office/drawing/2014/main" id="{8E1AA7B9-6390-4E4F-9FE8-54B26CA0AE42}"/>
              </a:ext>
            </a:extLst>
          </p:cNvPr>
          <p:cNvSpPr>
            <a:spLocks/>
          </p:cNvSpPr>
          <p:nvPr/>
        </p:nvSpPr>
        <p:spPr bwMode="auto">
          <a:xfrm>
            <a:off x="3140031" y="2420689"/>
            <a:ext cx="315143" cy="343957"/>
          </a:xfrm>
          <a:custGeom>
            <a:avLst/>
            <a:gdLst>
              <a:gd name="T0" fmla="*/ 56 w 525"/>
              <a:gd name="T1" fmla="*/ 59 h 573"/>
              <a:gd name="T2" fmla="*/ 83 w 525"/>
              <a:gd name="T3" fmla="*/ 87 h 573"/>
              <a:gd name="T4" fmla="*/ 108 w 525"/>
              <a:gd name="T5" fmla="*/ 108 h 573"/>
              <a:gd name="T6" fmla="*/ 124 w 525"/>
              <a:gd name="T7" fmla="*/ 126 h 573"/>
              <a:gd name="T8" fmla="*/ 137 w 525"/>
              <a:gd name="T9" fmla="*/ 147 h 573"/>
              <a:gd name="T10" fmla="*/ 167 w 525"/>
              <a:gd name="T11" fmla="*/ 178 h 573"/>
              <a:gd name="T12" fmla="*/ 204 w 525"/>
              <a:gd name="T13" fmla="*/ 211 h 573"/>
              <a:gd name="T14" fmla="*/ 234 w 525"/>
              <a:gd name="T15" fmla="*/ 238 h 573"/>
              <a:gd name="T16" fmla="*/ 252 w 525"/>
              <a:gd name="T17" fmla="*/ 257 h 573"/>
              <a:gd name="T18" fmla="*/ 267 w 525"/>
              <a:gd name="T19" fmla="*/ 274 h 573"/>
              <a:gd name="T20" fmla="*/ 278 w 525"/>
              <a:gd name="T21" fmla="*/ 287 h 573"/>
              <a:gd name="T22" fmla="*/ 283 w 525"/>
              <a:gd name="T23" fmla="*/ 294 h 573"/>
              <a:gd name="T24" fmla="*/ 280 w 525"/>
              <a:gd name="T25" fmla="*/ 242 h 573"/>
              <a:gd name="T26" fmla="*/ 272 w 525"/>
              <a:gd name="T27" fmla="*/ 156 h 573"/>
              <a:gd name="T28" fmla="*/ 264 w 525"/>
              <a:gd name="T29" fmla="*/ 72 h 573"/>
              <a:gd name="T30" fmla="*/ 260 w 525"/>
              <a:gd name="T31" fmla="*/ 10 h 573"/>
              <a:gd name="T32" fmla="*/ 299 w 525"/>
              <a:gd name="T33" fmla="*/ 15 h 573"/>
              <a:gd name="T34" fmla="*/ 363 w 525"/>
              <a:gd name="T35" fmla="*/ 38 h 573"/>
              <a:gd name="T36" fmla="*/ 424 w 525"/>
              <a:gd name="T37" fmla="*/ 58 h 573"/>
              <a:gd name="T38" fmla="*/ 464 w 525"/>
              <a:gd name="T39" fmla="*/ 71 h 573"/>
              <a:gd name="T40" fmla="*/ 480 w 525"/>
              <a:gd name="T41" fmla="*/ 104 h 573"/>
              <a:gd name="T42" fmla="*/ 484 w 525"/>
              <a:gd name="T43" fmla="*/ 151 h 573"/>
              <a:gd name="T44" fmla="*/ 484 w 525"/>
              <a:gd name="T45" fmla="*/ 199 h 573"/>
              <a:gd name="T46" fmla="*/ 487 w 525"/>
              <a:gd name="T47" fmla="*/ 246 h 573"/>
              <a:gd name="T48" fmla="*/ 504 w 525"/>
              <a:gd name="T49" fmla="*/ 334 h 573"/>
              <a:gd name="T50" fmla="*/ 515 w 525"/>
              <a:gd name="T51" fmla="*/ 407 h 573"/>
              <a:gd name="T52" fmla="*/ 520 w 525"/>
              <a:gd name="T53" fmla="*/ 453 h 573"/>
              <a:gd name="T54" fmla="*/ 523 w 525"/>
              <a:gd name="T55" fmla="*/ 481 h 573"/>
              <a:gd name="T56" fmla="*/ 524 w 525"/>
              <a:gd name="T57" fmla="*/ 505 h 573"/>
              <a:gd name="T58" fmla="*/ 521 w 525"/>
              <a:gd name="T59" fmla="*/ 534 h 573"/>
              <a:gd name="T60" fmla="*/ 509 w 525"/>
              <a:gd name="T61" fmla="*/ 559 h 573"/>
              <a:gd name="T62" fmla="*/ 484 w 525"/>
              <a:gd name="T63" fmla="*/ 572 h 573"/>
              <a:gd name="T64" fmla="*/ 452 w 525"/>
              <a:gd name="T65" fmla="*/ 571 h 573"/>
              <a:gd name="T66" fmla="*/ 422 w 525"/>
              <a:gd name="T67" fmla="*/ 569 h 573"/>
              <a:gd name="T68" fmla="*/ 392 w 525"/>
              <a:gd name="T69" fmla="*/ 566 h 573"/>
              <a:gd name="T70" fmla="*/ 345 w 525"/>
              <a:gd name="T71" fmla="*/ 559 h 573"/>
              <a:gd name="T72" fmla="*/ 300 w 525"/>
              <a:gd name="T73" fmla="*/ 551 h 573"/>
              <a:gd name="T74" fmla="*/ 269 w 525"/>
              <a:gd name="T75" fmla="*/ 541 h 573"/>
              <a:gd name="T76" fmla="*/ 243 w 525"/>
              <a:gd name="T77" fmla="*/ 527 h 573"/>
              <a:gd name="T78" fmla="*/ 212 w 525"/>
              <a:gd name="T79" fmla="*/ 504 h 573"/>
              <a:gd name="T80" fmla="*/ 159 w 525"/>
              <a:gd name="T81" fmla="*/ 474 h 573"/>
              <a:gd name="T82" fmla="*/ 103 w 525"/>
              <a:gd name="T83" fmla="*/ 447 h 573"/>
              <a:gd name="T84" fmla="*/ 52 w 525"/>
              <a:gd name="T85" fmla="*/ 421 h 573"/>
              <a:gd name="T86" fmla="*/ 13 w 525"/>
              <a:gd name="T87" fmla="*/ 390 h 573"/>
              <a:gd name="T88" fmla="*/ 0 w 525"/>
              <a:gd name="T89" fmla="*/ 316 h 573"/>
              <a:gd name="T90" fmla="*/ 11 w 525"/>
              <a:gd name="T91" fmla="*/ 194 h 573"/>
              <a:gd name="T92" fmla="*/ 30 w 525"/>
              <a:gd name="T93" fmla="*/ 81 h 573"/>
              <a:gd name="T94" fmla="*/ 40 w 525"/>
              <a:gd name="T95" fmla="*/ 3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5" h="573">
                <a:moveTo>
                  <a:pt x="40" y="30"/>
                </a:moveTo>
                <a:lnTo>
                  <a:pt x="45" y="41"/>
                </a:lnTo>
                <a:lnTo>
                  <a:pt x="50" y="50"/>
                </a:lnTo>
                <a:lnTo>
                  <a:pt x="56" y="59"/>
                </a:lnTo>
                <a:lnTo>
                  <a:pt x="63" y="67"/>
                </a:lnTo>
                <a:lnTo>
                  <a:pt x="69" y="75"/>
                </a:lnTo>
                <a:lnTo>
                  <a:pt x="76" y="81"/>
                </a:lnTo>
                <a:lnTo>
                  <a:pt x="83" y="87"/>
                </a:lnTo>
                <a:lnTo>
                  <a:pt x="89" y="93"/>
                </a:lnTo>
                <a:lnTo>
                  <a:pt x="96" y="98"/>
                </a:lnTo>
                <a:lnTo>
                  <a:pt x="102" y="103"/>
                </a:lnTo>
                <a:lnTo>
                  <a:pt x="108" y="108"/>
                </a:lnTo>
                <a:lnTo>
                  <a:pt x="113" y="112"/>
                </a:lnTo>
                <a:lnTo>
                  <a:pt x="118" y="117"/>
                </a:lnTo>
                <a:lnTo>
                  <a:pt x="121" y="121"/>
                </a:lnTo>
                <a:lnTo>
                  <a:pt x="124" y="126"/>
                </a:lnTo>
                <a:lnTo>
                  <a:pt x="126" y="130"/>
                </a:lnTo>
                <a:lnTo>
                  <a:pt x="128" y="135"/>
                </a:lnTo>
                <a:lnTo>
                  <a:pt x="132" y="141"/>
                </a:lnTo>
                <a:lnTo>
                  <a:pt x="137" y="147"/>
                </a:lnTo>
                <a:lnTo>
                  <a:pt x="143" y="154"/>
                </a:lnTo>
                <a:lnTo>
                  <a:pt x="150" y="162"/>
                </a:lnTo>
                <a:lnTo>
                  <a:pt x="158" y="170"/>
                </a:lnTo>
                <a:lnTo>
                  <a:pt x="167" y="178"/>
                </a:lnTo>
                <a:lnTo>
                  <a:pt x="176" y="186"/>
                </a:lnTo>
                <a:lnTo>
                  <a:pt x="185" y="195"/>
                </a:lnTo>
                <a:lnTo>
                  <a:pt x="194" y="203"/>
                </a:lnTo>
                <a:lnTo>
                  <a:pt x="204" y="211"/>
                </a:lnTo>
                <a:lnTo>
                  <a:pt x="212" y="219"/>
                </a:lnTo>
                <a:lnTo>
                  <a:pt x="220" y="226"/>
                </a:lnTo>
                <a:lnTo>
                  <a:pt x="227" y="232"/>
                </a:lnTo>
                <a:lnTo>
                  <a:pt x="234" y="238"/>
                </a:lnTo>
                <a:lnTo>
                  <a:pt x="239" y="243"/>
                </a:lnTo>
                <a:lnTo>
                  <a:pt x="243" y="248"/>
                </a:lnTo>
                <a:lnTo>
                  <a:pt x="248" y="252"/>
                </a:lnTo>
                <a:lnTo>
                  <a:pt x="252" y="257"/>
                </a:lnTo>
                <a:lnTo>
                  <a:pt x="256" y="261"/>
                </a:lnTo>
                <a:lnTo>
                  <a:pt x="260" y="266"/>
                </a:lnTo>
                <a:lnTo>
                  <a:pt x="264" y="270"/>
                </a:lnTo>
                <a:lnTo>
                  <a:pt x="267" y="274"/>
                </a:lnTo>
                <a:lnTo>
                  <a:pt x="270" y="278"/>
                </a:lnTo>
                <a:lnTo>
                  <a:pt x="273" y="281"/>
                </a:lnTo>
                <a:lnTo>
                  <a:pt x="276" y="285"/>
                </a:lnTo>
                <a:lnTo>
                  <a:pt x="278" y="287"/>
                </a:lnTo>
                <a:lnTo>
                  <a:pt x="280" y="290"/>
                </a:lnTo>
                <a:lnTo>
                  <a:pt x="281" y="292"/>
                </a:lnTo>
                <a:lnTo>
                  <a:pt x="283" y="293"/>
                </a:lnTo>
                <a:lnTo>
                  <a:pt x="283" y="294"/>
                </a:lnTo>
                <a:lnTo>
                  <a:pt x="284" y="294"/>
                </a:lnTo>
                <a:lnTo>
                  <a:pt x="283" y="279"/>
                </a:lnTo>
                <a:lnTo>
                  <a:pt x="281" y="261"/>
                </a:lnTo>
                <a:lnTo>
                  <a:pt x="280" y="242"/>
                </a:lnTo>
                <a:lnTo>
                  <a:pt x="278" y="221"/>
                </a:lnTo>
                <a:lnTo>
                  <a:pt x="276" y="200"/>
                </a:lnTo>
                <a:lnTo>
                  <a:pt x="274" y="178"/>
                </a:lnTo>
                <a:lnTo>
                  <a:pt x="272" y="156"/>
                </a:lnTo>
                <a:lnTo>
                  <a:pt x="270" y="134"/>
                </a:lnTo>
                <a:lnTo>
                  <a:pt x="268" y="113"/>
                </a:lnTo>
                <a:lnTo>
                  <a:pt x="266" y="92"/>
                </a:lnTo>
                <a:lnTo>
                  <a:pt x="264" y="72"/>
                </a:lnTo>
                <a:lnTo>
                  <a:pt x="263" y="53"/>
                </a:lnTo>
                <a:lnTo>
                  <a:pt x="261" y="37"/>
                </a:lnTo>
                <a:lnTo>
                  <a:pt x="260" y="22"/>
                </a:lnTo>
                <a:lnTo>
                  <a:pt x="260" y="10"/>
                </a:lnTo>
                <a:lnTo>
                  <a:pt x="260" y="0"/>
                </a:lnTo>
                <a:lnTo>
                  <a:pt x="271" y="4"/>
                </a:lnTo>
                <a:lnTo>
                  <a:pt x="285" y="10"/>
                </a:lnTo>
                <a:lnTo>
                  <a:pt x="299" y="15"/>
                </a:lnTo>
                <a:lnTo>
                  <a:pt x="314" y="21"/>
                </a:lnTo>
                <a:lnTo>
                  <a:pt x="330" y="26"/>
                </a:lnTo>
                <a:lnTo>
                  <a:pt x="347" y="32"/>
                </a:lnTo>
                <a:lnTo>
                  <a:pt x="363" y="38"/>
                </a:lnTo>
                <a:lnTo>
                  <a:pt x="380" y="43"/>
                </a:lnTo>
                <a:lnTo>
                  <a:pt x="395" y="49"/>
                </a:lnTo>
                <a:lnTo>
                  <a:pt x="410" y="54"/>
                </a:lnTo>
                <a:lnTo>
                  <a:pt x="424" y="58"/>
                </a:lnTo>
                <a:lnTo>
                  <a:pt x="437" y="62"/>
                </a:lnTo>
                <a:lnTo>
                  <a:pt x="448" y="66"/>
                </a:lnTo>
                <a:lnTo>
                  <a:pt x="457" y="69"/>
                </a:lnTo>
                <a:lnTo>
                  <a:pt x="464" y="71"/>
                </a:lnTo>
                <a:lnTo>
                  <a:pt x="469" y="72"/>
                </a:lnTo>
                <a:lnTo>
                  <a:pt x="473" y="82"/>
                </a:lnTo>
                <a:lnTo>
                  <a:pt x="477" y="93"/>
                </a:lnTo>
                <a:lnTo>
                  <a:pt x="480" y="104"/>
                </a:lnTo>
                <a:lnTo>
                  <a:pt x="481" y="116"/>
                </a:lnTo>
                <a:lnTo>
                  <a:pt x="483" y="127"/>
                </a:lnTo>
                <a:lnTo>
                  <a:pt x="484" y="139"/>
                </a:lnTo>
                <a:lnTo>
                  <a:pt x="484" y="151"/>
                </a:lnTo>
                <a:lnTo>
                  <a:pt x="484" y="163"/>
                </a:lnTo>
                <a:lnTo>
                  <a:pt x="484" y="175"/>
                </a:lnTo>
                <a:lnTo>
                  <a:pt x="484" y="187"/>
                </a:lnTo>
                <a:lnTo>
                  <a:pt x="484" y="199"/>
                </a:lnTo>
                <a:lnTo>
                  <a:pt x="484" y="211"/>
                </a:lnTo>
                <a:lnTo>
                  <a:pt x="485" y="223"/>
                </a:lnTo>
                <a:lnTo>
                  <a:pt x="486" y="234"/>
                </a:lnTo>
                <a:lnTo>
                  <a:pt x="487" y="246"/>
                </a:lnTo>
                <a:lnTo>
                  <a:pt x="489" y="257"/>
                </a:lnTo>
                <a:lnTo>
                  <a:pt x="495" y="285"/>
                </a:lnTo>
                <a:lnTo>
                  <a:pt x="499" y="311"/>
                </a:lnTo>
                <a:lnTo>
                  <a:pt x="504" y="334"/>
                </a:lnTo>
                <a:lnTo>
                  <a:pt x="507" y="355"/>
                </a:lnTo>
                <a:lnTo>
                  <a:pt x="510" y="374"/>
                </a:lnTo>
                <a:lnTo>
                  <a:pt x="513" y="392"/>
                </a:lnTo>
                <a:lnTo>
                  <a:pt x="515" y="407"/>
                </a:lnTo>
                <a:lnTo>
                  <a:pt x="517" y="420"/>
                </a:lnTo>
                <a:lnTo>
                  <a:pt x="518" y="433"/>
                </a:lnTo>
                <a:lnTo>
                  <a:pt x="519" y="443"/>
                </a:lnTo>
                <a:lnTo>
                  <a:pt x="520" y="453"/>
                </a:lnTo>
                <a:lnTo>
                  <a:pt x="521" y="461"/>
                </a:lnTo>
                <a:lnTo>
                  <a:pt x="522" y="469"/>
                </a:lnTo>
                <a:lnTo>
                  <a:pt x="522" y="475"/>
                </a:lnTo>
                <a:lnTo>
                  <a:pt x="523" y="481"/>
                </a:lnTo>
                <a:lnTo>
                  <a:pt x="524" y="486"/>
                </a:lnTo>
                <a:lnTo>
                  <a:pt x="524" y="492"/>
                </a:lnTo>
                <a:lnTo>
                  <a:pt x="524" y="498"/>
                </a:lnTo>
                <a:lnTo>
                  <a:pt x="524" y="505"/>
                </a:lnTo>
                <a:lnTo>
                  <a:pt x="524" y="512"/>
                </a:lnTo>
                <a:lnTo>
                  <a:pt x="524" y="519"/>
                </a:lnTo>
                <a:lnTo>
                  <a:pt x="522" y="527"/>
                </a:lnTo>
                <a:lnTo>
                  <a:pt x="521" y="534"/>
                </a:lnTo>
                <a:lnTo>
                  <a:pt x="519" y="541"/>
                </a:lnTo>
                <a:lnTo>
                  <a:pt x="516" y="548"/>
                </a:lnTo>
                <a:lnTo>
                  <a:pt x="513" y="554"/>
                </a:lnTo>
                <a:lnTo>
                  <a:pt x="509" y="559"/>
                </a:lnTo>
                <a:lnTo>
                  <a:pt x="504" y="564"/>
                </a:lnTo>
                <a:lnTo>
                  <a:pt x="498" y="568"/>
                </a:lnTo>
                <a:lnTo>
                  <a:pt x="491" y="571"/>
                </a:lnTo>
                <a:lnTo>
                  <a:pt x="484" y="572"/>
                </a:lnTo>
                <a:lnTo>
                  <a:pt x="476" y="572"/>
                </a:lnTo>
                <a:lnTo>
                  <a:pt x="467" y="572"/>
                </a:lnTo>
                <a:lnTo>
                  <a:pt x="459" y="571"/>
                </a:lnTo>
                <a:lnTo>
                  <a:pt x="452" y="571"/>
                </a:lnTo>
                <a:lnTo>
                  <a:pt x="446" y="571"/>
                </a:lnTo>
                <a:lnTo>
                  <a:pt x="440" y="570"/>
                </a:lnTo>
                <a:lnTo>
                  <a:pt x="428" y="570"/>
                </a:lnTo>
                <a:lnTo>
                  <a:pt x="422" y="569"/>
                </a:lnTo>
                <a:lnTo>
                  <a:pt x="415" y="569"/>
                </a:lnTo>
                <a:lnTo>
                  <a:pt x="408" y="568"/>
                </a:lnTo>
                <a:lnTo>
                  <a:pt x="401" y="567"/>
                </a:lnTo>
                <a:lnTo>
                  <a:pt x="392" y="566"/>
                </a:lnTo>
                <a:lnTo>
                  <a:pt x="382" y="565"/>
                </a:lnTo>
                <a:lnTo>
                  <a:pt x="372" y="563"/>
                </a:lnTo>
                <a:lnTo>
                  <a:pt x="359" y="561"/>
                </a:lnTo>
                <a:lnTo>
                  <a:pt x="345" y="559"/>
                </a:lnTo>
                <a:lnTo>
                  <a:pt x="332" y="557"/>
                </a:lnTo>
                <a:lnTo>
                  <a:pt x="320" y="555"/>
                </a:lnTo>
                <a:lnTo>
                  <a:pt x="309" y="553"/>
                </a:lnTo>
                <a:lnTo>
                  <a:pt x="300" y="551"/>
                </a:lnTo>
                <a:lnTo>
                  <a:pt x="291" y="549"/>
                </a:lnTo>
                <a:lnTo>
                  <a:pt x="283" y="547"/>
                </a:lnTo>
                <a:lnTo>
                  <a:pt x="276" y="544"/>
                </a:lnTo>
                <a:lnTo>
                  <a:pt x="269" y="541"/>
                </a:lnTo>
                <a:lnTo>
                  <a:pt x="263" y="538"/>
                </a:lnTo>
                <a:lnTo>
                  <a:pt x="257" y="535"/>
                </a:lnTo>
                <a:lnTo>
                  <a:pt x="250" y="531"/>
                </a:lnTo>
                <a:lnTo>
                  <a:pt x="243" y="527"/>
                </a:lnTo>
                <a:lnTo>
                  <a:pt x="236" y="522"/>
                </a:lnTo>
                <a:lnTo>
                  <a:pt x="229" y="516"/>
                </a:lnTo>
                <a:lnTo>
                  <a:pt x="221" y="510"/>
                </a:lnTo>
                <a:lnTo>
                  <a:pt x="212" y="504"/>
                </a:lnTo>
                <a:lnTo>
                  <a:pt x="199" y="496"/>
                </a:lnTo>
                <a:lnTo>
                  <a:pt x="186" y="488"/>
                </a:lnTo>
                <a:lnTo>
                  <a:pt x="173" y="481"/>
                </a:lnTo>
                <a:lnTo>
                  <a:pt x="159" y="474"/>
                </a:lnTo>
                <a:lnTo>
                  <a:pt x="145" y="467"/>
                </a:lnTo>
                <a:lnTo>
                  <a:pt x="131" y="460"/>
                </a:lnTo>
                <a:lnTo>
                  <a:pt x="117" y="454"/>
                </a:lnTo>
                <a:lnTo>
                  <a:pt x="103" y="447"/>
                </a:lnTo>
                <a:lnTo>
                  <a:pt x="90" y="441"/>
                </a:lnTo>
                <a:lnTo>
                  <a:pt x="77" y="434"/>
                </a:lnTo>
                <a:lnTo>
                  <a:pt x="64" y="428"/>
                </a:lnTo>
                <a:lnTo>
                  <a:pt x="52" y="421"/>
                </a:lnTo>
                <a:lnTo>
                  <a:pt x="41" y="414"/>
                </a:lnTo>
                <a:lnTo>
                  <a:pt x="30" y="406"/>
                </a:lnTo>
                <a:lnTo>
                  <a:pt x="21" y="399"/>
                </a:lnTo>
                <a:lnTo>
                  <a:pt x="13" y="390"/>
                </a:lnTo>
                <a:lnTo>
                  <a:pt x="6" y="379"/>
                </a:lnTo>
                <a:lnTo>
                  <a:pt x="2" y="362"/>
                </a:lnTo>
                <a:lnTo>
                  <a:pt x="0" y="341"/>
                </a:lnTo>
                <a:lnTo>
                  <a:pt x="0" y="316"/>
                </a:lnTo>
                <a:lnTo>
                  <a:pt x="1" y="287"/>
                </a:lnTo>
                <a:lnTo>
                  <a:pt x="3" y="257"/>
                </a:lnTo>
                <a:lnTo>
                  <a:pt x="7" y="226"/>
                </a:lnTo>
                <a:lnTo>
                  <a:pt x="11" y="194"/>
                </a:lnTo>
                <a:lnTo>
                  <a:pt x="16" y="163"/>
                </a:lnTo>
                <a:lnTo>
                  <a:pt x="21" y="133"/>
                </a:lnTo>
                <a:lnTo>
                  <a:pt x="26" y="105"/>
                </a:lnTo>
                <a:lnTo>
                  <a:pt x="30" y="81"/>
                </a:lnTo>
                <a:lnTo>
                  <a:pt x="34" y="60"/>
                </a:lnTo>
                <a:lnTo>
                  <a:pt x="37" y="44"/>
                </a:lnTo>
                <a:lnTo>
                  <a:pt x="39" y="34"/>
                </a:lnTo>
                <a:lnTo>
                  <a:pt x="40" y="3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0" name="Freeform 76">
            <a:extLst>
              <a:ext uri="{FF2B5EF4-FFF2-40B4-BE49-F238E27FC236}">
                <a16:creationId xmlns:a16="http://schemas.microsoft.com/office/drawing/2014/main" id="{483D73EA-CF37-B54C-A8AF-5E6F1638D085}"/>
              </a:ext>
            </a:extLst>
          </p:cNvPr>
          <p:cNvSpPr>
            <a:spLocks/>
          </p:cNvSpPr>
          <p:nvPr/>
        </p:nvSpPr>
        <p:spPr bwMode="auto">
          <a:xfrm>
            <a:off x="3140030" y="2438698"/>
            <a:ext cx="311542" cy="322347"/>
          </a:xfrm>
          <a:custGeom>
            <a:avLst/>
            <a:gdLst>
              <a:gd name="T0" fmla="*/ 26 w 519"/>
              <a:gd name="T1" fmla="*/ 74 h 537"/>
              <a:gd name="T2" fmla="*/ 1 w 519"/>
              <a:gd name="T3" fmla="*/ 254 h 537"/>
              <a:gd name="T4" fmla="*/ 21 w 519"/>
              <a:gd name="T5" fmla="*/ 365 h 537"/>
              <a:gd name="T6" fmla="*/ 89 w 519"/>
              <a:gd name="T7" fmla="*/ 406 h 537"/>
              <a:gd name="T8" fmla="*/ 171 w 519"/>
              <a:gd name="T9" fmla="*/ 446 h 537"/>
              <a:gd name="T10" fmla="*/ 233 w 519"/>
              <a:gd name="T11" fmla="*/ 487 h 537"/>
              <a:gd name="T12" fmla="*/ 273 w 519"/>
              <a:gd name="T13" fmla="*/ 508 h 537"/>
              <a:gd name="T14" fmla="*/ 328 w 519"/>
              <a:gd name="T15" fmla="*/ 521 h 537"/>
              <a:gd name="T16" fmla="*/ 396 w 519"/>
              <a:gd name="T17" fmla="*/ 531 h 537"/>
              <a:gd name="T18" fmla="*/ 441 w 519"/>
              <a:gd name="T19" fmla="*/ 535 h 537"/>
              <a:gd name="T20" fmla="*/ 485 w 519"/>
              <a:gd name="T21" fmla="*/ 535 h 537"/>
              <a:gd name="T22" fmla="*/ 513 w 519"/>
              <a:gd name="T23" fmla="*/ 505 h 537"/>
              <a:gd name="T24" fmla="*/ 518 w 519"/>
              <a:gd name="T25" fmla="*/ 463 h 537"/>
              <a:gd name="T26" fmla="*/ 509 w 519"/>
              <a:gd name="T27" fmla="*/ 484 h 537"/>
              <a:gd name="T28" fmla="*/ 483 w 519"/>
              <a:gd name="T29" fmla="*/ 520 h 537"/>
              <a:gd name="T30" fmla="*/ 436 w 519"/>
              <a:gd name="T31" fmla="*/ 526 h 537"/>
              <a:gd name="T32" fmla="*/ 390 w 519"/>
              <a:gd name="T33" fmla="*/ 509 h 537"/>
              <a:gd name="T34" fmla="*/ 370 w 519"/>
              <a:gd name="T35" fmla="*/ 499 h 537"/>
              <a:gd name="T36" fmla="*/ 353 w 519"/>
              <a:gd name="T37" fmla="*/ 507 h 537"/>
              <a:gd name="T38" fmla="*/ 345 w 519"/>
              <a:gd name="T39" fmla="*/ 477 h 537"/>
              <a:gd name="T40" fmla="*/ 336 w 519"/>
              <a:gd name="T41" fmla="*/ 430 h 537"/>
              <a:gd name="T42" fmla="*/ 316 w 519"/>
              <a:gd name="T43" fmla="*/ 388 h 537"/>
              <a:gd name="T44" fmla="*/ 292 w 519"/>
              <a:gd name="T45" fmla="*/ 324 h 537"/>
              <a:gd name="T46" fmla="*/ 281 w 519"/>
              <a:gd name="T47" fmla="*/ 279 h 537"/>
              <a:gd name="T48" fmla="*/ 250 w 519"/>
              <a:gd name="T49" fmla="*/ 310 h 537"/>
              <a:gd name="T50" fmla="*/ 225 w 519"/>
              <a:gd name="T51" fmla="*/ 352 h 537"/>
              <a:gd name="T52" fmla="*/ 223 w 519"/>
              <a:gd name="T53" fmla="*/ 418 h 537"/>
              <a:gd name="T54" fmla="*/ 226 w 519"/>
              <a:gd name="T55" fmla="*/ 423 h 537"/>
              <a:gd name="T56" fmla="*/ 236 w 519"/>
              <a:gd name="T57" fmla="*/ 384 h 537"/>
              <a:gd name="T58" fmla="*/ 260 w 519"/>
              <a:gd name="T59" fmla="*/ 352 h 537"/>
              <a:gd name="T60" fmla="*/ 280 w 519"/>
              <a:gd name="T61" fmla="*/ 352 h 537"/>
              <a:gd name="T62" fmla="*/ 284 w 519"/>
              <a:gd name="T63" fmla="*/ 398 h 537"/>
              <a:gd name="T64" fmla="*/ 286 w 519"/>
              <a:gd name="T65" fmla="*/ 433 h 537"/>
              <a:gd name="T66" fmla="*/ 296 w 519"/>
              <a:gd name="T67" fmla="*/ 423 h 537"/>
              <a:gd name="T68" fmla="*/ 302 w 519"/>
              <a:gd name="T69" fmla="*/ 413 h 537"/>
              <a:gd name="T70" fmla="*/ 308 w 519"/>
              <a:gd name="T71" fmla="*/ 438 h 537"/>
              <a:gd name="T72" fmla="*/ 308 w 519"/>
              <a:gd name="T73" fmla="*/ 476 h 537"/>
              <a:gd name="T74" fmla="*/ 290 w 519"/>
              <a:gd name="T75" fmla="*/ 491 h 537"/>
              <a:gd name="T76" fmla="*/ 262 w 519"/>
              <a:gd name="T77" fmla="*/ 465 h 537"/>
              <a:gd name="T78" fmla="*/ 250 w 519"/>
              <a:gd name="T79" fmla="*/ 417 h 537"/>
              <a:gd name="T80" fmla="*/ 244 w 519"/>
              <a:gd name="T81" fmla="*/ 445 h 537"/>
              <a:gd name="T82" fmla="*/ 245 w 519"/>
              <a:gd name="T83" fmla="*/ 467 h 537"/>
              <a:gd name="T84" fmla="*/ 224 w 519"/>
              <a:gd name="T85" fmla="*/ 450 h 537"/>
              <a:gd name="T86" fmla="*/ 190 w 519"/>
              <a:gd name="T87" fmla="*/ 419 h 537"/>
              <a:gd name="T88" fmla="*/ 170 w 519"/>
              <a:gd name="T89" fmla="*/ 398 h 537"/>
              <a:gd name="T90" fmla="*/ 164 w 519"/>
              <a:gd name="T91" fmla="*/ 373 h 537"/>
              <a:gd name="T92" fmla="*/ 169 w 519"/>
              <a:gd name="T93" fmla="*/ 345 h 537"/>
              <a:gd name="T94" fmla="*/ 176 w 519"/>
              <a:gd name="T95" fmla="*/ 323 h 537"/>
              <a:gd name="T96" fmla="*/ 163 w 519"/>
              <a:gd name="T97" fmla="*/ 321 h 537"/>
              <a:gd name="T98" fmla="*/ 136 w 519"/>
              <a:gd name="T99" fmla="*/ 340 h 537"/>
              <a:gd name="T100" fmla="*/ 115 w 519"/>
              <a:gd name="T101" fmla="*/ 358 h 537"/>
              <a:gd name="T102" fmla="*/ 88 w 519"/>
              <a:gd name="T103" fmla="*/ 281 h 537"/>
              <a:gd name="T104" fmla="*/ 70 w 519"/>
              <a:gd name="T105" fmla="*/ 197 h 537"/>
              <a:gd name="T106" fmla="*/ 91 w 519"/>
              <a:gd name="T107" fmla="*/ 173 h 537"/>
              <a:gd name="T108" fmla="*/ 142 w 519"/>
              <a:gd name="T109" fmla="*/ 173 h 537"/>
              <a:gd name="T110" fmla="*/ 173 w 519"/>
              <a:gd name="T111" fmla="*/ 186 h 537"/>
              <a:gd name="T112" fmla="*/ 168 w 519"/>
              <a:gd name="T113" fmla="*/ 178 h 537"/>
              <a:gd name="T114" fmla="*/ 151 w 519"/>
              <a:gd name="T115" fmla="*/ 162 h 537"/>
              <a:gd name="T116" fmla="*/ 127 w 519"/>
              <a:gd name="T117" fmla="*/ 155 h 537"/>
              <a:gd name="T118" fmla="*/ 92 w 519"/>
              <a:gd name="T119" fmla="*/ 147 h 537"/>
              <a:gd name="T120" fmla="*/ 70 w 519"/>
              <a:gd name="T121" fmla="*/ 133 h 537"/>
              <a:gd name="T122" fmla="*/ 65 w 519"/>
              <a:gd name="T123" fmla="*/ 93 h 537"/>
              <a:gd name="T124" fmla="*/ 57 w 519"/>
              <a:gd name="T125" fmla="*/ 35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9" h="537">
                <a:moveTo>
                  <a:pt x="40" y="0"/>
                </a:moveTo>
                <a:lnTo>
                  <a:pt x="39" y="4"/>
                </a:lnTo>
                <a:lnTo>
                  <a:pt x="37" y="14"/>
                </a:lnTo>
                <a:lnTo>
                  <a:pt x="34" y="30"/>
                </a:lnTo>
                <a:lnTo>
                  <a:pt x="30" y="50"/>
                </a:lnTo>
                <a:lnTo>
                  <a:pt x="26" y="74"/>
                </a:lnTo>
                <a:lnTo>
                  <a:pt x="21" y="102"/>
                </a:lnTo>
                <a:lnTo>
                  <a:pt x="16" y="132"/>
                </a:lnTo>
                <a:lnTo>
                  <a:pt x="11" y="162"/>
                </a:lnTo>
                <a:lnTo>
                  <a:pt x="7" y="194"/>
                </a:lnTo>
                <a:lnTo>
                  <a:pt x="3" y="224"/>
                </a:lnTo>
                <a:lnTo>
                  <a:pt x="1" y="254"/>
                </a:lnTo>
                <a:lnTo>
                  <a:pt x="0" y="283"/>
                </a:lnTo>
                <a:lnTo>
                  <a:pt x="0" y="308"/>
                </a:lnTo>
                <a:lnTo>
                  <a:pt x="2" y="328"/>
                </a:lnTo>
                <a:lnTo>
                  <a:pt x="6" y="345"/>
                </a:lnTo>
                <a:lnTo>
                  <a:pt x="13" y="356"/>
                </a:lnTo>
                <a:lnTo>
                  <a:pt x="21" y="365"/>
                </a:lnTo>
                <a:lnTo>
                  <a:pt x="30" y="372"/>
                </a:lnTo>
                <a:lnTo>
                  <a:pt x="41" y="380"/>
                </a:lnTo>
                <a:lnTo>
                  <a:pt x="51" y="387"/>
                </a:lnTo>
                <a:lnTo>
                  <a:pt x="63" y="394"/>
                </a:lnTo>
                <a:lnTo>
                  <a:pt x="76" y="400"/>
                </a:lnTo>
                <a:lnTo>
                  <a:pt x="89" y="406"/>
                </a:lnTo>
                <a:lnTo>
                  <a:pt x="102" y="412"/>
                </a:lnTo>
                <a:lnTo>
                  <a:pt x="116" y="419"/>
                </a:lnTo>
                <a:lnTo>
                  <a:pt x="130" y="425"/>
                </a:lnTo>
                <a:lnTo>
                  <a:pt x="143" y="432"/>
                </a:lnTo>
                <a:lnTo>
                  <a:pt x="157" y="439"/>
                </a:lnTo>
                <a:lnTo>
                  <a:pt x="171" y="446"/>
                </a:lnTo>
                <a:lnTo>
                  <a:pt x="184" y="453"/>
                </a:lnTo>
                <a:lnTo>
                  <a:pt x="197" y="461"/>
                </a:lnTo>
                <a:lnTo>
                  <a:pt x="210" y="469"/>
                </a:lnTo>
                <a:lnTo>
                  <a:pt x="218" y="475"/>
                </a:lnTo>
                <a:lnTo>
                  <a:pt x="226" y="481"/>
                </a:lnTo>
                <a:lnTo>
                  <a:pt x="233" y="487"/>
                </a:lnTo>
                <a:lnTo>
                  <a:pt x="240" y="491"/>
                </a:lnTo>
                <a:lnTo>
                  <a:pt x="247" y="495"/>
                </a:lnTo>
                <a:lnTo>
                  <a:pt x="254" y="499"/>
                </a:lnTo>
                <a:lnTo>
                  <a:pt x="260" y="502"/>
                </a:lnTo>
                <a:lnTo>
                  <a:pt x="266" y="505"/>
                </a:lnTo>
                <a:lnTo>
                  <a:pt x="273" y="508"/>
                </a:lnTo>
                <a:lnTo>
                  <a:pt x="280" y="511"/>
                </a:lnTo>
                <a:lnTo>
                  <a:pt x="288" y="513"/>
                </a:lnTo>
                <a:lnTo>
                  <a:pt x="297" y="515"/>
                </a:lnTo>
                <a:lnTo>
                  <a:pt x="305" y="517"/>
                </a:lnTo>
                <a:lnTo>
                  <a:pt x="316" y="519"/>
                </a:lnTo>
                <a:lnTo>
                  <a:pt x="328" y="521"/>
                </a:lnTo>
                <a:lnTo>
                  <a:pt x="341" y="523"/>
                </a:lnTo>
                <a:lnTo>
                  <a:pt x="355" y="525"/>
                </a:lnTo>
                <a:lnTo>
                  <a:pt x="368" y="527"/>
                </a:lnTo>
                <a:lnTo>
                  <a:pt x="378" y="529"/>
                </a:lnTo>
                <a:lnTo>
                  <a:pt x="388" y="530"/>
                </a:lnTo>
                <a:lnTo>
                  <a:pt x="396" y="531"/>
                </a:lnTo>
                <a:lnTo>
                  <a:pt x="403" y="532"/>
                </a:lnTo>
                <a:lnTo>
                  <a:pt x="410" y="533"/>
                </a:lnTo>
                <a:lnTo>
                  <a:pt x="417" y="533"/>
                </a:lnTo>
                <a:lnTo>
                  <a:pt x="423" y="534"/>
                </a:lnTo>
                <a:lnTo>
                  <a:pt x="435" y="534"/>
                </a:lnTo>
                <a:lnTo>
                  <a:pt x="441" y="535"/>
                </a:lnTo>
                <a:lnTo>
                  <a:pt x="447" y="535"/>
                </a:lnTo>
                <a:lnTo>
                  <a:pt x="454" y="535"/>
                </a:lnTo>
                <a:lnTo>
                  <a:pt x="462" y="536"/>
                </a:lnTo>
                <a:lnTo>
                  <a:pt x="471" y="536"/>
                </a:lnTo>
                <a:lnTo>
                  <a:pt x="478" y="536"/>
                </a:lnTo>
                <a:lnTo>
                  <a:pt x="485" y="535"/>
                </a:lnTo>
                <a:lnTo>
                  <a:pt x="492" y="532"/>
                </a:lnTo>
                <a:lnTo>
                  <a:pt x="498" y="528"/>
                </a:lnTo>
                <a:lnTo>
                  <a:pt x="503" y="523"/>
                </a:lnTo>
                <a:lnTo>
                  <a:pt x="507" y="518"/>
                </a:lnTo>
                <a:lnTo>
                  <a:pt x="510" y="512"/>
                </a:lnTo>
                <a:lnTo>
                  <a:pt x="513" y="505"/>
                </a:lnTo>
                <a:lnTo>
                  <a:pt x="515" y="498"/>
                </a:lnTo>
                <a:lnTo>
                  <a:pt x="516" y="491"/>
                </a:lnTo>
                <a:lnTo>
                  <a:pt x="518" y="484"/>
                </a:lnTo>
                <a:lnTo>
                  <a:pt x="518" y="477"/>
                </a:lnTo>
                <a:lnTo>
                  <a:pt x="518" y="470"/>
                </a:lnTo>
                <a:lnTo>
                  <a:pt x="518" y="463"/>
                </a:lnTo>
                <a:lnTo>
                  <a:pt x="518" y="457"/>
                </a:lnTo>
                <a:lnTo>
                  <a:pt x="518" y="451"/>
                </a:lnTo>
                <a:lnTo>
                  <a:pt x="516" y="460"/>
                </a:lnTo>
                <a:lnTo>
                  <a:pt x="514" y="468"/>
                </a:lnTo>
                <a:lnTo>
                  <a:pt x="512" y="476"/>
                </a:lnTo>
                <a:lnTo>
                  <a:pt x="509" y="484"/>
                </a:lnTo>
                <a:lnTo>
                  <a:pt x="506" y="491"/>
                </a:lnTo>
                <a:lnTo>
                  <a:pt x="503" y="498"/>
                </a:lnTo>
                <a:lnTo>
                  <a:pt x="499" y="504"/>
                </a:lnTo>
                <a:lnTo>
                  <a:pt x="494" y="510"/>
                </a:lnTo>
                <a:lnTo>
                  <a:pt x="489" y="515"/>
                </a:lnTo>
                <a:lnTo>
                  <a:pt x="483" y="520"/>
                </a:lnTo>
                <a:lnTo>
                  <a:pt x="477" y="524"/>
                </a:lnTo>
                <a:lnTo>
                  <a:pt x="471" y="526"/>
                </a:lnTo>
                <a:lnTo>
                  <a:pt x="464" y="528"/>
                </a:lnTo>
                <a:lnTo>
                  <a:pt x="455" y="528"/>
                </a:lnTo>
                <a:lnTo>
                  <a:pt x="446" y="528"/>
                </a:lnTo>
                <a:lnTo>
                  <a:pt x="436" y="526"/>
                </a:lnTo>
                <a:lnTo>
                  <a:pt x="426" y="523"/>
                </a:lnTo>
                <a:lnTo>
                  <a:pt x="417" y="520"/>
                </a:lnTo>
                <a:lnTo>
                  <a:pt x="409" y="517"/>
                </a:lnTo>
                <a:lnTo>
                  <a:pt x="402" y="515"/>
                </a:lnTo>
                <a:lnTo>
                  <a:pt x="396" y="512"/>
                </a:lnTo>
                <a:lnTo>
                  <a:pt x="390" y="509"/>
                </a:lnTo>
                <a:lnTo>
                  <a:pt x="386" y="506"/>
                </a:lnTo>
                <a:lnTo>
                  <a:pt x="382" y="504"/>
                </a:lnTo>
                <a:lnTo>
                  <a:pt x="379" y="502"/>
                </a:lnTo>
                <a:lnTo>
                  <a:pt x="375" y="501"/>
                </a:lnTo>
                <a:lnTo>
                  <a:pt x="372" y="500"/>
                </a:lnTo>
                <a:lnTo>
                  <a:pt x="370" y="499"/>
                </a:lnTo>
                <a:lnTo>
                  <a:pt x="367" y="500"/>
                </a:lnTo>
                <a:lnTo>
                  <a:pt x="364" y="501"/>
                </a:lnTo>
                <a:lnTo>
                  <a:pt x="361" y="503"/>
                </a:lnTo>
                <a:lnTo>
                  <a:pt x="358" y="505"/>
                </a:lnTo>
                <a:lnTo>
                  <a:pt x="355" y="507"/>
                </a:lnTo>
                <a:lnTo>
                  <a:pt x="353" y="507"/>
                </a:lnTo>
                <a:lnTo>
                  <a:pt x="351" y="505"/>
                </a:lnTo>
                <a:lnTo>
                  <a:pt x="349" y="501"/>
                </a:lnTo>
                <a:lnTo>
                  <a:pt x="348" y="496"/>
                </a:lnTo>
                <a:lnTo>
                  <a:pt x="347" y="491"/>
                </a:lnTo>
                <a:lnTo>
                  <a:pt x="346" y="485"/>
                </a:lnTo>
                <a:lnTo>
                  <a:pt x="345" y="477"/>
                </a:lnTo>
                <a:lnTo>
                  <a:pt x="344" y="469"/>
                </a:lnTo>
                <a:lnTo>
                  <a:pt x="343" y="461"/>
                </a:lnTo>
                <a:lnTo>
                  <a:pt x="341" y="453"/>
                </a:lnTo>
                <a:lnTo>
                  <a:pt x="340" y="445"/>
                </a:lnTo>
                <a:lnTo>
                  <a:pt x="338" y="437"/>
                </a:lnTo>
                <a:lnTo>
                  <a:pt x="336" y="430"/>
                </a:lnTo>
                <a:lnTo>
                  <a:pt x="334" y="423"/>
                </a:lnTo>
                <a:lnTo>
                  <a:pt x="331" y="417"/>
                </a:lnTo>
                <a:lnTo>
                  <a:pt x="328" y="411"/>
                </a:lnTo>
                <a:lnTo>
                  <a:pt x="324" y="404"/>
                </a:lnTo>
                <a:lnTo>
                  <a:pt x="320" y="397"/>
                </a:lnTo>
                <a:lnTo>
                  <a:pt x="316" y="388"/>
                </a:lnTo>
                <a:lnTo>
                  <a:pt x="311" y="378"/>
                </a:lnTo>
                <a:lnTo>
                  <a:pt x="307" y="367"/>
                </a:lnTo>
                <a:lnTo>
                  <a:pt x="303" y="356"/>
                </a:lnTo>
                <a:lnTo>
                  <a:pt x="300" y="345"/>
                </a:lnTo>
                <a:lnTo>
                  <a:pt x="296" y="335"/>
                </a:lnTo>
                <a:lnTo>
                  <a:pt x="292" y="324"/>
                </a:lnTo>
                <a:lnTo>
                  <a:pt x="289" y="314"/>
                </a:lnTo>
                <a:lnTo>
                  <a:pt x="286" y="305"/>
                </a:lnTo>
                <a:lnTo>
                  <a:pt x="284" y="297"/>
                </a:lnTo>
                <a:lnTo>
                  <a:pt x="282" y="290"/>
                </a:lnTo>
                <a:lnTo>
                  <a:pt x="281" y="283"/>
                </a:lnTo>
                <a:lnTo>
                  <a:pt x="281" y="279"/>
                </a:lnTo>
                <a:lnTo>
                  <a:pt x="276" y="284"/>
                </a:lnTo>
                <a:lnTo>
                  <a:pt x="271" y="289"/>
                </a:lnTo>
                <a:lnTo>
                  <a:pt x="266" y="294"/>
                </a:lnTo>
                <a:lnTo>
                  <a:pt x="260" y="299"/>
                </a:lnTo>
                <a:lnTo>
                  <a:pt x="255" y="304"/>
                </a:lnTo>
                <a:lnTo>
                  <a:pt x="250" y="310"/>
                </a:lnTo>
                <a:lnTo>
                  <a:pt x="245" y="315"/>
                </a:lnTo>
                <a:lnTo>
                  <a:pt x="240" y="321"/>
                </a:lnTo>
                <a:lnTo>
                  <a:pt x="235" y="328"/>
                </a:lnTo>
                <a:lnTo>
                  <a:pt x="231" y="335"/>
                </a:lnTo>
                <a:lnTo>
                  <a:pt x="228" y="343"/>
                </a:lnTo>
                <a:lnTo>
                  <a:pt x="225" y="352"/>
                </a:lnTo>
                <a:lnTo>
                  <a:pt x="223" y="362"/>
                </a:lnTo>
                <a:lnTo>
                  <a:pt x="222" y="373"/>
                </a:lnTo>
                <a:lnTo>
                  <a:pt x="222" y="385"/>
                </a:lnTo>
                <a:lnTo>
                  <a:pt x="222" y="398"/>
                </a:lnTo>
                <a:lnTo>
                  <a:pt x="223" y="409"/>
                </a:lnTo>
                <a:lnTo>
                  <a:pt x="223" y="418"/>
                </a:lnTo>
                <a:lnTo>
                  <a:pt x="224" y="424"/>
                </a:lnTo>
                <a:lnTo>
                  <a:pt x="224" y="428"/>
                </a:lnTo>
                <a:lnTo>
                  <a:pt x="224" y="429"/>
                </a:lnTo>
                <a:lnTo>
                  <a:pt x="225" y="429"/>
                </a:lnTo>
                <a:lnTo>
                  <a:pt x="225" y="426"/>
                </a:lnTo>
                <a:lnTo>
                  <a:pt x="226" y="423"/>
                </a:lnTo>
                <a:lnTo>
                  <a:pt x="227" y="418"/>
                </a:lnTo>
                <a:lnTo>
                  <a:pt x="228" y="412"/>
                </a:lnTo>
                <a:lnTo>
                  <a:pt x="230" y="405"/>
                </a:lnTo>
                <a:lnTo>
                  <a:pt x="231" y="399"/>
                </a:lnTo>
                <a:lnTo>
                  <a:pt x="234" y="392"/>
                </a:lnTo>
                <a:lnTo>
                  <a:pt x="236" y="384"/>
                </a:lnTo>
                <a:lnTo>
                  <a:pt x="239" y="377"/>
                </a:lnTo>
                <a:lnTo>
                  <a:pt x="243" y="370"/>
                </a:lnTo>
                <a:lnTo>
                  <a:pt x="247" y="365"/>
                </a:lnTo>
                <a:lnTo>
                  <a:pt x="252" y="360"/>
                </a:lnTo>
                <a:lnTo>
                  <a:pt x="256" y="356"/>
                </a:lnTo>
                <a:lnTo>
                  <a:pt x="260" y="352"/>
                </a:lnTo>
                <a:lnTo>
                  <a:pt x="264" y="350"/>
                </a:lnTo>
                <a:lnTo>
                  <a:pt x="268" y="348"/>
                </a:lnTo>
                <a:lnTo>
                  <a:pt x="272" y="348"/>
                </a:lnTo>
                <a:lnTo>
                  <a:pt x="275" y="348"/>
                </a:lnTo>
                <a:lnTo>
                  <a:pt x="278" y="350"/>
                </a:lnTo>
                <a:lnTo>
                  <a:pt x="280" y="352"/>
                </a:lnTo>
                <a:lnTo>
                  <a:pt x="282" y="356"/>
                </a:lnTo>
                <a:lnTo>
                  <a:pt x="284" y="362"/>
                </a:lnTo>
                <a:lnTo>
                  <a:pt x="285" y="368"/>
                </a:lnTo>
                <a:lnTo>
                  <a:pt x="285" y="377"/>
                </a:lnTo>
                <a:lnTo>
                  <a:pt x="285" y="386"/>
                </a:lnTo>
                <a:lnTo>
                  <a:pt x="284" y="398"/>
                </a:lnTo>
                <a:lnTo>
                  <a:pt x="283" y="408"/>
                </a:lnTo>
                <a:lnTo>
                  <a:pt x="283" y="416"/>
                </a:lnTo>
                <a:lnTo>
                  <a:pt x="283" y="423"/>
                </a:lnTo>
                <a:lnTo>
                  <a:pt x="283" y="428"/>
                </a:lnTo>
                <a:lnTo>
                  <a:pt x="284" y="431"/>
                </a:lnTo>
                <a:lnTo>
                  <a:pt x="286" y="433"/>
                </a:lnTo>
                <a:lnTo>
                  <a:pt x="287" y="433"/>
                </a:lnTo>
                <a:lnTo>
                  <a:pt x="289" y="432"/>
                </a:lnTo>
                <a:lnTo>
                  <a:pt x="291" y="431"/>
                </a:lnTo>
                <a:lnTo>
                  <a:pt x="292" y="429"/>
                </a:lnTo>
                <a:lnTo>
                  <a:pt x="294" y="426"/>
                </a:lnTo>
                <a:lnTo>
                  <a:pt x="296" y="423"/>
                </a:lnTo>
                <a:lnTo>
                  <a:pt x="298" y="420"/>
                </a:lnTo>
                <a:lnTo>
                  <a:pt x="299" y="418"/>
                </a:lnTo>
                <a:lnTo>
                  <a:pt x="300" y="415"/>
                </a:lnTo>
                <a:lnTo>
                  <a:pt x="301" y="414"/>
                </a:lnTo>
                <a:lnTo>
                  <a:pt x="301" y="413"/>
                </a:lnTo>
                <a:lnTo>
                  <a:pt x="302" y="413"/>
                </a:lnTo>
                <a:lnTo>
                  <a:pt x="302" y="415"/>
                </a:lnTo>
                <a:lnTo>
                  <a:pt x="303" y="418"/>
                </a:lnTo>
                <a:lnTo>
                  <a:pt x="304" y="422"/>
                </a:lnTo>
                <a:lnTo>
                  <a:pt x="306" y="427"/>
                </a:lnTo>
                <a:lnTo>
                  <a:pt x="307" y="432"/>
                </a:lnTo>
                <a:lnTo>
                  <a:pt x="308" y="438"/>
                </a:lnTo>
                <a:lnTo>
                  <a:pt x="309" y="445"/>
                </a:lnTo>
                <a:lnTo>
                  <a:pt x="310" y="451"/>
                </a:lnTo>
                <a:lnTo>
                  <a:pt x="310" y="458"/>
                </a:lnTo>
                <a:lnTo>
                  <a:pt x="310" y="464"/>
                </a:lnTo>
                <a:lnTo>
                  <a:pt x="310" y="471"/>
                </a:lnTo>
                <a:lnTo>
                  <a:pt x="308" y="476"/>
                </a:lnTo>
                <a:lnTo>
                  <a:pt x="306" y="482"/>
                </a:lnTo>
                <a:lnTo>
                  <a:pt x="304" y="486"/>
                </a:lnTo>
                <a:lnTo>
                  <a:pt x="302" y="489"/>
                </a:lnTo>
                <a:lnTo>
                  <a:pt x="298" y="491"/>
                </a:lnTo>
                <a:lnTo>
                  <a:pt x="294" y="491"/>
                </a:lnTo>
                <a:lnTo>
                  <a:pt x="290" y="491"/>
                </a:lnTo>
                <a:lnTo>
                  <a:pt x="285" y="489"/>
                </a:lnTo>
                <a:lnTo>
                  <a:pt x="280" y="486"/>
                </a:lnTo>
                <a:lnTo>
                  <a:pt x="275" y="482"/>
                </a:lnTo>
                <a:lnTo>
                  <a:pt x="271" y="477"/>
                </a:lnTo>
                <a:lnTo>
                  <a:pt x="266" y="472"/>
                </a:lnTo>
                <a:lnTo>
                  <a:pt x="262" y="465"/>
                </a:lnTo>
                <a:lnTo>
                  <a:pt x="258" y="459"/>
                </a:lnTo>
                <a:lnTo>
                  <a:pt x="255" y="451"/>
                </a:lnTo>
                <a:lnTo>
                  <a:pt x="252" y="443"/>
                </a:lnTo>
                <a:lnTo>
                  <a:pt x="251" y="435"/>
                </a:lnTo>
                <a:lnTo>
                  <a:pt x="250" y="426"/>
                </a:lnTo>
                <a:lnTo>
                  <a:pt x="250" y="417"/>
                </a:lnTo>
                <a:lnTo>
                  <a:pt x="248" y="422"/>
                </a:lnTo>
                <a:lnTo>
                  <a:pt x="247" y="426"/>
                </a:lnTo>
                <a:lnTo>
                  <a:pt x="246" y="431"/>
                </a:lnTo>
                <a:lnTo>
                  <a:pt x="245" y="436"/>
                </a:lnTo>
                <a:lnTo>
                  <a:pt x="244" y="441"/>
                </a:lnTo>
                <a:lnTo>
                  <a:pt x="244" y="445"/>
                </a:lnTo>
                <a:lnTo>
                  <a:pt x="244" y="450"/>
                </a:lnTo>
                <a:lnTo>
                  <a:pt x="244" y="454"/>
                </a:lnTo>
                <a:lnTo>
                  <a:pt x="244" y="458"/>
                </a:lnTo>
                <a:lnTo>
                  <a:pt x="245" y="461"/>
                </a:lnTo>
                <a:lnTo>
                  <a:pt x="245" y="464"/>
                </a:lnTo>
                <a:lnTo>
                  <a:pt x="245" y="467"/>
                </a:lnTo>
                <a:lnTo>
                  <a:pt x="246" y="469"/>
                </a:lnTo>
                <a:lnTo>
                  <a:pt x="246" y="471"/>
                </a:lnTo>
                <a:lnTo>
                  <a:pt x="246" y="472"/>
                </a:lnTo>
                <a:lnTo>
                  <a:pt x="239" y="464"/>
                </a:lnTo>
                <a:lnTo>
                  <a:pt x="231" y="457"/>
                </a:lnTo>
                <a:lnTo>
                  <a:pt x="224" y="450"/>
                </a:lnTo>
                <a:lnTo>
                  <a:pt x="218" y="444"/>
                </a:lnTo>
                <a:lnTo>
                  <a:pt x="212" y="438"/>
                </a:lnTo>
                <a:lnTo>
                  <a:pt x="206" y="433"/>
                </a:lnTo>
                <a:lnTo>
                  <a:pt x="200" y="428"/>
                </a:lnTo>
                <a:lnTo>
                  <a:pt x="195" y="424"/>
                </a:lnTo>
                <a:lnTo>
                  <a:pt x="190" y="419"/>
                </a:lnTo>
                <a:lnTo>
                  <a:pt x="186" y="416"/>
                </a:lnTo>
                <a:lnTo>
                  <a:pt x="181" y="412"/>
                </a:lnTo>
                <a:lnTo>
                  <a:pt x="178" y="408"/>
                </a:lnTo>
                <a:lnTo>
                  <a:pt x="175" y="404"/>
                </a:lnTo>
                <a:lnTo>
                  <a:pt x="172" y="402"/>
                </a:lnTo>
                <a:lnTo>
                  <a:pt x="170" y="398"/>
                </a:lnTo>
                <a:lnTo>
                  <a:pt x="168" y="394"/>
                </a:lnTo>
                <a:lnTo>
                  <a:pt x="167" y="390"/>
                </a:lnTo>
                <a:lnTo>
                  <a:pt x="165" y="386"/>
                </a:lnTo>
                <a:lnTo>
                  <a:pt x="165" y="382"/>
                </a:lnTo>
                <a:lnTo>
                  <a:pt x="164" y="377"/>
                </a:lnTo>
                <a:lnTo>
                  <a:pt x="164" y="373"/>
                </a:lnTo>
                <a:lnTo>
                  <a:pt x="164" y="368"/>
                </a:lnTo>
                <a:lnTo>
                  <a:pt x="165" y="363"/>
                </a:lnTo>
                <a:lnTo>
                  <a:pt x="165" y="359"/>
                </a:lnTo>
                <a:lnTo>
                  <a:pt x="166" y="354"/>
                </a:lnTo>
                <a:lnTo>
                  <a:pt x="167" y="349"/>
                </a:lnTo>
                <a:lnTo>
                  <a:pt x="169" y="345"/>
                </a:lnTo>
                <a:lnTo>
                  <a:pt x="170" y="341"/>
                </a:lnTo>
                <a:lnTo>
                  <a:pt x="171" y="337"/>
                </a:lnTo>
                <a:lnTo>
                  <a:pt x="173" y="333"/>
                </a:lnTo>
                <a:lnTo>
                  <a:pt x="174" y="329"/>
                </a:lnTo>
                <a:lnTo>
                  <a:pt x="175" y="326"/>
                </a:lnTo>
                <a:lnTo>
                  <a:pt x="176" y="323"/>
                </a:lnTo>
                <a:lnTo>
                  <a:pt x="176" y="322"/>
                </a:lnTo>
                <a:lnTo>
                  <a:pt x="175" y="320"/>
                </a:lnTo>
                <a:lnTo>
                  <a:pt x="173" y="319"/>
                </a:lnTo>
                <a:lnTo>
                  <a:pt x="170" y="319"/>
                </a:lnTo>
                <a:lnTo>
                  <a:pt x="167" y="320"/>
                </a:lnTo>
                <a:lnTo>
                  <a:pt x="163" y="321"/>
                </a:lnTo>
                <a:lnTo>
                  <a:pt x="159" y="322"/>
                </a:lnTo>
                <a:lnTo>
                  <a:pt x="154" y="324"/>
                </a:lnTo>
                <a:lnTo>
                  <a:pt x="149" y="327"/>
                </a:lnTo>
                <a:lnTo>
                  <a:pt x="145" y="331"/>
                </a:lnTo>
                <a:lnTo>
                  <a:pt x="140" y="335"/>
                </a:lnTo>
                <a:lnTo>
                  <a:pt x="136" y="340"/>
                </a:lnTo>
                <a:lnTo>
                  <a:pt x="131" y="346"/>
                </a:lnTo>
                <a:lnTo>
                  <a:pt x="128" y="353"/>
                </a:lnTo>
                <a:lnTo>
                  <a:pt x="125" y="360"/>
                </a:lnTo>
                <a:lnTo>
                  <a:pt x="122" y="363"/>
                </a:lnTo>
                <a:lnTo>
                  <a:pt x="119" y="363"/>
                </a:lnTo>
                <a:lnTo>
                  <a:pt x="115" y="358"/>
                </a:lnTo>
                <a:lnTo>
                  <a:pt x="111" y="350"/>
                </a:lnTo>
                <a:lnTo>
                  <a:pt x="106" y="339"/>
                </a:lnTo>
                <a:lnTo>
                  <a:pt x="101" y="327"/>
                </a:lnTo>
                <a:lnTo>
                  <a:pt x="97" y="313"/>
                </a:lnTo>
                <a:lnTo>
                  <a:pt x="92" y="297"/>
                </a:lnTo>
                <a:lnTo>
                  <a:pt x="88" y="281"/>
                </a:lnTo>
                <a:lnTo>
                  <a:pt x="84" y="264"/>
                </a:lnTo>
                <a:lnTo>
                  <a:pt x="80" y="248"/>
                </a:lnTo>
                <a:lnTo>
                  <a:pt x="77" y="232"/>
                </a:lnTo>
                <a:lnTo>
                  <a:pt x="74" y="219"/>
                </a:lnTo>
                <a:lnTo>
                  <a:pt x="72" y="207"/>
                </a:lnTo>
                <a:lnTo>
                  <a:pt x="70" y="197"/>
                </a:lnTo>
                <a:lnTo>
                  <a:pt x="70" y="190"/>
                </a:lnTo>
                <a:lnTo>
                  <a:pt x="71" y="185"/>
                </a:lnTo>
                <a:lnTo>
                  <a:pt x="74" y="181"/>
                </a:lnTo>
                <a:lnTo>
                  <a:pt x="78" y="177"/>
                </a:lnTo>
                <a:lnTo>
                  <a:pt x="84" y="175"/>
                </a:lnTo>
                <a:lnTo>
                  <a:pt x="91" y="173"/>
                </a:lnTo>
                <a:lnTo>
                  <a:pt x="99" y="171"/>
                </a:lnTo>
                <a:lnTo>
                  <a:pt x="107" y="170"/>
                </a:lnTo>
                <a:lnTo>
                  <a:pt x="116" y="170"/>
                </a:lnTo>
                <a:lnTo>
                  <a:pt x="125" y="171"/>
                </a:lnTo>
                <a:lnTo>
                  <a:pt x="133" y="172"/>
                </a:lnTo>
                <a:lnTo>
                  <a:pt x="142" y="173"/>
                </a:lnTo>
                <a:lnTo>
                  <a:pt x="150" y="175"/>
                </a:lnTo>
                <a:lnTo>
                  <a:pt x="157" y="177"/>
                </a:lnTo>
                <a:lnTo>
                  <a:pt x="164" y="179"/>
                </a:lnTo>
                <a:lnTo>
                  <a:pt x="168" y="181"/>
                </a:lnTo>
                <a:lnTo>
                  <a:pt x="172" y="184"/>
                </a:lnTo>
                <a:lnTo>
                  <a:pt x="173" y="186"/>
                </a:lnTo>
                <a:lnTo>
                  <a:pt x="175" y="187"/>
                </a:lnTo>
                <a:lnTo>
                  <a:pt x="174" y="186"/>
                </a:lnTo>
                <a:lnTo>
                  <a:pt x="173" y="185"/>
                </a:lnTo>
                <a:lnTo>
                  <a:pt x="172" y="183"/>
                </a:lnTo>
                <a:lnTo>
                  <a:pt x="171" y="181"/>
                </a:lnTo>
                <a:lnTo>
                  <a:pt x="168" y="178"/>
                </a:lnTo>
                <a:lnTo>
                  <a:pt x="166" y="175"/>
                </a:lnTo>
                <a:lnTo>
                  <a:pt x="163" y="172"/>
                </a:lnTo>
                <a:lnTo>
                  <a:pt x="160" y="169"/>
                </a:lnTo>
                <a:lnTo>
                  <a:pt x="157" y="167"/>
                </a:lnTo>
                <a:lnTo>
                  <a:pt x="154" y="164"/>
                </a:lnTo>
                <a:lnTo>
                  <a:pt x="151" y="162"/>
                </a:lnTo>
                <a:lnTo>
                  <a:pt x="148" y="161"/>
                </a:lnTo>
                <a:lnTo>
                  <a:pt x="144" y="160"/>
                </a:lnTo>
                <a:lnTo>
                  <a:pt x="141" y="158"/>
                </a:lnTo>
                <a:lnTo>
                  <a:pt x="137" y="157"/>
                </a:lnTo>
                <a:lnTo>
                  <a:pt x="132" y="156"/>
                </a:lnTo>
                <a:lnTo>
                  <a:pt x="127" y="155"/>
                </a:lnTo>
                <a:lnTo>
                  <a:pt x="122" y="154"/>
                </a:lnTo>
                <a:lnTo>
                  <a:pt x="116" y="152"/>
                </a:lnTo>
                <a:lnTo>
                  <a:pt x="110" y="151"/>
                </a:lnTo>
                <a:lnTo>
                  <a:pt x="104" y="150"/>
                </a:lnTo>
                <a:lnTo>
                  <a:pt x="98" y="148"/>
                </a:lnTo>
                <a:lnTo>
                  <a:pt x="92" y="147"/>
                </a:lnTo>
                <a:lnTo>
                  <a:pt x="87" y="145"/>
                </a:lnTo>
                <a:lnTo>
                  <a:pt x="82" y="143"/>
                </a:lnTo>
                <a:lnTo>
                  <a:pt x="78" y="141"/>
                </a:lnTo>
                <a:lnTo>
                  <a:pt x="74" y="138"/>
                </a:lnTo>
                <a:lnTo>
                  <a:pt x="72" y="135"/>
                </a:lnTo>
                <a:lnTo>
                  <a:pt x="70" y="133"/>
                </a:lnTo>
                <a:lnTo>
                  <a:pt x="68" y="129"/>
                </a:lnTo>
                <a:lnTo>
                  <a:pt x="67" y="124"/>
                </a:lnTo>
                <a:lnTo>
                  <a:pt x="66" y="118"/>
                </a:lnTo>
                <a:lnTo>
                  <a:pt x="66" y="110"/>
                </a:lnTo>
                <a:lnTo>
                  <a:pt x="65" y="102"/>
                </a:lnTo>
                <a:lnTo>
                  <a:pt x="65" y="93"/>
                </a:lnTo>
                <a:lnTo>
                  <a:pt x="64" y="84"/>
                </a:lnTo>
                <a:lnTo>
                  <a:pt x="64" y="74"/>
                </a:lnTo>
                <a:lnTo>
                  <a:pt x="63" y="64"/>
                </a:lnTo>
                <a:lnTo>
                  <a:pt x="61" y="54"/>
                </a:lnTo>
                <a:lnTo>
                  <a:pt x="59" y="45"/>
                </a:lnTo>
                <a:lnTo>
                  <a:pt x="57" y="35"/>
                </a:lnTo>
                <a:lnTo>
                  <a:pt x="54" y="25"/>
                </a:lnTo>
                <a:lnTo>
                  <a:pt x="50" y="16"/>
                </a:lnTo>
                <a:lnTo>
                  <a:pt x="45" y="8"/>
                </a:lnTo>
                <a:lnTo>
                  <a:pt x="40" y="0"/>
                </a:lnTo>
              </a:path>
            </a:pathLst>
          </a:custGeom>
          <a:solidFill>
            <a:srgbClr val="D8B28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1" name="Freeform 77">
            <a:extLst>
              <a:ext uri="{FF2B5EF4-FFF2-40B4-BE49-F238E27FC236}">
                <a16:creationId xmlns:a16="http://schemas.microsoft.com/office/drawing/2014/main" id="{F70745DC-770E-364A-AC04-8EFDC8CF7EF5}"/>
              </a:ext>
            </a:extLst>
          </p:cNvPr>
          <p:cNvSpPr>
            <a:spLocks/>
          </p:cNvSpPr>
          <p:nvPr/>
        </p:nvSpPr>
        <p:spPr bwMode="auto">
          <a:xfrm>
            <a:off x="3140031" y="2438698"/>
            <a:ext cx="315143" cy="325949"/>
          </a:xfrm>
          <a:custGeom>
            <a:avLst/>
            <a:gdLst>
              <a:gd name="T0" fmla="*/ 524 w 525"/>
              <a:gd name="T1" fmla="*/ 462 h 543"/>
              <a:gd name="T2" fmla="*/ 524 w 525"/>
              <a:gd name="T3" fmla="*/ 475 h 543"/>
              <a:gd name="T4" fmla="*/ 524 w 525"/>
              <a:gd name="T5" fmla="*/ 489 h 543"/>
              <a:gd name="T6" fmla="*/ 521 w 525"/>
              <a:gd name="T7" fmla="*/ 504 h 543"/>
              <a:gd name="T8" fmla="*/ 516 w 525"/>
              <a:gd name="T9" fmla="*/ 518 h 543"/>
              <a:gd name="T10" fmla="*/ 509 w 525"/>
              <a:gd name="T11" fmla="*/ 529 h 543"/>
              <a:gd name="T12" fmla="*/ 498 w 525"/>
              <a:gd name="T13" fmla="*/ 538 h 543"/>
              <a:gd name="T14" fmla="*/ 484 w 525"/>
              <a:gd name="T15" fmla="*/ 542 h 543"/>
              <a:gd name="T16" fmla="*/ 467 w 525"/>
              <a:gd name="T17" fmla="*/ 542 h 543"/>
              <a:gd name="T18" fmla="*/ 452 w 525"/>
              <a:gd name="T19" fmla="*/ 541 h 543"/>
              <a:gd name="T20" fmla="*/ 440 w 525"/>
              <a:gd name="T21" fmla="*/ 540 h 543"/>
              <a:gd name="T22" fmla="*/ 428 w 525"/>
              <a:gd name="T23" fmla="*/ 540 h 543"/>
              <a:gd name="T24" fmla="*/ 415 w 525"/>
              <a:gd name="T25" fmla="*/ 539 h 543"/>
              <a:gd name="T26" fmla="*/ 401 w 525"/>
              <a:gd name="T27" fmla="*/ 537 h 543"/>
              <a:gd name="T28" fmla="*/ 382 w 525"/>
              <a:gd name="T29" fmla="*/ 535 h 543"/>
              <a:gd name="T30" fmla="*/ 359 w 525"/>
              <a:gd name="T31" fmla="*/ 531 h 543"/>
              <a:gd name="T32" fmla="*/ 332 w 525"/>
              <a:gd name="T33" fmla="*/ 527 h 543"/>
              <a:gd name="T34" fmla="*/ 309 w 525"/>
              <a:gd name="T35" fmla="*/ 523 h 543"/>
              <a:gd name="T36" fmla="*/ 291 w 525"/>
              <a:gd name="T37" fmla="*/ 519 h 543"/>
              <a:gd name="T38" fmla="*/ 276 w 525"/>
              <a:gd name="T39" fmla="*/ 514 h 543"/>
              <a:gd name="T40" fmla="*/ 263 w 525"/>
              <a:gd name="T41" fmla="*/ 508 h 543"/>
              <a:gd name="T42" fmla="*/ 250 w 525"/>
              <a:gd name="T43" fmla="*/ 501 h 543"/>
              <a:gd name="T44" fmla="*/ 236 w 525"/>
              <a:gd name="T45" fmla="*/ 492 h 543"/>
              <a:gd name="T46" fmla="*/ 221 w 525"/>
              <a:gd name="T47" fmla="*/ 480 h 543"/>
              <a:gd name="T48" fmla="*/ 199 w 525"/>
              <a:gd name="T49" fmla="*/ 466 h 543"/>
              <a:gd name="T50" fmla="*/ 173 w 525"/>
              <a:gd name="T51" fmla="*/ 451 h 543"/>
              <a:gd name="T52" fmla="*/ 145 w 525"/>
              <a:gd name="T53" fmla="*/ 437 h 543"/>
              <a:gd name="T54" fmla="*/ 117 w 525"/>
              <a:gd name="T55" fmla="*/ 424 h 543"/>
              <a:gd name="T56" fmla="*/ 90 w 525"/>
              <a:gd name="T57" fmla="*/ 411 h 543"/>
              <a:gd name="T58" fmla="*/ 64 w 525"/>
              <a:gd name="T59" fmla="*/ 398 h 543"/>
              <a:gd name="T60" fmla="*/ 41 w 525"/>
              <a:gd name="T61" fmla="*/ 384 h 543"/>
              <a:gd name="T62" fmla="*/ 21 w 525"/>
              <a:gd name="T63" fmla="*/ 369 h 543"/>
              <a:gd name="T64" fmla="*/ 6 w 525"/>
              <a:gd name="T65" fmla="*/ 349 h 543"/>
              <a:gd name="T66" fmla="*/ 0 w 525"/>
              <a:gd name="T67" fmla="*/ 311 h 543"/>
              <a:gd name="T68" fmla="*/ 1 w 525"/>
              <a:gd name="T69" fmla="*/ 257 h 543"/>
              <a:gd name="T70" fmla="*/ 7 w 525"/>
              <a:gd name="T71" fmla="*/ 196 h 543"/>
              <a:gd name="T72" fmla="*/ 16 w 525"/>
              <a:gd name="T73" fmla="*/ 133 h 543"/>
              <a:gd name="T74" fmla="*/ 26 w 525"/>
              <a:gd name="T75" fmla="*/ 75 h 543"/>
              <a:gd name="T76" fmla="*/ 34 w 525"/>
              <a:gd name="T77" fmla="*/ 30 h 543"/>
              <a:gd name="T78" fmla="*/ 39 w 525"/>
              <a:gd name="T79"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5" h="543">
                <a:moveTo>
                  <a:pt x="524" y="456"/>
                </a:moveTo>
                <a:lnTo>
                  <a:pt x="524" y="462"/>
                </a:lnTo>
                <a:lnTo>
                  <a:pt x="524" y="468"/>
                </a:lnTo>
                <a:lnTo>
                  <a:pt x="524" y="475"/>
                </a:lnTo>
                <a:lnTo>
                  <a:pt x="524" y="482"/>
                </a:lnTo>
                <a:lnTo>
                  <a:pt x="524" y="489"/>
                </a:lnTo>
                <a:lnTo>
                  <a:pt x="522" y="497"/>
                </a:lnTo>
                <a:lnTo>
                  <a:pt x="521" y="504"/>
                </a:lnTo>
                <a:lnTo>
                  <a:pt x="519" y="511"/>
                </a:lnTo>
                <a:lnTo>
                  <a:pt x="516" y="518"/>
                </a:lnTo>
                <a:lnTo>
                  <a:pt x="513" y="524"/>
                </a:lnTo>
                <a:lnTo>
                  <a:pt x="509" y="529"/>
                </a:lnTo>
                <a:lnTo>
                  <a:pt x="504" y="534"/>
                </a:lnTo>
                <a:lnTo>
                  <a:pt x="498" y="538"/>
                </a:lnTo>
                <a:lnTo>
                  <a:pt x="491" y="541"/>
                </a:lnTo>
                <a:lnTo>
                  <a:pt x="484" y="542"/>
                </a:lnTo>
                <a:lnTo>
                  <a:pt x="476" y="542"/>
                </a:lnTo>
                <a:lnTo>
                  <a:pt x="467" y="542"/>
                </a:lnTo>
                <a:lnTo>
                  <a:pt x="459" y="541"/>
                </a:lnTo>
                <a:lnTo>
                  <a:pt x="452" y="541"/>
                </a:lnTo>
                <a:lnTo>
                  <a:pt x="446" y="541"/>
                </a:lnTo>
                <a:lnTo>
                  <a:pt x="440" y="540"/>
                </a:lnTo>
                <a:lnTo>
                  <a:pt x="434" y="540"/>
                </a:lnTo>
                <a:lnTo>
                  <a:pt x="428" y="540"/>
                </a:lnTo>
                <a:lnTo>
                  <a:pt x="422" y="539"/>
                </a:lnTo>
                <a:lnTo>
                  <a:pt x="415" y="539"/>
                </a:lnTo>
                <a:lnTo>
                  <a:pt x="408" y="538"/>
                </a:lnTo>
                <a:lnTo>
                  <a:pt x="401" y="537"/>
                </a:lnTo>
                <a:lnTo>
                  <a:pt x="392" y="536"/>
                </a:lnTo>
                <a:lnTo>
                  <a:pt x="382" y="535"/>
                </a:lnTo>
                <a:lnTo>
                  <a:pt x="372" y="533"/>
                </a:lnTo>
                <a:lnTo>
                  <a:pt x="359" y="531"/>
                </a:lnTo>
                <a:lnTo>
                  <a:pt x="345" y="529"/>
                </a:lnTo>
                <a:lnTo>
                  <a:pt x="332" y="527"/>
                </a:lnTo>
                <a:lnTo>
                  <a:pt x="320" y="525"/>
                </a:lnTo>
                <a:lnTo>
                  <a:pt x="309" y="523"/>
                </a:lnTo>
                <a:lnTo>
                  <a:pt x="300" y="521"/>
                </a:lnTo>
                <a:lnTo>
                  <a:pt x="291" y="519"/>
                </a:lnTo>
                <a:lnTo>
                  <a:pt x="283" y="517"/>
                </a:lnTo>
                <a:lnTo>
                  <a:pt x="276" y="514"/>
                </a:lnTo>
                <a:lnTo>
                  <a:pt x="269" y="511"/>
                </a:lnTo>
                <a:lnTo>
                  <a:pt x="263" y="508"/>
                </a:lnTo>
                <a:lnTo>
                  <a:pt x="257" y="505"/>
                </a:lnTo>
                <a:lnTo>
                  <a:pt x="250" y="501"/>
                </a:lnTo>
                <a:lnTo>
                  <a:pt x="243" y="497"/>
                </a:lnTo>
                <a:lnTo>
                  <a:pt x="236" y="492"/>
                </a:lnTo>
                <a:lnTo>
                  <a:pt x="229" y="486"/>
                </a:lnTo>
                <a:lnTo>
                  <a:pt x="221" y="480"/>
                </a:lnTo>
                <a:lnTo>
                  <a:pt x="212" y="474"/>
                </a:lnTo>
                <a:lnTo>
                  <a:pt x="199" y="466"/>
                </a:lnTo>
                <a:lnTo>
                  <a:pt x="186" y="458"/>
                </a:lnTo>
                <a:lnTo>
                  <a:pt x="173" y="451"/>
                </a:lnTo>
                <a:lnTo>
                  <a:pt x="159" y="444"/>
                </a:lnTo>
                <a:lnTo>
                  <a:pt x="145" y="437"/>
                </a:lnTo>
                <a:lnTo>
                  <a:pt x="131" y="430"/>
                </a:lnTo>
                <a:lnTo>
                  <a:pt x="117" y="424"/>
                </a:lnTo>
                <a:lnTo>
                  <a:pt x="103" y="417"/>
                </a:lnTo>
                <a:lnTo>
                  <a:pt x="90" y="411"/>
                </a:lnTo>
                <a:lnTo>
                  <a:pt x="77" y="404"/>
                </a:lnTo>
                <a:lnTo>
                  <a:pt x="64" y="398"/>
                </a:lnTo>
                <a:lnTo>
                  <a:pt x="52" y="391"/>
                </a:lnTo>
                <a:lnTo>
                  <a:pt x="41" y="384"/>
                </a:lnTo>
                <a:lnTo>
                  <a:pt x="30" y="376"/>
                </a:lnTo>
                <a:lnTo>
                  <a:pt x="21" y="369"/>
                </a:lnTo>
                <a:lnTo>
                  <a:pt x="13" y="360"/>
                </a:lnTo>
                <a:lnTo>
                  <a:pt x="6" y="349"/>
                </a:lnTo>
                <a:lnTo>
                  <a:pt x="2" y="332"/>
                </a:lnTo>
                <a:lnTo>
                  <a:pt x="0" y="311"/>
                </a:lnTo>
                <a:lnTo>
                  <a:pt x="0" y="286"/>
                </a:lnTo>
                <a:lnTo>
                  <a:pt x="1" y="257"/>
                </a:lnTo>
                <a:lnTo>
                  <a:pt x="3" y="227"/>
                </a:lnTo>
                <a:lnTo>
                  <a:pt x="7" y="196"/>
                </a:lnTo>
                <a:lnTo>
                  <a:pt x="11" y="164"/>
                </a:lnTo>
                <a:lnTo>
                  <a:pt x="16" y="133"/>
                </a:lnTo>
                <a:lnTo>
                  <a:pt x="21" y="103"/>
                </a:lnTo>
                <a:lnTo>
                  <a:pt x="26" y="75"/>
                </a:lnTo>
                <a:lnTo>
                  <a:pt x="30" y="51"/>
                </a:lnTo>
                <a:lnTo>
                  <a:pt x="34" y="30"/>
                </a:lnTo>
                <a:lnTo>
                  <a:pt x="37" y="14"/>
                </a:lnTo>
                <a:lnTo>
                  <a:pt x="39" y="4"/>
                </a:lnTo>
                <a:lnTo>
                  <a:pt x="4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2" name="Freeform 78">
            <a:extLst>
              <a:ext uri="{FF2B5EF4-FFF2-40B4-BE49-F238E27FC236}">
                <a16:creationId xmlns:a16="http://schemas.microsoft.com/office/drawing/2014/main" id="{57A55976-FC54-5C4A-B80F-8F8495DDDA09}"/>
              </a:ext>
            </a:extLst>
          </p:cNvPr>
          <p:cNvSpPr>
            <a:spLocks/>
          </p:cNvSpPr>
          <p:nvPr/>
        </p:nvSpPr>
        <p:spPr bwMode="auto">
          <a:xfrm>
            <a:off x="2983959" y="2713024"/>
            <a:ext cx="126658" cy="301337"/>
          </a:xfrm>
          <a:custGeom>
            <a:avLst/>
            <a:gdLst>
              <a:gd name="T0" fmla="*/ 59 w 211"/>
              <a:gd name="T1" fmla="*/ 100 h 502"/>
              <a:gd name="T2" fmla="*/ 30 w 211"/>
              <a:gd name="T3" fmla="*/ 167 h 502"/>
              <a:gd name="T4" fmla="*/ 11 w 211"/>
              <a:gd name="T5" fmla="*/ 228 h 502"/>
              <a:gd name="T6" fmla="*/ 2 w 211"/>
              <a:gd name="T7" fmla="*/ 283 h 502"/>
              <a:gd name="T8" fmla="*/ 0 w 211"/>
              <a:gd name="T9" fmla="*/ 330 h 502"/>
              <a:gd name="T10" fmla="*/ 5 w 211"/>
              <a:gd name="T11" fmla="*/ 370 h 502"/>
              <a:gd name="T12" fmla="*/ 16 w 211"/>
              <a:gd name="T13" fmla="*/ 401 h 502"/>
              <a:gd name="T14" fmla="*/ 30 w 211"/>
              <a:gd name="T15" fmla="*/ 425 h 502"/>
              <a:gd name="T16" fmla="*/ 49 w 211"/>
              <a:gd name="T17" fmla="*/ 441 h 502"/>
              <a:gd name="T18" fmla="*/ 69 w 211"/>
              <a:gd name="T19" fmla="*/ 454 h 502"/>
              <a:gd name="T20" fmla="*/ 90 w 211"/>
              <a:gd name="T21" fmla="*/ 465 h 502"/>
              <a:gd name="T22" fmla="*/ 112 w 211"/>
              <a:gd name="T23" fmla="*/ 475 h 502"/>
              <a:gd name="T24" fmla="*/ 132 w 211"/>
              <a:gd name="T25" fmla="*/ 484 h 502"/>
              <a:gd name="T26" fmla="*/ 151 w 211"/>
              <a:gd name="T27" fmla="*/ 490 h 502"/>
              <a:gd name="T28" fmla="*/ 165 w 211"/>
              <a:gd name="T29" fmla="*/ 496 h 502"/>
              <a:gd name="T30" fmla="*/ 175 w 211"/>
              <a:gd name="T31" fmla="*/ 500 h 502"/>
              <a:gd name="T32" fmla="*/ 181 w 211"/>
              <a:gd name="T33" fmla="*/ 499 h 502"/>
              <a:gd name="T34" fmla="*/ 186 w 211"/>
              <a:gd name="T35" fmla="*/ 478 h 502"/>
              <a:gd name="T36" fmla="*/ 193 w 211"/>
              <a:gd name="T37" fmla="*/ 441 h 502"/>
              <a:gd name="T38" fmla="*/ 199 w 211"/>
              <a:gd name="T39" fmla="*/ 391 h 502"/>
              <a:gd name="T40" fmla="*/ 204 w 211"/>
              <a:gd name="T41" fmla="*/ 335 h 502"/>
              <a:gd name="T42" fmla="*/ 208 w 211"/>
              <a:gd name="T43" fmla="*/ 275 h 502"/>
              <a:gd name="T44" fmla="*/ 210 w 211"/>
              <a:gd name="T45" fmla="*/ 217 h 502"/>
              <a:gd name="T46" fmla="*/ 208 w 211"/>
              <a:gd name="T47" fmla="*/ 166 h 502"/>
              <a:gd name="T48" fmla="*/ 202 w 211"/>
              <a:gd name="T49" fmla="*/ 125 h 502"/>
              <a:gd name="T50" fmla="*/ 194 w 211"/>
              <a:gd name="T51" fmla="*/ 87 h 502"/>
              <a:gd name="T52" fmla="*/ 185 w 211"/>
              <a:gd name="T53" fmla="*/ 51 h 502"/>
              <a:gd name="T54" fmla="*/ 173 w 211"/>
              <a:gd name="T55" fmla="*/ 24 h 502"/>
              <a:gd name="T56" fmla="*/ 158 w 211"/>
              <a:gd name="T57" fmla="*/ 5 h 502"/>
              <a:gd name="T58" fmla="*/ 140 w 211"/>
              <a:gd name="T59" fmla="*/ 0 h 502"/>
              <a:gd name="T60" fmla="*/ 119 w 211"/>
              <a:gd name="T61" fmla="*/ 11 h 502"/>
              <a:gd name="T62" fmla="*/ 93 w 211"/>
              <a:gd name="T63" fmla="*/ 4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502">
                <a:moveTo>
                  <a:pt x="79" y="64"/>
                </a:moveTo>
                <a:lnTo>
                  <a:pt x="59" y="100"/>
                </a:lnTo>
                <a:lnTo>
                  <a:pt x="44" y="134"/>
                </a:lnTo>
                <a:lnTo>
                  <a:pt x="30" y="167"/>
                </a:lnTo>
                <a:lnTo>
                  <a:pt x="19" y="199"/>
                </a:lnTo>
                <a:lnTo>
                  <a:pt x="11" y="228"/>
                </a:lnTo>
                <a:lnTo>
                  <a:pt x="5" y="256"/>
                </a:lnTo>
                <a:lnTo>
                  <a:pt x="2" y="283"/>
                </a:lnTo>
                <a:lnTo>
                  <a:pt x="0" y="307"/>
                </a:lnTo>
                <a:lnTo>
                  <a:pt x="0" y="330"/>
                </a:lnTo>
                <a:lnTo>
                  <a:pt x="2" y="351"/>
                </a:lnTo>
                <a:lnTo>
                  <a:pt x="5" y="370"/>
                </a:lnTo>
                <a:lnTo>
                  <a:pt x="10" y="386"/>
                </a:lnTo>
                <a:lnTo>
                  <a:pt x="16" y="401"/>
                </a:lnTo>
                <a:lnTo>
                  <a:pt x="22" y="414"/>
                </a:lnTo>
                <a:lnTo>
                  <a:pt x="30" y="425"/>
                </a:lnTo>
                <a:lnTo>
                  <a:pt x="39" y="433"/>
                </a:lnTo>
                <a:lnTo>
                  <a:pt x="49" y="441"/>
                </a:lnTo>
                <a:lnTo>
                  <a:pt x="58" y="448"/>
                </a:lnTo>
                <a:lnTo>
                  <a:pt x="69" y="454"/>
                </a:lnTo>
                <a:lnTo>
                  <a:pt x="80" y="460"/>
                </a:lnTo>
                <a:lnTo>
                  <a:pt x="90" y="465"/>
                </a:lnTo>
                <a:lnTo>
                  <a:pt x="101" y="470"/>
                </a:lnTo>
                <a:lnTo>
                  <a:pt x="112" y="475"/>
                </a:lnTo>
                <a:lnTo>
                  <a:pt x="123" y="480"/>
                </a:lnTo>
                <a:lnTo>
                  <a:pt x="132" y="484"/>
                </a:lnTo>
                <a:lnTo>
                  <a:pt x="142" y="487"/>
                </a:lnTo>
                <a:lnTo>
                  <a:pt x="151" y="490"/>
                </a:lnTo>
                <a:lnTo>
                  <a:pt x="158" y="493"/>
                </a:lnTo>
                <a:lnTo>
                  <a:pt x="165" y="496"/>
                </a:lnTo>
                <a:lnTo>
                  <a:pt x="171" y="498"/>
                </a:lnTo>
                <a:lnTo>
                  <a:pt x="175" y="500"/>
                </a:lnTo>
                <a:lnTo>
                  <a:pt x="179" y="501"/>
                </a:lnTo>
                <a:lnTo>
                  <a:pt x="181" y="499"/>
                </a:lnTo>
                <a:lnTo>
                  <a:pt x="183" y="491"/>
                </a:lnTo>
                <a:lnTo>
                  <a:pt x="186" y="478"/>
                </a:lnTo>
                <a:lnTo>
                  <a:pt x="190" y="461"/>
                </a:lnTo>
                <a:lnTo>
                  <a:pt x="193" y="441"/>
                </a:lnTo>
                <a:lnTo>
                  <a:pt x="195" y="418"/>
                </a:lnTo>
                <a:lnTo>
                  <a:pt x="199" y="391"/>
                </a:lnTo>
                <a:lnTo>
                  <a:pt x="202" y="364"/>
                </a:lnTo>
                <a:lnTo>
                  <a:pt x="204" y="335"/>
                </a:lnTo>
                <a:lnTo>
                  <a:pt x="207" y="305"/>
                </a:lnTo>
                <a:lnTo>
                  <a:pt x="208" y="275"/>
                </a:lnTo>
                <a:lnTo>
                  <a:pt x="209" y="245"/>
                </a:lnTo>
                <a:lnTo>
                  <a:pt x="210" y="217"/>
                </a:lnTo>
                <a:lnTo>
                  <a:pt x="209" y="191"/>
                </a:lnTo>
                <a:lnTo>
                  <a:pt x="208" y="166"/>
                </a:lnTo>
                <a:lnTo>
                  <a:pt x="205" y="145"/>
                </a:lnTo>
                <a:lnTo>
                  <a:pt x="202" y="125"/>
                </a:lnTo>
                <a:lnTo>
                  <a:pt x="198" y="106"/>
                </a:lnTo>
                <a:lnTo>
                  <a:pt x="194" y="87"/>
                </a:lnTo>
                <a:lnTo>
                  <a:pt x="190" y="68"/>
                </a:lnTo>
                <a:lnTo>
                  <a:pt x="185" y="51"/>
                </a:lnTo>
                <a:lnTo>
                  <a:pt x="179" y="37"/>
                </a:lnTo>
                <a:lnTo>
                  <a:pt x="173" y="24"/>
                </a:lnTo>
                <a:lnTo>
                  <a:pt x="165" y="13"/>
                </a:lnTo>
                <a:lnTo>
                  <a:pt x="158" y="5"/>
                </a:lnTo>
                <a:lnTo>
                  <a:pt x="150" y="1"/>
                </a:lnTo>
                <a:lnTo>
                  <a:pt x="140" y="0"/>
                </a:lnTo>
                <a:lnTo>
                  <a:pt x="130" y="3"/>
                </a:lnTo>
                <a:lnTo>
                  <a:pt x="119" y="11"/>
                </a:lnTo>
                <a:lnTo>
                  <a:pt x="106" y="23"/>
                </a:lnTo>
                <a:lnTo>
                  <a:pt x="93" y="41"/>
                </a:lnTo>
                <a:lnTo>
                  <a:pt x="79" y="64"/>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3" name="Freeform 79">
            <a:extLst>
              <a:ext uri="{FF2B5EF4-FFF2-40B4-BE49-F238E27FC236}">
                <a16:creationId xmlns:a16="http://schemas.microsoft.com/office/drawing/2014/main" id="{7E5F22A1-320C-4F48-B3DE-7FCBC5AA355E}"/>
              </a:ext>
            </a:extLst>
          </p:cNvPr>
          <p:cNvSpPr>
            <a:spLocks/>
          </p:cNvSpPr>
          <p:nvPr/>
        </p:nvSpPr>
        <p:spPr bwMode="auto">
          <a:xfrm>
            <a:off x="2902923" y="1902053"/>
            <a:ext cx="335553" cy="326549"/>
          </a:xfrm>
          <a:custGeom>
            <a:avLst/>
            <a:gdLst>
              <a:gd name="T0" fmla="*/ 435 w 559"/>
              <a:gd name="T1" fmla="*/ 61 h 544"/>
              <a:gd name="T2" fmla="*/ 473 w 559"/>
              <a:gd name="T3" fmla="*/ 70 h 544"/>
              <a:gd name="T4" fmla="*/ 496 w 559"/>
              <a:gd name="T5" fmla="*/ 84 h 544"/>
              <a:gd name="T6" fmla="*/ 510 w 559"/>
              <a:gd name="T7" fmla="*/ 105 h 544"/>
              <a:gd name="T8" fmla="*/ 522 w 559"/>
              <a:gd name="T9" fmla="*/ 131 h 544"/>
              <a:gd name="T10" fmla="*/ 541 w 559"/>
              <a:gd name="T11" fmla="*/ 171 h 544"/>
              <a:gd name="T12" fmla="*/ 556 w 559"/>
              <a:gd name="T13" fmla="*/ 224 h 544"/>
              <a:gd name="T14" fmla="*/ 557 w 559"/>
              <a:gd name="T15" fmla="*/ 266 h 544"/>
              <a:gd name="T16" fmla="*/ 545 w 559"/>
              <a:gd name="T17" fmla="*/ 302 h 544"/>
              <a:gd name="T18" fmla="*/ 524 w 559"/>
              <a:gd name="T19" fmla="*/ 330 h 544"/>
              <a:gd name="T20" fmla="*/ 495 w 559"/>
              <a:gd name="T21" fmla="*/ 352 h 544"/>
              <a:gd name="T22" fmla="*/ 471 w 559"/>
              <a:gd name="T23" fmla="*/ 373 h 544"/>
              <a:gd name="T24" fmla="*/ 458 w 559"/>
              <a:gd name="T25" fmla="*/ 396 h 544"/>
              <a:gd name="T26" fmla="*/ 451 w 559"/>
              <a:gd name="T27" fmla="*/ 418 h 544"/>
              <a:gd name="T28" fmla="*/ 443 w 559"/>
              <a:gd name="T29" fmla="*/ 438 h 544"/>
              <a:gd name="T30" fmla="*/ 430 w 559"/>
              <a:gd name="T31" fmla="*/ 454 h 544"/>
              <a:gd name="T32" fmla="*/ 402 w 559"/>
              <a:gd name="T33" fmla="*/ 464 h 544"/>
              <a:gd name="T34" fmla="*/ 338 w 559"/>
              <a:gd name="T35" fmla="*/ 470 h 544"/>
              <a:gd name="T36" fmla="*/ 258 w 559"/>
              <a:gd name="T37" fmla="*/ 476 h 544"/>
              <a:gd name="T38" fmla="*/ 178 w 559"/>
              <a:gd name="T39" fmla="*/ 484 h 544"/>
              <a:gd name="T40" fmla="*/ 117 w 559"/>
              <a:gd name="T41" fmla="*/ 498 h 544"/>
              <a:gd name="T42" fmla="*/ 88 w 559"/>
              <a:gd name="T43" fmla="*/ 519 h 544"/>
              <a:gd name="T44" fmla="*/ 65 w 559"/>
              <a:gd name="T45" fmla="*/ 536 h 544"/>
              <a:gd name="T46" fmla="*/ 41 w 559"/>
              <a:gd name="T47" fmla="*/ 543 h 544"/>
              <a:gd name="T48" fmla="*/ 20 w 559"/>
              <a:gd name="T49" fmla="*/ 539 h 544"/>
              <a:gd name="T50" fmla="*/ 5 w 559"/>
              <a:gd name="T51" fmla="*/ 524 h 544"/>
              <a:gd name="T52" fmla="*/ 0 w 559"/>
              <a:gd name="T53" fmla="*/ 498 h 544"/>
              <a:gd name="T54" fmla="*/ 3 w 559"/>
              <a:gd name="T55" fmla="*/ 469 h 544"/>
              <a:gd name="T56" fmla="*/ 9 w 559"/>
              <a:gd name="T57" fmla="*/ 436 h 544"/>
              <a:gd name="T58" fmla="*/ 12 w 559"/>
              <a:gd name="T59" fmla="*/ 407 h 544"/>
              <a:gd name="T60" fmla="*/ 13 w 559"/>
              <a:gd name="T61" fmla="*/ 365 h 544"/>
              <a:gd name="T62" fmla="*/ 10 w 559"/>
              <a:gd name="T63" fmla="*/ 305 h 544"/>
              <a:gd name="T64" fmla="*/ 12 w 559"/>
              <a:gd name="T65" fmla="*/ 238 h 544"/>
              <a:gd name="T66" fmla="*/ 25 w 559"/>
              <a:gd name="T67" fmla="*/ 183 h 544"/>
              <a:gd name="T68" fmla="*/ 45 w 559"/>
              <a:gd name="T69" fmla="*/ 139 h 544"/>
              <a:gd name="T70" fmla="*/ 66 w 559"/>
              <a:gd name="T71" fmla="*/ 109 h 544"/>
              <a:gd name="T72" fmla="*/ 84 w 559"/>
              <a:gd name="T73" fmla="*/ 93 h 544"/>
              <a:gd name="T74" fmla="*/ 95 w 559"/>
              <a:gd name="T75" fmla="*/ 89 h 544"/>
              <a:gd name="T76" fmla="*/ 108 w 559"/>
              <a:gd name="T77" fmla="*/ 81 h 544"/>
              <a:gd name="T78" fmla="*/ 122 w 559"/>
              <a:gd name="T79" fmla="*/ 70 h 544"/>
              <a:gd name="T80" fmla="*/ 138 w 559"/>
              <a:gd name="T81" fmla="*/ 56 h 544"/>
              <a:gd name="T82" fmla="*/ 154 w 559"/>
              <a:gd name="T83" fmla="*/ 40 h 544"/>
              <a:gd name="T84" fmla="*/ 173 w 559"/>
              <a:gd name="T85" fmla="*/ 22 h 544"/>
              <a:gd name="T86" fmla="*/ 205 w 559"/>
              <a:gd name="T87" fmla="*/ 8 h 544"/>
              <a:gd name="T88" fmla="*/ 245 w 559"/>
              <a:gd name="T89" fmla="*/ 0 h 544"/>
              <a:gd name="T90" fmla="*/ 290 w 559"/>
              <a:gd name="T91" fmla="*/ 3 h 544"/>
              <a:gd name="T92" fmla="*/ 333 w 559"/>
              <a:gd name="T93" fmla="*/ 18 h 544"/>
              <a:gd name="T94" fmla="*/ 370 w 559"/>
              <a:gd name="T95" fmla="*/ 4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544">
                <a:moveTo>
                  <a:pt x="400" y="57"/>
                </a:moveTo>
                <a:lnTo>
                  <a:pt x="419" y="58"/>
                </a:lnTo>
                <a:lnTo>
                  <a:pt x="435" y="61"/>
                </a:lnTo>
                <a:lnTo>
                  <a:pt x="450" y="63"/>
                </a:lnTo>
                <a:lnTo>
                  <a:pt x="462" y="66"/>
                </a:lnTo>
                <a:lnTo>
                  <a:pt x="473" y="70"/>
                </a:lnTo>
                <a:lnTo>
                  <a:pt x="482" y="74"/>
                </a:lnTo>
                <a:lnTo>
                  <a:pt x="489" y="79"/>
                </a:lnTo>
                <a:lnTo>
                  <a:pt x="496" y="84"/>
                </a:lnTo>
                <a:lnTo>
                  <a:pt x="501" y="90"/>
                </a:lnTo>
                <a:lnTo>
                  <a:pt x="506" y="97"/>
                </a:lnTo>
                <a:lnTo>
                  <a:pt x="510" y="105"/>
                </a:lnTo>
                <a:lnTo>
                  <a:pt x="514" y="113"/>
                </a:lnTo>
                <a:lnTo>
                  <a:pt x="518" y="122"/>
                </a:lnTo>
                <a:lnTo>
                  <a:pt x="522" y="131"/>
                </a:lnTo>
                <a:lnTo>
                  <a:pt x="527" y="141"/>
                </a:lnTo>
                <a:lnTo>
                  <a:pt x="532" y="152"/>
                </a:lnTo>
                <a:lnTo>
                  <a:pt x="541" y="171"/>
                </a:lnTo>
                <a:lnTo>
                  <a:pt x="548" y="190"/>
                </a:lnTo>
                <a:lnTo>
                  <a:pt x="553" y="207"/>
                </a:lnTo>
                <a:lnTo>
                  <a:pt x="556" y="224"/>
                </a:lnTo>
                <a:lnTo>
                  <a:pt x="558" y="238"/>
                </a:lnTo>
                <a:lnTo>
                  <a:pt x="558" y="253"/>
                </a:lnTo>
                <a:lnTo>
                  <a:pt x="557" y="266"/>
                </a:lnTo>
                <a:lnTo>
                  <a:pt x="554" y="279"/>
                </a:lnTo>
                <a:lnTo>
                  <a:pt x="550" y="291"/>
                </a:lnTo>
                <a:lnTo>
                  <a:pt x="545" y="302"/>
                </a:lnTo>
                <a:lnTo>
                  <a:pt x="539" y="312"/>
                </a:lnTo>
                <a:lnTo>
                  <a:pt x="532" y="321"/>
                </a:lnTo>
                <a:lnTo>
                  <a:pt x="524" y="330"/>
                </a:lnTo>
                <a:lnTo>
                  <a:pt x="515" y="338"/>
                </a:lnTo>
                <a:lnTo>
                  <a:pt x="506" y="345"/>
                </a:lnTo>
                <a:lnTo>
                  <a:pt x="495" y="352"/>
                </a:lnTo>
                <a:lnTo>
                  <a:pt x="486" y="359"/>
                </a:lnTo>
                <a:lnTo>
                  <a:pt x="478" y="366"/>
                </a:lnTo>
                <a:lnTo>
                  <a:pt x="471" y="373"/>
                </a:lnTo>
                <a:lnTo>
                  <a:pt x="466" y="381"/>
                </a:lnTo>
                <a:lnTo>
                  <a:pt x="462" y="389"/>
                </a:lnTo>
                <a:lnTo>
                  <a:pt x="458" y="396"/>
                </a:lnTo>
                <a:lnTo>
                  <a:pt x="455" y="404"/>
                </a:lnTo>
                <a:lnTo>
                  <a:pt x="453" y="411"/>
                </a:lnTo>
                <a:lnTo>
                  <a:pt x="451" y="418"/>
                </a:lnTo>
                <a:lnTo>
                  <a:pt x="448" y="425"/>
                </a:lnTo>
                <a:lnTo>
                  <a:pt x="446" y="432"/>
                </a:lnTo>
                <a:lnTo>
                  <a:pt x="443" y="438"/>
                </a:lnTo>
                <a:lnTo>
                  <a:pt x="439" y="444"/>
                </a:lnTo>
                <a:lnTo>
                  <a:pt x="435" y="449"/>
                </a:lnTo>
                <a:lnTo>
                  <a:pt x="430" y="454"/>
                </a:lnTo>
                <a:lnTo>
                  <a:pt x="423" y="457"/>
                </a:lnTo>
                <a:lnTo>
                  <a:pt x="415" y="461"/>
                </a:lnTo>
                <a:lnTo>
                  <a:pt x="402" y="464"/>
                </a:lnTo>
                <a:lnTo>
                  <a:pt x="384" y="466"/>
                </a:lnTo>
                <a:lnTo>
                  <a:pt x="362" y="468"/>
                </a:lnTo>
                <a:lnTo>
                  <a:pt x="338" y="470"/>
                </a:lnTo>
                <a:lnTo>
                  <a:pt x="313" y="472"/>
                </a:lnTo>
                <a:lnTo>
                  <a:pt x="286" y="474"/>
                </a:lnTo>
                <a:lnTo>
                  <a:pt x="258" y="476"/>
                </a:lnTo>
                <a:lnTo>
                  <a:pt x="231" y="478"/>
                </a:lnTo>
                <a:lnTo>
                  <a:pt x="204" y="481"/>
                </a:lnTo>
                <a:lnTo>
                  <a:pt x="178" y="484"/>
                </a:lnTo>
                <a:lnTo>
                  <a:pt x="154" y="488"/>
                </a:lnTo>
                <a:lnTo>
                  <a:pt x="134" y="492"/>
                </a:lnTo>
                <a:lnTo>
                  <a:pt x="117" y="498"/>
                </a:lnTo>
                <a:lnTo>
                  <a:pt x="103" y="504"/>
                </a:lnTo>
                <a:lnTo>
                  <a:pt x="95" y="511"/>
                </a:lnTo>
                <a:lnTo>
                  <a:pt x="88" y="519"/>
                </a:lnTo>
                <a:lnTo>
                  <a:pt x="81" y="526"/>
                </a:lnTo>
                <a:lnTo>
                  <a:pt x="73" y="532"/>
                </a:lnTo>
                <a:lnTo>
                  <a:pt x="65" y="536"/>
                </a:lnTo>
                <a:lnTo>
                  <a:pt x="57" y="540"/>
                </a:lnTo>
                <a:lnTo>
                  <a:pt x="48" y="542"/>
                </a:lnTo>
                <a:lnTo>
                  <a:pt x="41" y="543"/>
                </a:lnTo>
                <a:lnTo>
                  <a:pt x="34" y="543"/>
                </a:lnTo>
                <a:lnTo>
                  <a:pt x="26" y="542"/>
                </a:lnTo>
                <a:lnTo>
                  <a:pt x="20" y="539"/>
                </a:lnTo>
                <a:lnTo>
                  <a:pt x="14" y="536"/>
                </a:lnTo>
                <a:lnTo>
                  <a:pt x="9" y="531"/>
                </a:lnTo>
                <a:lnTo>
                  <a:pt x="5" y="524"/>
                </a:lnTo>
                <a:lnTo>
                  <a:pt x="2" y="517"/>
                </a:lnTo>
                <a:lnTo>
                  <a:pt x="0" y="508"/>
                </a:lnTo>
                <a:lnTo>
                  <a:pt x="0" y="498"/>
                </a:lnTo>
                <a:lnTo>
                  <a:pt x="1" y="488"/>
                </a:lnTo>
                <a:lnTo>
                  <a:pt x="2" y="478"/>
                </a:lnTo>
                <a:lnTo>
                  <a:pt x="3" y="469"/>
                </a:lnTo>
                <a:lnTo>
                  <a:pt x="4" y="460"/>
                </a:lnTo>
                <a:lnTo>
                  <a:pt x="7" y="444"/>
                </a:lnTo>
                <a:lnTo>
                  <a:pt x="9" y="436"/>
                </a:lnTo>
                <a:lnTo>
                  <a:pt x="10" y="427"/>
                </a:lnTo>
                <a:lnTo>
                  <a:pt x="11" y="417"/>
                </a:lnTo>
                <a:lnTo>
                  <a:pt x="12" y="407"/>
                </a:lnTo>
                <a:lnTo>
                  <a:pt x="13" y="395"/>
                </a:lnTo>
                <a:lnTo>
                  <a:pt x="13" y="381"/>
                </a:lnTo>
                <a:lnTo>
                  <a:pt x="13" y="365"/>
                </a:lnTo>
                <a:lnTo>
                  <a:pt x="13" y="348"/>
                </a:lnTo>
                <a:lnTo>
                  <a:pt x="12" y="327"/>
                </a:lnTo>
                <a:lnTo>
                  <a:pt x="10" y="305"/>
                </a:lnTo>
                <a:lnTo>
                  <a:pt x="9" y="282"/>
                </a:lnTo>
                <a:lnTo>
                  <a:pt x="10" y="260"/>
                </a:lnTo>
                <a:lnTo>
                  <a:pt x="12" y="238"/>
                </a:lnTo>
                <a:lnTo>
                  <a:pt x="15" y="219"/>
                </a:lnTo>
                <a:lnTo>
                  <a:pt x="20" y="201"/>
                </a:lnTo>
                <a:lnTo>
                  <a:pt x="25" y="183"/>
                </a:lnTo>
                <a:lnTo>
                  <a:pt x="31" y="167"/>
                </a:lnTo>
                <a:lnTo>
                  <a:pt x="38" y="152"/>
                </a:lnTo>
                <a:lnTo>
                  <a:pt x="45" y="139"/>
                </a:lnTo>
                <a:lnTo>
                  <a:pt x="51" y="128"/>
                </a:lnTo>
                <a:lnTo>
                  <a:pt x="59" y="117"/>
                </a:lnTo>
                <a:lnTo>
                  <a:pt x="66" y="109"/>
                </a:lnTo>
                <a:lnTo>
                  <a:pt x="72" y="101"/>
                </a:lnTo>
                <a:lnTo>
                  <a:pt x="78" y="96"/>
                </a:lnTo>
                <a:lnTo>
                  <a:pt x="84" y="93"/>
                </a:lnTo>
                <a:lnTo>
                  <a:pt x="88" y="91"/>
                </a:lnTo>
                <a:lnTo>
                  <a:pt x="91" y="90"/>
                </a:lnTo>
                <a:lnTo>
                  <a:pt x="95" y="89"/>
                </a:lnTo>
                <a:lnTo>
                  <a:pt x="99" y="87"/>
                </a:lnTo>
                <a:lnTo>
                  <a:pt x="103" y="84"/>
                </a:lnTo>
                <a:lnTo>
                  <a:pt x="108" y="81"/>
                </a:lnTo>
                <a:lnTo>
                  <a:pt x="112" y="78"/>
                </a:lnTo>
                <a:lnTo>
                  <a:pt x="117" y="74"/>
                </a:lnTo>
                <a:lnTo>
                  <a:pt x="122" y="70"/>
                </a:lnTo>
                <a:lnTo>
                  <a:pt x="128" y="66"/>
                </a:lnTo>
                <a:lnTo>
                  <a:pt x="133" y="61"/>
                </a:lnTo>
                <a:lnTo>
                  <a:pt x="138" y="56"/>
                </a:lnTo>
                <a:lnTo>
                  <a:pt x="143" y="50"/>
                </a:lnTo>
                <a:lnTo>
                  <a:pt x="149" y="45"/>
                </a:lnTo>
                <a:lnTo>
                  <a:pt x="154" y="40"/>
                </a:lnTo>
                <a:lnTo>
                  <a:pt x="160" y="33"/>
                </a:lnTo>
                <a:lnTo>
                  <a:pt x="166" y="27"/>
                </a:lnTo>
                <a:lnTo>
                  <a:pt x="173" y="22"/>
                </a:lnTo>
                <a:lnTo>
                  <a:pt x="182" y="16"/>
                </a:lnTo>
                <a:lnTo>
                  <a:pt x="193" y="12"/>
                </a:lnTo>
                <a:lnTo>
                  <a:pt x="205" y="8"/>
                </a:lnTo>
                <a:lnTo>
                  <a:pt x="218" y="4"/>
                </a:lnTo>
                <a:lnTo>
                  <a:pt x="231" y="2"/>
                </a:lnTo>
                <a:lnTo>
                  <a:pt x="245" y="0"/>
                </a:lnTo>
                <a:lnTo>
                  <a:pt x="260" y="0"/>
                </a:lnTo>
                <a:lnTo>
                  <a:pt x="275" y="1"/>
                </a:lnTo>
                <a:lnTo>
                  <a:pt x="290" y="3"/>
                </a:lnTo>
                <a:lnTo>
                  <a:pt x="305" y="6"/>
                </a:lnTo>
                <a:lnTo>
                  <a:pt x="320" y="11"/>
                </a:lnTo>
                <a:lnTo>
                  <a:pt x="333" y="18"/>
                </a:lnTo>
                <a:lnTo>
                  <a:pt x="346" y="26"/>
                </a:lnTo>
                <a:lnTo>
                  <a:pt x="358" y="36"/>
                </a:lnTo>
                <a:lnTo>
                  <a:pt x="370" y="47"/>
                </a:lnTo>
                <a:lnTo>
                  <a:pt x="400" y="57"/>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4" name="Freeform 80">
            <a:extLst>
              <a:ext uri="{FF2B5EF4-FFF2-40B4-BE49-F238E27FC236}">
                <a16:creationId xmlns:a16="http://schemas.microsoft.com/office/drawing/2014/main" id="{3121806E-2057-5743-A1DB-7CBB4F3F2856}"/>
              </a:ext>
            </a:extLst>
          </p:cNvPr>
          <p:cNvSpPr>
            <a:spLocks/>
          </p:cNvSpPr>
          <p:nvPr/>
        </p:nvSpPr>
        <p:spPr bwMode="auto">
          <a:xfrm>
            <a:off x="2911327" y="1958479"/>
            <a:ext cx="272524" cy="412988"/>
          </a:xfrm>
          <a:custGeom>
            <a:avLst/>
            <a:gdLst>
              <a:gd name="T0" fmla="*/ 451 w 454"/>
              <a:gd name="T1" fmla="*/ 171 h 688"/>
              <a:gd name="T2" fmla="*/ 453 w 454"/>
              <a:gd name="T3" fmla="*/ 205 h 688"/>
              <a:gd name="T4" fmla="*/ 453 w 454"/>
              <a:gd name="T5" fmla="*/ 232 h 688"/>
              <a:gd name="T6" fmla="*/ 447 w 454"/>
              <a:gd name="T7" fmla="*/ 251 h 688"/>
              <a:gd name="T8" fmla="*/ 441 w 454"/>
              <a:gd name="T9" fmla="*/ 263 h 688"/>
              <a:gd name="T10" fmla="*/ 438 w 454"/>
              <a:gd name="T11" fmla="*/ 278 h 688"/>
              <a:gd name="T12" fmla="*/ 438 w 454"/>
              <a:gd name="T13" fmla="*/ 295 h 688"/>
              <a:gd name="T14" fmla="*/ 438 w 454"/>
              <a:gd name="T15" fmla="*/ 310 h 688"/>
              <a:gd name="T16" fmla="*/ 438 w 454"/>
              <a:gd name="T17" fmla="*/ 324 h 688"/>
              <a:gd name="T18" fmla="*/ 435 w 454"/>
              <a:gd name="T19" fmla="*/ 342 h 688"/>
              <a:gd name="T20" fmla="*/ 429 w 454"/>
              <a:gd name="T21" fmla="*/ 364 h 688"/>
              <a:gd name="T22" fmla="*/ 418 w 454"/>
              <a:gd name="T23" fmla="*/ 384 h 688"/>
              <a:gd name="T24" fmla="*/ 404 w 454"/>
              <a:gd name="T25" fmla="*/ 406 h 688"/>
              <a:gd name="T26" fmla="*/ 388 w 454"/>
              <a:gd name="T27" fmla="*/ 432 h 688"/>
              <a:gd name="T28" fmla="*/ 373 w 454"/>
              <a:gd name="T29" fmla="*/ 457 h 688"/>
              <a:gd name="T30" fmla="*/ 362 w 454"/>
              <a:gd name="T31" fmla="*/ 475 h 688"/>
              <a:gd name="T32" fmla="*/ 352 w 454"/>
              <a:gd name="T33" fmla="*/ 487 h 688"/>
              <a:gd name="T34" fmla="*/ 343 w 454"/>
              <a:gd name="T35" fmla="*/ 501 h 688"/>
              <a:gd name="T36" fmla="*/ 336 w 454"/>
              <a:gd name="T37" fmla="*/ 515 h 688"/>
              <a:gd name="T38" fmla="*/ 330 w 454"/>
              <a:gd name="T39" fmla="*/ 525 h 688"/>
              <a:gd name="T40" fmla="*/ 324 w 454"/>
              <a:gd name="T41" fmla="*/ 531 h 688"/>
              <a:gd name="T42" fmla="*/ 316 w 454"/>
              <a:gd name="T43" fmla="*/ 534 h 688"/>
              <a:gd name="T44" fmla="*/ 300 w 454"/>
              <a:gd name="T45" fmla="*/ 535 h 688"/>
              <a:gd name="T46" fmla="*/ 281 w 454"/>
              <a:gd name="T47" fmla="*/ 533 h 688"/>
              <a:gd name="T48" fmla="*/ 267 w 454"/>
              <a:gd name="T49" fmla="*/ 532 h 688"/>
              <a:gd name="T50" fmla="*/ 256 w 454"/>
              <a:gd name="T51" fmla="*/ 530 h 688"/>
              <a:gd name="T52" fmla="*/ 249 w 454"/>
              <a:gd name="T53" fmla="*/ 527 h 688"/>
              <a:gd name="T54" fmla="*/ 246 w 454"/>
              <a:gd name="T55" fmla="*/ 526 h 688"/>
              <a:gd name="T56" fmla="*/ 224 w 454"/>
              <a:gd name="T57" fmla="*/ 563 h 688"/>
              <a:gd name="T58" fmla="*/ 203 w 454"/>
              <a:gd name="T59" fmla="*/ 609 h 688"/>
              <a:gd name="T60" fmla="*/ 185 w 454"/>
              <a:gd name="T61" fmla="*/ 653 h 688"/>
              <a:gd name="T62" fmla="*/ 174 w 454"/>
              <a:gd name="T63" fmla="*/ 684 h 688"/>
              <a:gd name="T64" fmla="*/ 140 w 454"/>
              <a:gd name="T65" fmla="*/ 674 h 688"/>
              <a:gd name="T66" fmla="*/ 75 w 454"/>
              <a:gd name="T67" fmla="*/ 618 h 688"/>
              <a:gd name="T68" fmla="*/ 16 w 454"/>
              <a:gd name="T69" fmla="*/ 548 h 688"/>
              <a:gd name="T70" fmla="*/ 3 w 454"/>
              <a:gd name="T71" fmla="*/ 495 h 688"/>
              <a:gd name="T72" fmla="*/ 21 w 454"/>
              <a:gd name="T73" fmla="*/ 467 h 688"/>
              <a:gd name="T74" fmla="*/ 34 w 454"/>
              <a:gd name="T75" fmla="*/ 440 h 688"/>
              <a:gd name="T76" fmla="*/ 43 w 454"/>
              <a:gd name="T77" fmla="*/ 411 h 688"/>
              <a:gd name="T78" fmla="*/ 48 w 454"/>
              <a:gd name="T79" fmla="*/ 379 h 688"/>
              <a:gd name="T80" fmla="*/ 50 w 454"/>
              <a:gd name="T81" fmla="*/ 326 h 688"/>
              <a:gd name="T82" fmla="*/ 60 w 454"/>
              <a:gd name="T83" fmla="*/ 253 h 688"/>
              <a:gd name="T84" fmla="*/ 87 w 454"/>
              <a:gd name="T85" fmla="*/ 178 h 688"/>
              <a:gd name="T86" fmla="*/ 140 w 454"/>
              <a:gd name="T87" fmla="*/ 122 h 688"/>
              <a:gd name="T88" fmla="*/ 214 w 454"/>
              <a:gd name="T89" fmla="*/ 74 h 688"/>
              <a:gd name="T90" fmla="*/ 284 w 454"/>
              <a:gd name="T91" fmla="*/ 29 h 688"/>
              <a:gd name="T92" fmla="*/ 340 w 454"/>
              <a:gd name="T93" fmla="*/ 2 h 688"/>
              <a:gd name="T94" fmla="*/ 373 w 454"/>
              <a:gd name="T95" fmla="*/ 8 h 688"/>
              <a:gd name="T96" fmla="*/ 395 w 454"/>
              <a:gd name="T97" fmla="*/ 43 h 688"/>
              <a:gd name="T98" fmla="*/ 420 w 454"/>
              <a:gd name="T99" fmla="*/ 87 h 688"/>
              <a:gd name="T100" fmla="*/ 440 w 454"/>
              <a:gd name="T101" fmla="*/ 123 h 688"/>
              <a:gd name="T102" fmla="*/ 449 w 454"/>
              <a:gd name="T103" fmla="*/ 13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 h="688">
                <a:moveTo>
                  <a:pt x="449" y="139"/>
                </a:moveTo>
                <a:lnTo>
                  <a:pt x="449" y="150"/>
                </a:lnTo>
                <a:lnTo>
                  <a:pt x="450" y="161"/>
                </a:lnTo>
                <a:lnTo>
                  <a:pt x="451" y="171"/>
                </a:lnTo>
                <a:lnTo>
                  <a:pt x="451" y="180"/>
                </a:lnTo>
                <a:lnTo>
                  <a:pt x="452" y="189"/>
                </a:lnTo>
                <a:lnTo>
                  <a:pt x="453" y="197"/>
                </a:lnTo>
                <a:lnTo>
                  <a:pt x="453" y="205"/>
                </a:lnTo>
                <a:lnTo>
                  <a:pt x="453" y="213"/>
                </a:lnTo>
                <a:lnTo>
                  <a:pt x="453" y="219"/>
                </a:lnTo>
                <a:lnTo>
                  <a:pt x="453" y="226"/>
                </a:lnTo>
                <a:lnTo>
                  <a:pt x="453" y="232"/>
                </a:lnTo>
                <a:lnTo>
                  <a:pt x="452" y="237"/>
                </a:lnTo>
                <a:lnTo>
                  <a:pt x="451" y="242"/>
                </a:lnTo>
                <a:lnTo>
                  <a:pt x="449" y="247"/>
                </a:lnTo>
                <a:lnTo>
                  <a:pt x="447" y="251"/>
                </a:lnTo>
                <a:lnTo>
                  <a:pt x="445" y="255"/>
                </a:lnTo>
                <a:lnTo>
                  <a:pt x="443" y="258"/>
                </a:lnTo>
                <a:lnTo>
                  <a:pt x="442" y="260"/>
                </a:lnTo>
                <a:lnTo>
                  <a:pt x="441" y="263"/>
                </a:lnTo>
                <a:lnTo>
                  <a:pt x="440" y="266"/>
                </a:lnTo>
                <a:lnTo>
                  <a:pt x="439" y="270"/>
                </a:lnTo>
                <a:lnTo>
                  <a:pt x="439" y="274"/>
                </a:lnTo>
                <a:lnTo>
                  <a:pt x="438" y="278"/>
                </a:lnTo>
                <a:lnTo>
                  <a:pt x="438" y="282"/>
                </a:lnTo>
                <a:lnTo>
                  <a:pt x="438" y="286"/>
                </a:lnTo>
                <a:lnTo>
                  <a:pt x="438" y="290"/>
                </a:lnTo>
                <a:lnTo>
                  <a:pt x="438" y="295"/>
                </a:lnTo>
                <a:lnTo>
                  <a:pt x="438" y="299"/>
                </a:lnTo>
                <a:lnTo>
                  <a:pt x="438" y="303"/>
                </a:lnTo>
                <a:lnTo>
                  <a:pt x="438" y="307"/>
                </a:lnTo>
                <a:lnTo>
                  <a:pt x="438" y="310"/>
                </a:lnTo>
                <a:lnTo>
                  <a:pt x="438" y="314"/>
                </a:lnTo>
                <a:lnTo>
                  <a:pt x="438" y="316"/>
                </a:lnTo>
                <a:lnTo>
                  <a:pt x="438" y="320"/>
                </a:lnTo>
                <a:lnTo>
                  <a:pt x="438" y="324"/>
                </a:lnTo>
                <a:lnTo>
                  <a:pt x="438" y="328"/>
                </a:lnTo>
                <a:lnTo>
                  <a:pt x="437" y="332"/>
                </a:lnTo>
                <a:lnTo>
                  <a:pt x="436" y="337"/>
                </a:lnTo>
                <a:lnTo>
                  <a:pt x="435" y="342"/>
                </a:lnTo>
                <a:lnTo>
                  <a:pt x="434" y="347"/>
                </a:lnTo>
                <a:lnTo>
                  <a:pt x="433" y="353"/>
                </a:lnTo>
                <a:lnTo>
                  <a:pt x="431" y="358"/>
                </a:lnTo>
                <a:lnTo>
                  <a:pt x="429" y="364"/>
                </a:lnTo>
                <a:lnTo>
                  <a:pt x="427" y="369"/>
                </a:lnTo>
                <a:lnTo>
                  <a:pt x="424" y="374"/>
                </a:lnTo>
                <a:lnTo>
                  <a:pt x="421" y="380"/>
                </a:lnTo>
                <a:lnTo>
                  <a:pt x="418" y="384"/>
                </a:lnTo>
                <a:lnTo>
                  <a:pt x="414" y="389"/>
                </a:lnTo>
                <a:lnTo>
                  <a:pt x="411" y="394"/>
                </a:lnTo>
                <a:lnTo>
                  <a:pt x="408" y="400"/>
                </a:lnTo>
                <a:lnTo>
                  <a:pt x="404" y="406"/>
                </a:lnTo>
                <a:lnTo>
                  <a:pt x="400" y="413"/>
                </a:lnTo>
                <a:lnTo>
                  <a:pt x="396" y="419"/>
                </a:lnTo>
                <a:lnTo>
                  <a:pt x="392" y="426"/>
                </a:lnTo>
                <a:lnTo>
                  <a:pt x="388" y="432"/>
                </a:lnTo>
                <a:lnTo>
                  <a:pt x="384" y="439"/>
                </a:lnTo>
                <a:lnTo>
                  <a:pt x="381" y="445"/>
                </a:lnTo>
                <a:lnTo>
                  <a:pt x="377" y="451"/>
                </a:lnTo>
                <a:lnTo>
                  <a:pt x="373" y="457"/>
                </a:lnTo>
                <a:lnTo>
                  <a:pt x="370" y="462"/>
                </a:lnTo>
                <a:lnTo>
                  <a:pt x="367" y="467"/>
                </a:lnTo>
                <a:lnTo>
                  <a:pt x="364" y="472"/>
                </a:lnTo>
                <a:lnTo>
                  <a:pt x="362" y="475"/>
                </a:lnTo>
                <a:lnTo>
                  <a:pt x="360" y="478"/>
                </a:lnTo>
                <a:lnTo>
                  <a:pt x="357" y="481"/>
                </a:lnTo>
                <a:lnTo>
                  <a:pt x="355" y="484"/>
                </a:lnTo>
                <a:lnTo>
                  <a:pt x="352" y="487"/>
                </a:lnTo>
                <a:lnTo>
                  <a:pt x="350" y="490"/>
                </a:lnTo>
                <a:lnTo>
                  <a:pt x="348" y="494"/>
                </a:lnTo>
                <a:lnTo>
                  <a:pt x="346" y="498"/>
                </a:lnTo>
                <a:lnTo>
                  <a:pt x="343" y="501"/>
                </a:lnTo>
                <a:lnTo>
                  <a:pt x="341" y="505"/>
                </a:lnTo>
                <a:lnTo>
                  <a:pt x="340" y="508"/>
                </a:lnTo>
                <a:lnTo>
                  <a:pt x="338" y="512"/>
                </a:lnTo>
                <a:lnTo>
                  <a:pt x="336" y="515"/>
                </a:lnTo>
                <a:lnTo>
                  <a:pt x="334" y="518"/>
                </a:lnTo>
                <a:lnTo>
                  <a:pt x="333" y="520"/>
                </a:lnTo>
                <a:lnTo>
                  <a:pt x="331" y="523"/>
                </a:lnTo>
                <a:lnTo>
                  <a:pt x="330" y="525"/>
                </a:lnTo>
                <a:lnTo>
                  <a:pt x="329" y="526"/>
                </a:lnTo>
                <a:lnTo>
                  <a:pt x="327" y="528"/>
                </a:lnTo>
                <a:lnTo>
                  <a:pt x="326" y="530"/>
                </a:lnTo>
                <a:lnTo>
                  <a:pt x="324" y="531"/>
                </a:lnTo>
                <a:lnTo>
                  <a:pt x="323" y="532"/>
                </a:lnTo>
                <a:lnTo>
                  <a:pt x="321" y="533"/>
                </a:lnTo>
                <a:lnTo>
                  <a:pt x="319" y="534"/>
                </a:lnTo>
                <a:lnTo>
                  <a:pt x="316" y="534"/>
                </a:lnTo>
                <a:lnTo>
                  <a:pt x="314" y="535"/>
                </a:lnTo>
                <a:lnTo>
                  <a:pt x="311" y="535"/>
                </a:lnTo>
                <a:lnTo>
                  <a:pt x="304" y="535"/>
                </a:lnTo>
                <a:lnTo>
                  <a:pt x="300" y="535"/>
                </a:lnTo>
                <a:lnTo>
                  <a:pt x="296" y="535"/>
                </a:lnTo>
                <a:lnTo>
                  <a:pt x="291" y="534"/>
                </a:lnTo>
                <a:lnTo>
                  <a:pt x="286" y="534"/>
                </a:lnTo>
                <a:lnTo>
                  <a:pt x="281" y="533"/>
                </a:lnTo>
                <a:lnTo>
                  <a:pt x="277" y="533"/>
                </a:lnTo>
                <a:lnTo>
                  <a:pt x="273" y="533"/>
                </a:lnTo>
                <a:lnTo>
                  <a:pt x="270" y="532"/>
                </a:lnTo>
                <a:lnTo>
                  <a:pt x="267" y="532"/>
                </a:lnTo>
                <a:lnTo>
                  <a:pt x="264" y="531"/>
                </a:lnTo>
                <a:lnTo>
                  <a:pt x="261" y="531"/>
                </a:lnTo>
                <a:lnTo>
                  <a:pt x="258" y="530"/>
                </a:lnTo>
                <a:lnTo>
                  <a:pt x="256" y="530"/>
                </a:lnTo>
                <a:lnTo>
                  <a:pt x="254" y="529"/>
                </a:lnTo>
                <a:lnTo>
                  <a:pt x="252" y="528"/>
                </a:lnTo>
                <a:lnTo>
                  <a:pt x="250" y="528"/>
                </a:lnTo>
                <a:lnTo>
                  <a:pt x="249" y="527"/>
                </a:lnTo>
                <a:lnTo>
                  <a:pt x="248" y="527"/>
                </a:lnTo>
                <a:lnTo>
                  <a:pt x="247" y="527"/>
                </a:lnTo>
                <a:lnTo>
                  <a:pt x="247" y="526"/>
                </a:lnTo>
                <a:lnTo>
                  <a:pt x="246" y="526"/>
                </a:lnTo>
                <a:lnTo>
                  <a:pt x="241" y="534"/>
                </a:lnTo>
                <a:lnTo>
                  <a:pt x="236" y="543"/>
                </a:lnTo>
                <a:lnTo>
                  <a:pt x="230" y="552"/>
                </a:lnTo>
                <a:lnTo>
                  <a:pt x="224" y="563"/>
                </a:lnTo>
                <a:lnTo>
                  <a:pt x="219" y="574"/>
                </a:lnTo>
                <a:lnTo>
                  <a:pt x="213" y="585"/>
                </a:lnTo>
                <a:lnTo>
                  <a:pt x="208" y="597"/>
                </a:lnTo>
                <a:lnTo>
                  <a:pt x="203" y="609"/>
                </a:lnTo>
                <a:lnTo>
                  <a:pt x="198" y="621"/>
                </a:lnTo>
                <a:lnTo>
                  <a:pt x="193" y="632"/>
                </a:lnTo>
                <a:lnTo>
                  <a:pt x="189" y="643"/>
                </a:lnTo>
                <a:lnTo>
                  <a:pt x="185" y="653"/>
                </a:lnTo>
                <a:lnTo>
                  <a:pt x="181" y="662"/>
                </a:lnTo>
                <a:lnTo>
                  <a:pt x="178" y="671"/>
                </a:lnTo>
                <a:lnTo>
                  <a:pt x="176" y="678"/>
                </a:lnTo>
                <a:lnTo>
                  <a:pt x="174" y="684"/>
                </a:lnTo>
                <a:lnTo>
                  <a:pt x="171" y="687"/>
                </a:lnTo>
                <a:lnTo>
                  <a:pt x="164" y="687"/>
                </a:lnTo>
                <a:lnTo>
                  <a:pt x="153" y="682"/>
                </a:lnTo>
                <a:lnTo>
                  <a:pt x="140" y="674"/>
                </a:lnTo>
                <a:lnTo>
                  <a:pt x="125" y="663"/>
                </a:lnTo>
                <a:lnTo>
                  <a:pt x="109" y="650"/>
                </a:lnTo>
                <a:lnTo>
                  <a:pt x="92" y="634"/>
                </a:lnTo>
                <a:lnTo>
                  <a:pt x="75" y="618"/>
                </a:lnTo>
                <a:lnTo>
                  <a:pt x="58" y="600"/>
                </a:lnTo>
                <a:lnTo>
                  <a:pt x="42" y="583"/>
                </a:lnTo>
                <a:lnTo>
                  <a:pt x="28" y="565"/>
                </a:lnTo>
                <a:lnTo>
                  <a:pt x="16" y="548"/>
                </a:lnTo>
                <a:lnTo>
                  <a:pt x="7" y="532"/>
                </a:lnTo>
                <a:lnTo>
                  <a:pt x="1" y="518"/>
                </a:lnTo>
                <a:lnTo>
                  <a:pt x="0" y="505"/>
                </a:lnTo>
                <a:lnTo>
                  <a:pt x="3" y="495"/>
                </a:lnTo>
                <a:lnTo>
                  <a:pt x="8" y="488"/>
                </a:lnTo>
                <a:lnTo>
                  <a:pt x="13" y="481"/>
                </a:lnTo>
                <a:lnTo>
                  <a:pt x="17" y="473"/>
                </a:lnTo>
                <a:lnTo>
                  <a:pt x="21" y="467"/>
                </a:lnTo>
                <a:lnTo>
                  <a:pt x="25" y="460"/>
                </a:lnTo>
                <a:lnTo>
                  <a:pt x="28" y="453"/>
                </a:lnTo>
                <a:lnTo>
                  <a:pt x="31" y="446"/>
                </a:lnTo>
                <a:lnTo>
                  <a:pt x="34" y="440"/>
                </a:lnTo>
                <a:lnTo>
                  <a:pt x="37" y="433"/>
                </a:lnTo>
                <a:lnTo>
                  <a:pt x="39" y="426"/>
                </a:lnTo>
                <a:lnTo>
                  <a:pt x="41" y="419"/>
                </a:lnTo>
                <a:lnTo>
                  <a:pt x="43" y="411"/>
                </a:lnTo>
                <a:lnTo>
                  <a:pt x="45" y="404"/>
                </a:lnTo>
                <a:lnTo>
                  <a:pt x="46" y="396"/>
                </a:lnTo>
                <a:lnTo>
                  <a:pt x="47" y="387"/>
                </a:lnTo>
                <a:lnTo>
                  <a:pt x="48" y="379"/>
                </a:lnTo>
                <a:lnTo>
                  <a:pt x="48" y="369"/>
                </a:lnTo>
                <a:lnTo>
                  <a:pt x="49" y="356"/>
                </a:lnTo>
                <a:lnTo>
                  <a:pt x="49" y="342"/>
                </a:lnTo>
                <a:lnTo>
                  <a:pt x="50" y="326"/>
                </a:lnTo>
                <a:lnTo>
                  <a:pt x="52" y="309"/>
                </a:lnTo>
                <a:lnTo>
                  <a:pt x="54" y="291"/>
                </a:lnTo>
                <a:lnTo>
                  <a:pt x="57" y="272"/>
                </a:lnTo>
                <a:lnTo>
                  <a:pt x="60" y="253"/>
                </a:lnTo>
                <a:lnTo>
                  <a:pt x="65" y="234"/>
                </a:lnTo>
                <a:lnTo>
                  <a:pt x="71" y="214"/>
                </a:lnTo>
                <a:lnTo>
                  <a:pt x="78" y="196"/>
                </a:lnTo>
                <a:lnTo>
                  <a:pt x="87" y="178"/>
                </a:lnTo>
                <a:lnTo>
                  <a:pt x="98" y="162"/>
                </a:lnTo>
                <a:lnTo>
                  <a:pt x="110" y="146"/>
                </a:lnTo>
                <a:lnTo>
                  <a:pt x="124" y="133"/>
                </a:lnTo>
                <a:lnTo>
                  <a:pt x="140" y="122"/>
                </a:lnTo>
                <a:lnTo>
                  <a:pt x="158" y="110"/>
                </a:lnTo>
                <a:lnTo>
                  <a:pt x="177" y="98"/>
                </a:lnTo>
                <a:lnTo>
                  <a:pt x="195" y="86"/>
                </a:lnTo>
                <a:lnTo>
                  <a:pt x="214" y="74"/>
                </a:lnTo>
                <a:lnTo>
                  <a:pt x="232" y="62"/>
                </a:lnTo>
                <a:lnTo>
                  <a:pt x="250" y="50"/>
                </a:lnTo>
                <a:lnTo>
                  <a:pt x="267" y="39"/>
                </a:lnTo>
                <a:lnTo>
                  <a:pt x="284" y="29"/>
                </a:lnTo>
                <a:lnTo>
                  <a:pt x="299" y="20"/>
                </a:lnTo>
                <a:lnTo>
                  <a:pt x="314" y="12"/>
                </a:lnTo>
                <a:lnTo>
                  <a:pt x="328" y="6"/>
                </a:lnTo>
                <a:lnTo>
                  <a:pt x="340" y="2"/>
                </a:lnTo>
                <a:lnTo>
                  <a:pt x="351" y="0"/>
                </a:lnTo>
                <a:lnTo>
                  <a:pt x="360" y="0"/>
                </a:lnTo>
                <a:lnTo>
                  <a:pt x="368" y="3"/>
                </a:lnTo>
                <a:lnTo>
                  <a:pt x="373" y="8"/>
                </a:lnTo>
                <a:lnTo>
                  <a:pt x="378" y="16"/>
                </a:lnTo>
                <a:lnTo>
                  <a:pt x="383" y="24"/>
                </a:lnTo>
                <a:lnTo>
                  <a:pt x="389" y="33"/>
                </a:lnTo>
                <a:lnTo>
                  <a:pt x="395" y="43"/>
                </a:lnTo>
                <a:lnTo>
                  <a:pt x="401" y="54"/>
                </a:lnTo>
                <a:lnTo>
                  <a:pt x="408" y="65"/>
                </a:lnTo>
                <a:lnTo>
                  <a:pt x="414" y="76"/>
                </a:lnTo>
                <a:lnTo>
                  <a:pt x="420" y="87"/>
                </a:lnTo>
                <a:lnTo>
                  <a:pt x="426" y="97"/>
                </a:lnTo>
                <a:lnTo>
                  <a:pt x="431" y="107"/>
                </a:lnTo>
                <a:lnTo>
                  <a:pt x="436" y="115"/>
                </a:lnTo>
                <a:lnTo>
                  <a:pt x="440" y="123"/>
                </a:lnTo>
                <a:lnTo>
                  <a:pt x="444" y="130"/>
                </a:lnTo>
                <a:lnTo>
                  <a:pt x="446" y="135"/>
                </a:lnTo>
                <a:lnTo>
                  <a:pt x="448" y="138"/>
                </a:lnTo>
                <a:lnTo>
                  <a:pt x="449" y="139"/>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5" name="Freeform 81">
            <a:extLst>
              <a:ext uri="{FF2B5EF4-FFF2-40B4-BE49-F238E27FC236}">
                <a16:creationId xmlns:a16="http://schemas.microsoft.com/office/drawing/2014/main" id="{7153B76E-4202-C443-A9BA-61D742997E2C}"/>
              </a:ext>
            </a:extLst>
          </p:cNvPr>
          <p:cNvSpPr>
            <a:spLocks/>
          </p:cNvSpPr>
          <p:nvPr/>
        </p:nvSpPr>
        <p:spPr bwMode="auto">
          <a:xfrm>
            <a:off x="2911326" y="2078534"/>
            <a:ext cx="144666" cy="289332"/>
          </a:xfrm>
          <a:custGeom>
            <a:avLst/>
            <a:gdLst>
              <a:gd name="T0" fmla="*/ 0 w 241"/>
              <a:gd name="T1" fmla="*/ 301 h 482"/>
              <a:gd name="T2" fmla="*/ 7 w 241"/>
              <a:gd name="T3" fmla="*/ 328 h 482"/>
              <a:gd name="T4" fmla="*/ 27 w 241"/>
              <a:gd name="T5" fmla="*/ 361 h 482"/>
              <a:gd name="T6" fmla="*/ 57 w 241"/>
              <a:gd name="T7" fmla="*/ 395 h 482"/>
              <a:gd name="T8" fmla="*/ 90 w 241"/>
              <a:gd name="T9" fmla="*/ 429 h 482"/>
              <a:gd name="T10" fmla="*/ 122 w 241"/>
              <a:gd name="T11" fmla="*/ 457 h 482"/>
              <a:gd name="T12" fmla="*/ 149 w 241"/>
              <a:gd name="T13" fmla="*/ 476 h 482"/>
              <a:gd name="T14" fmla="*/ 167 w 241"/>
              <a:gd name="T15" fmla="*/ 481 h 482"/>
              <a:gd name="T16" fmla="*/ 172 w 241"/>
              <a:gd name="T17" fmla="*/ 472 h 482"/>
              <a:gd name="T18" fmla="*/ 177 w 241"/>
              <a:gd name="T19" fmla="*/ 456 h 482"/>
              <a:gd name="T20" fmla="*/ 184 w 241"/>
              <a:gd name="T21" fmla="*/ 438 h 482"/>
              <a:gd name="T22" fmla="*/ 193 w 241"/>
              <a:gd name="T23" fmla="*/ 416 h 482"/>
              <a:gd name="T24" fmla="*/ 203 w 241"/>
              <a:gd name="T25" fmla="*/ 392 h 482"/>
              <a:gd name="T26" fmla="*/ 214 w 241"/>
              <a:gd name="T27" fmla="*/ 369 h 482"/>
              <a:gd name="T28" fmla="*/ 224 w 241"/>
              <a:gd name="T29" fmla="*/ 348 h 482"/>
              <a:gd name="T30" fmla="*/ 235 w 241"/>
              <a:gd name="T31" fmla="*/ 330 h 482"/>
              <a:gd name="T32" fmla="*/ 236 w 241"/>
              <a:gd name="T33" fmla="*/ 321 h 482"/>
              <a:gd name="T34" fmla="*/ 227 w 241"/>
              <a:gd name="T35" fmla="*/ 316 h 482"/>
              <a:gd name="T36" fmla="*/ 217 w 241"/>
              <a:gd name="T37" fmla="*/ 311 h 482"/>
              <a:gd name="T38" fmla="*/ 206 w 241"/>
              <a:gd name="T39" fmla="*/ 304 h 482"/>
              <a:gd name="T40" fmla="*/ 194 w 241"/>
              <a:gd name="T41" fmla="*/ 297 h 482"/>
              <a:gd name="T42" fmla="*/ 177 w 241"/>
              <a:gd name="T43" fmla="*/ 285 h 482"/>
              <a:gd name="T44" fmla="*/ 166 w 241"/>
              <a:gd name="T45" fmla="*/ 279 h 482"/>
              <a:gd name="T46" fmla="*/ 157 w 241"/>
              <a:gd name="T47" fmla="*/ 272 h 482"/>
              <a:gd name="T48" fmla="*/ 148 w 241"/>
              <a:gd name="T49" fmla="*/ 265 h 482"/>
              <a:gd name="T50" fmla="*/ 140 w 241"/>
              <a:gd name="T51" fmla="*/ 258 h 482"/>
              <a:gd name="T52" fmla="*/ 131 w 241"/>
              <a:gd name="T53" fmla="*/ 250 h 482"/>
              <a:gd name="T54" fmla="*/ 123 w 241"/>
              <a:gd name="T55" fmla="*/ 240 h 482"/>
              <a:gd name="T56" fmla="*/ 115 w 241"/>
              <a:gd name="T57" fmla="*/ 229 h 482"/>
              <a:gd name="T58" fmla="*/ 108 w 241"/>
              <a:gd name="T59" fmla="*/ 214 h 482"/>
              <a:gd name="T60" fmla="*/ 102 w 241"/>
              <a:gd name="T61" fmla="*/ 198 h 482"/>
              <a:gd name="T62" fmla="*/ 97 w 241"/>
              <a:gd name="T63" fmla="*/ 177 h 482"/>
              <a:gd name="T64" fmla="*/ 97 w 241"/>
              <a:gd name="T65" fmla="*/ 159 h 482"/>
              <a:gd name="T66" fmla="*/ 100 w 241"/>
              <a:gd name="T67" fmla="*/ 140 h 482"/>
              <a:gd name="T68" fmla="*/ 104 w 241"/>
              <a:gd name="T69" fmla="*/ 120 h 482"/>
              <a:gd name="T70" fmla="*/ 110 w 241"/>
              <a:gd name="T71" fmla="*/ 99 h 482"/>
              <a:gd name="T72" fmla="*/ 116 w 241"/>
              <a:gd name="T73" fmla="*/ 78 h 482"/>
              <a:gd name="T74" fmla="*/ 120 w 241"/>
              <a:gd name="T75" fmla="*/ 56 h 482"/>
              <a:gd name="T76" fmla="*/ 120 w 241"/>
              <a:gd name="T77" fmla="*/ 35 h 482"/>
              <a:gd name="T78" fmla="*/ 117 w 241"/>
              <a:gd name="T79" fmla="*/ 14 h 482"/>
              <a:gd name="T80" fmla="*/ 109 w 241"/>
              <a:gd name="T81" fmla="*/ 1 h 482"/>
              <a:gd name="T82" fmla="*/ 100 w 241"/>
              <a:gd name="T83" fmla="*/ 1 h 482"/>
              <a:gd name="T84" fmla="*/ 87 w 241"/>
              <a:gd name="T85" fmla="*/ 13 h 482"/>
              <a:gd name="T86" fmla="*/ 75 w 241"/>
              <a:gd name="T87" fmla="*/ 33 h 482"/>
              <a:gd name="T88" fmla="*/ 64 w 241"/>
              <a:gd name="T89" fmla="*/ 58 h 482"/>
              <a:gd name="T90" fmla="*/ 57 w 241"/>
              <a:gd name="T91" fmla="*/ 88 h 482"/>
              <a:gd name="T92" fmla="*/ 54 w 241"/>
              <a:gd name="T93" fmla="*/ 120 h 482"/>
              <a:gd name="T94" fmla="*/ 57 w 241"/>
              <a:gd name="T95" fmla="*/ 149 h 482"/>
              <a:gd name="T96" fmla="*/ 59 w 241"/>
              <a:gd name="T97" fmla="*/ 172 h 482"/>
              <a:gd name="T98" fmla="*/ 57 w 241"/>
              <a:gd name="T99" fmla="*/ 192 h 482"/>
              <a:gd name="T100" fmla="*/ 53 w 241"/>
              <a:gd name="T101" fmla="*/ 210 h 482"/>
              <a:gd name="T102" fmla="*/ 46 w 241"/>
              <a:gd name="T103" fmla="*/ 228 h 482"/>
              <a:gd name="T104" fmla="*/ 37 w 241"/>
              <a:gd name="T105" fmla="*/ 245 h 482"/>
              <a:gd name="T106" fmla="*/ 26 w 241"/>
              <a:gd name="T107" fmla="*/ 261 h 482"/>
              <a:gd name="T108" fmla="*/ 16 w 241"/>
              <a:gd name="T109" fmla="*/ 277 h 482"/>
              <a:gd name="T110" fmla="*/ 3 w 241"/>
              <a:gd name="T111"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482">
                <a:moveTo>
                  <a:pt x="3" y="291"/>
                </a:moveTo>
                <a:lnTo>
                  <a:pt x="0" y="301"/>
                </a:lnTo>
                <a:lnTo>
                  <a:pt x="1" y="314"/>
                </a:lnTo>
                <a:lnTo>
                  <a:pt x="7" y="328"/>
                </a:lnTo>
                <a:lnTo>
                  <a:pt x="16" y="344"/>
                </a:lnTo>
                <a:lnTo>
                  <a:pt x="27" y="361"/>
                </a:lnTo>
                <a:lnTo>
                  <a:pt x="41" y="378"/>
                </a:lnTo>
                <a:lnTo>
                  <a:pt x="57" y="395"/>
                </a:lnTo>
                <a:lnTo>
                  <a:pt x="73" y="413"/>
                </a:lnTo>
                <a:lnTo>
                  <a:pt x="90" y="429"/>
                </a:lnTo>
                <a:lnTo>
                  <a:pt x="106" y="444"/>
                </a:lnTo>
                <a:lnTo>
                  <a:pt x="122" y="457"/>
                </a:lnTo>
                <a:lnTo>
                  <a:pt x="137" y="468"/>
                </a:lnTo>
                <a:lnTo>
                  <a:pt x="149" y="476"/>
                </a:lnTo>
                <a:lnTo>
                  <a:pt x="160" y="481"/>
                </a:lnTo>
                <a:lnTo>
                  <a:pt x="167" y="481"/>
                </a:lnTo>
                <a:lnTo>
                  <a:pt x="170" y="478"/>
                </a:lnTo>
                <a:lnTo>
                  <a:pt x="172" y="472"/>
                </a:lnTo>
                <a:lnTo>
                  <a:pt x="174" y="465"/>
                </a:lnTo>
                <a:lnTo>
                  <a:pt x="177" y="456"/>
                </a:lnTo>
                <a:lnTo>
                  <a:pt x="180" y="447"/>
                </a:lnTo>
                <a:lnTo>
                  <a:pt x="184" y="438"/>
                </a:lnTo>
                <a:lnTo>
                  <a:pt x="188" y="427"/>
                </a:lnTo>
                <a:lnTo>
                  <a:pt x="193" y="416"/>
                </a:lnTo>
                <a:lnTo>
                  <a:pt x="198" y="404"/>
                </a:lnTo>
                <a:lnTo>
                  <a:pt x="203" y="392"/>
                </a:lnTo>
                <a:lnTo>
                  <a:pt x="208" y="380"/>
                </a:lnTo>
                <a:lnTo>
                  <a:pt x="214" y="369"/>
                </a:lnTo>
                <a:lnTo>
                  <a:pt x="219" y="359"/>
                </a:lnTo>
                <a:lnTo>
                  <a:pt x="224" y="348"/>
                </a:lnTo>
                <a:lnTo>
                  <a:pt x="230" y="339"/>
                </a:lnTo>
                <a:lnTo>
                  <a:pt x="235" y="330"/>
                </a:lnTo>
                <a:lnTo>
                  <a:pt x="240" y="322"/>
                </a:lnTo>
                <a:lnTo>
                  <a:pt x="236" y="321"/>
                </a:lnTo>
                <a:lnTo>
                  <a:pt x="232" y="319"/>
                </a:lnTo>
                <a:lnTo>
                  <a:pt x="227" y="316"/>
                </a:lnTo>
                <a:lnTo>
                  <a:pt x="222" y="314"/>
                </a:lnTo>
                <a:lnTo>
                  <a:pt x="217" y="311"/>
                </a:lnTo>
                <a:lnTo>
                  <a:pt x="212" y="308"/>
                </a:lnTo>
                <a:lnTo>
                  <a:pt x="206" y="304"/>
                </a:lnTo>
                <a:lnTo>
                  <a:pt x="200" y="300"/>
                </a:lnTo>
                <a:lnTo>
                  <a:pt x="194" y="297"/>
                </a:lnTo>
                <a:lnTo>
                  <a:pt x="188" y="293"/>
                </a:lnTo>
                <a:lnTo>
                  <a:pt x="177" y="285"/>
                </a:lnTo>
                <a:lnTo>
                  <a:pt x="172" y="281"/>
                </a:lnTo>
                <a:lnTo>
                  <a:pt x="166" y="279"/>
                </a:lnTo>
                <a:lnTo>
                  <a:pt x="161" y="275"/>
                </a:lnTo>
                <a:lnTo>
                  <a:pt x="157" y="272"/>
                </a:lnTo>
                <a:lnTo>
                  <a:pt x="152" y="269"/>
                </a:lnTo>
                <a:lnTo>
                  <a:pt x="148" y="265"/>
                </a:lnTo>
                <a:lnTo>
                  <a:pt x="143" y="262"/>
                </a:lnTo>
                <a:lnTo>
                  <a:pt x="140" y="258"/>
                </a:lnTo>
                <a:lnTo>
                  <a:pt x="136" y="254"/>
                </a:lnTo>
                <a:lnTo>
                  <a:pt x="131" y="250"/>
                </a:lnTo>
                <a:lnTo>
                  <a:pt x="127" y="246"/>
                </a:lnTo>
                <a:lnTo>
                  <a:pt x="123" y="240"/>
                </a:lnTo>
                <a:lnTo>
                  <a:pt x="119" y="235"/>
                </a:lnTo>
                <a:lnTo>
                  <a:pt x="115" y="229"/>
                </a:lnTo>
                <a:lnTo>
                  <a:pt x="112" y="222"/>
                </a:lnTo>
                <a:lnTo>
                  <a:pt x="108" y="214"/>
                </a:lnTo>
                <a:lnTo>
                  <a:pt x="105" y="206"/>
                </a:lnTo>
                <a:lnTo>
                  <a:pt x="102" y="198"/>
                </a:lnTo>
                <a:lnTo>
                  <a:pt x="100" y="188"/>
                </a:lnTo>
                <a:lnTo>
                  <a:pt x="97" y="177"/>
                </a:lnTo>
                <a:lnTo>
                  <a:pt x="96" y="168"/>
                </a:lnTo>
                <a:lnTo>
                  <a:pt x="97" y="159"/>
                </a:lnTo>
                <a:lnTo>
                  <a:pt x="98" y="150"/>
                </a:lnTo>
                <a:lnTo>
                  <a:pt x="100" y="140"/>
                </a:lnTo>
                <a:lnTo>
                  <a:pt x="101" y="130"/>
                </a:lnTo>
                <a:lnTo>
                  <a:pt x="104" y="120"/>
                </a:lnTo>
                <a:lnTo>
                  <a:pt x="107" y="110"/>
                </a:lnTo>
                <a:lnTo>
                  <a:pt x="110" y="99"/>
                </a:lnTo>
                <a:lnTo>
                  <a:pt x="113" y="89"/>
                </a:lnTo>
                <a:lnTo>
                  <a:pt x="116" y="78"/>
                </a:lnTo>
                <a:lnTo>
                  <a:pt x="118" y="67"/>
                </a:lnTo>
                <a:lnTo>
                  <a:pt x="120" y="56"/>
                </a:lnTo>
                <a:lnTo>
                  <a:pt x="120" y="45"/>
                </a:lnTo>
                <a:lnTo>
                  <a:pt x="120" y="35"/>
                </a:lnTo>
                <a:lnTo>
                  <a:pt x="119" y="25"/>
                </a:lnTo>
                <a:lnTo>
                  <a:pt x="117" y="14"/>
                </a:lnTo>
                <a:lnTo>
                  <a:pt x="113" y="6"/>
                </a:lnTo>
                <a:lnTo>
                  <a:pt x="109" y="1"/>
                </a:lnTo>
                <a:lnTo>
                  <a:pt x="104" y="0"/>
                </a:lnTo>
                <a:lnTo>
                  <a:pt x="100" y="1"/>
                </a:lnTo>
                <a:lnTo>
                  <a:pt x="94" y="6"/>
                </a:lnTo>
                <a:lnTo>
                  <a:pt x="87" y="13"/>
                </a:lnTo>
                <a:lnTo>
                  <a:pt x="81" y="22"/>
                </a:lnTo>
                <a:lnTo>
                  <a:pt x="75" y="33"/>
                </a:lnTo>
                <a:lnTo>
                  <a:pt x="69" y="44"/>
                </a:lnTo>
                <a:lnTo>
                  <a:pt x="64" y="58"/>
                </a:lnTo>
                <a:lnTo>
                  <a:pt x="60" y="73"/>
                </a:lnTo>
                <a:lnTo>
                  <a:pt x="57" y="88"/>
                </a:lnTo>
                <a:lnTo>
                  <a:pt x="55" y="104"/>
                </a:lnTo>
                <a:lnTo>
                  <a:pt x="54" y="120"/>
                </a:lnTo>
                <a:lnTo>
                  <a:pt x="54" y="134"/>
                </a:lnTo>
                <a:lnTo>
                  <a:pt x="57" y="149"/>
                </a:lnTo>
                <a:lnTo>
                  <a:pt x="58" y="161"/>
                </a:lnTo>
                <a:lnTo>
                  <a:pt x="59" y="172"/>
                </a:lnTo>
                <a:lnTo>
                  <a:pt x="59" y="182"/>
                </a:lnTo>
                <a:lnTo>
                  <a:pt x="57" y="192"/>
                </a:lnTo>
                <a:lnTo>
                  <a:pt x="56" y="201"/>
                </a:lnTo>
                <a:lnTo>
                  <a:pt x="53" y="210"/>
                </a:lnTo>
                <a:lnTo>
                  <a:pt x="50" y="219"/>
                </a:lnTo>
                <a:lnTo>
                  <a:pt x="46" y="228"/>
                </a:lnTo>
                <a:lnTo>
                  <a:pt x="42" y="237"/>
                </a:lnTo>
                <a:lnTo>
                  <a:pt x="37" y="245"/>
                </a:lnTo>
                <a:lnTo>
                  <a:pt x="32" y="253"/>
                </a:lnTo>
                <a:lnTo>
                  <a:pt x="26" y="261"/>
                </a:lnTo>
                <a:lnTo>
                  <a:pt x="21" y="269"/>
                </a:lnTo>
                <a:lnTo>
                  <a:pt x="16" y="277"/>
                </a:lnTo>
                <a:lnTo>
                  <a:pt x="9" y="284"/>
                </a:lnTo>
                <a:lnTo>
                  <a:pt x="3" y="291"/>
                </a:lnTo>
              </a:path>
            </a:pathLst>
          </a:custGeom>
          <a:solidFill>
            <a:srgbClr val="CB98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6" name="Freeform 82">
            <a:extLst>
              <a:ext uri="{FF2B5EF4-FFF2-40B4-BE49-F238E27FC236}">
                <a16:creationId xmlns:a16="http://schemas.microsoft.com/office/drawing/2014/main" id="{316F4D64-632C-B149-B78B-4F7CD0129104}"/>
              </a:ext>
            </a:extLst>
          </p:cNvPr>
          <p:cNvSpPr>
            <a:spLocks/>
          </p:cNvSpPr>
          <p:nvPr/>
        </p:nvSpPr>
        <p:spPr bwMode="auto">
          <a:xfrm>
            <a:off x="2919130" y="2179380"/>
            <a:ext cx="136862" cy="186685"/>
          </a:xfrm>
          <a:custGeom>
            <a:avLst/>
            <a:gdLst>
              <a:gd name="T0" fmla="*/ 161 w 228"/>
              <a:gd name="T1" fmla="*/ 297 h 311"/>
              <a:gd name="T2" fmla="*/ 171 w 228"/>
              <a:gd name="T3" fmla="*/ 270 h 311"/>
              <a:gd name="T4" fmla="*/ 185 w 228"/>
              <a:gd name="T5" fmla="*/ 236 h 311"/>
              <a:gd name="T6" fmla="*/ 201 w 228"/>
              <a:gd name="T7" fmla="*/ 202 h 311"/>
              <a:gd name="T8" fmla="*/ 217 w 228"/>
              <a:gd name="T9" fmla="*/ 172 h 311"/>
              <a:gd name="T10" fmla="*/ 223 w 228"/>
              <a:gd name="T11" fmla="*/ 154 h 311"/>
              <a:gd name="T12" fmla="*/ 209 w 228"/>
              <a:gd name="T13" fmla="*/ 147 h 311"/>
              <a:gd name="T14" fmla="*/ 193 w 228"/>
              <a:gd name="T15" fmla="*/ 137 h 311"/>
              <a:gd name="T16" fmla="*/ 175 w 228"/>
              <a:gd name="T17" fmla="*/ 127 h 311"/>
              <a:gd name="T18" fmla="*/ 153 w 228"/>
              <a:gd name="T19" fmla="*/ 112 h 311"/>
              <a:gd name="T20" fmla="*/ 139 w 228"/>
              <a:gd name="T21" fmla="*/ 102 h 311"/>
              <a:gd name="T22" fmla="*/ 123 w 228"/>
              <a:gd name="T23" fmla="*/ 90 h 311"/>
              <a:gd name="T24" fmla="*/ 103 w 228"/>
              <a:gd name="T25" fmla="*/ 75 h 311"/>
              <a:gd name="T26" fmla="*/ 85 w 228"/>
              <a:gd name="T27" fmla="*/ 56 h 311"/>
              <a:gd name="T28" fmla="*/ 70 w 228"/>
              <a:gd name="T29" fmla="*/ 31 h 311"/>
              <a:gd name="T30" fmla="*/ 60 w 228"/>
              <a:gd name="T31" fmla="*/ 0 h 311"/>
              <a:gd name="T32" fmla="*/ 60 w 228"/>
              <a:gd name="T33" fmla="*/ 33 h 311"/>
              <a:gd name="T34" fmla="*/ 65 w 228"/>
              <a:gd name="T35" fmla="*/ 55 h 311"/>
              <a:gd name="T36" fmla="*/ 73 w 228"/>
              <a:gd name="T37" fmla="*/ 72 h 311"/>
              <a:gd name="T38" fmla="*/ 84 w 228"/>
              <a:gd name="T39" fmla="*/ 87 h 311"/>
              <a:gd name="T40" fmla="*/ 96 w 228"/>
              <a:gd name="T41" fmla="*/ 107 h 311"/>
              <a:gd name="T42" fmla="*/ 109 w 228"/>
              <a:gd name="T43" fmla="*/ 124 h 311"/>
              <a:gd name="T44" fmla="*/ 128 w 228"/>
              <a:gd name="T45" fmla="*/ 134 h 311"/>
              <a:gd name="T46" fmla="*/ 155 w 228"/>
              <a:gd name="T47" fmla="*/ 147 h 311"/>
              <a:gd name="T48" fmla="*/ 173 w 228"/>
              <a:gd name="T49" fmla="*/ 158 h 311"/>
              <a:gd name="T50" fmla="*/ 183 w 228"/>
              <a:gd name="T51" fmla="*/ 173 h 311"/>
              <a:gd name="T52" fmla="*/ 183 w 228"/>
              <a:gd name="T53" fmla="*/ 192 h 311"/>
              <a:gd name="T54" fmla="*/ 177 w 228"/>
              <a:gd name="T55" fmla="*/ 215 h 311"/>
              <a:gd name="T56" fmla="*/ 169 w 228"/>
              <a:gd name="T57" fmla="*/ 237 h 311"/>
              <a:gd name="T58" fmla="*/ 158 w 228"/>
              <a:gd name="T59" fmla="*/ 255 h 311"/>
              <a:gd name="T60" fmla="*/ 144 w 228"/>
              <a:gd name="T61" fmla="*/ 264 h 311"/>
              <a:gd name="T62" fmla="*/ 130 w 228"/>
              <a:gd name="T63" fmla="*/ 261 h 311"/>
              <a:gd name="T64" fmla="*/ 114 w 228"/>
              <a:gd name="T65" fmla="*/ 248 h 311"/>
              <a:gd name="T66" fmla="*/ 97 w 228"/>
              <a:gd name="T67" fmla="*/ 228 h 311"/>
              <a:gd name="T68" fmla="*/ 82 w 228"/>
              <a:gd name="T69" fmla="*/ 203 h 311"/>
              <a:gd name="T70" fmla="*/ 69 w 228"/>
              <a:gd name="T71" fmla="*/ 179 h 311"/>
              <a:gd name="T72" fmla="*/ 60 w 228"/>
              <a:gd name="T73" fmla="*/ 159 h 311"/>
              <a:gd name="T74" fmla="*/ 49 w 228"/>
              <a:gd name="T75" fmla="*/ 140 h 311"/>
              <a:gd name="T76" fmla="*/ 36 w 228"/>
              <a:gd name="T77" fmla="*/ 128 h 311"/>
              <a:gd name="T78" fmla="*/ 22 w 228"/>
              <a:gd name="T79" fmla="*/ 119 h 311"/>
              <a:gd name="T80" fmla="*/ 10 w 228"/>
              <a:gd name="T81" fmla="*/ 114 h 311"/>
              <a:gd name="T82" fmla="*/ 2 w 228"/>
              <a:gd name="T83" fmla="*/ 112 h 311"/>
              <a:gd name="T84" fmla="*/ 1 w 228"/>
              <a:gd name="T85" fmla="*/ 115 h 311"/>
              <a:gd name="T86" fmla="*/ 7 w 228"/>
              <a:gd name="T87" fmla="*/ 132 h 311"/>
              <a:gd name="T88" fmla="*/ 19 w 228"/>
              <a:gd name="T89" fmla="*/ 160 h 311"/>
              <a:gd name="T90" fmla="*/ 37 w 228"/>
              <a:gd name="T91" fmla="*/ 192 h 311"/>
              <a:gd name="T92" fmla="*/ 58 w 228"/>
              <a:gd name="T93" fmla="*/ 226 h 311"/>
              <a:gd name="T94" fmla="*/ 82 w 228"/>
              <a:gd name="T95" fmla="*/ 254 h 311"/>
              <a:gd name="T96" fmla="*/ 105 w 228"/>
              <a:gd name="T97" fmla="*/ 276 h 311"/>
              <a:gd name="T98" fmla="*/ 126 w 228"/>
              <a:gd name="T99" fmla="*/ 291 h 311"/>
              <a:gd name="T100" fmla="*/ 142 w 228"/>
              <a:gd name="T101" fmla="*/ 302 h 311"/>
              <a:gd name="T102" fmla="*/ 153 w 228"/>
              <a:gd name="T103" fmla="*/ 30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311">
                <a:moveTo>
                  <a:pt x="157" y="310"/>
                </a:moveTo>
                <a:lnTo>
                  <a:pt x="159" y="304"/>
                </a:lnTo>
                <a:lnTo>
                  <a:pt x="161" y="297"/>
                </a:lnTo>
                <a:lnTo>
                  <a:pt x="164" y="288"/>
                </a:lnTo>
                <a:lnTo>
                  <a:pt x="168" y="280"/>
                </a:lnTo>
                <a:lnTo>
                  <a:pt x="171" y="270"/>
                </a:lnTo>
                <a:lnTo>
                  <a:pt x="175" y="259"/>
                </a:lnTo>
                <a:lnTo>
                  <a:pt x="180" y="248"/>
                </a:lnTo>
                <a:lnTo>
                  <a:pt x="185" y="236"/>
                </a:lnTo>
                <a:lnTo>
                  <a:pt x="190" y="225"/>
                </a:lnTo>
                <a:lnTo>
                  <a:pt x="195" y="213"/>
                </a:lnTo>
                <a:lnTo>
                  <a:pt x="201" y="202"/>
                </a:lnTo>
                <a:lnTo>
                  <a:pt x="206" y="191"/>
                </a:lnTo>
                <a:lnTo>
                  <a:pt x="211" y="181"/>
                </a:lnTo>
                <a:lnTo>
                  <a:pt x="217" y="172"/>
                </a:lnTo>
                <a:lnTo>
                  <a:pt x="222" y="163"/>
                </a:lnTo>
                <a:lnTo>
                  <a:pt x="227" y="155"/>
                </a:lnTo>
                <a:lnTo>
                  <a:pt x="223" y="154"/>
                </a:lnTo>
                <a:lnTo>
                  <a:pt x="219" y="152"/>
                </a:lnTo>
                <a:lnTo>
                  <a:pt x="214" y="149"/>
                </a:lnTo>
                <a:lnTo>
                  <a:pt x="209" y="147"/>
                </a:lnTo>
                <a:lnTo>
                  <a:pt x="204" y="144"/>
                </a:lnTo>
                <a:lnTo>
                  <a:pt x="199" y="141"/>
                </a:lnTo>
                <a:lnTo>
                  <a:pt x="193" y="137"/>
                </a:lnTo>
                <a:lnTo>
                  <a:pt x="187" y="133"/>
                </a:lnTo>
                <a:lnTo>
                  <a:pt x="181" y="130"/>
                </a:lnTo>
                <a:lnTo>
                  <a:pt x="175" y="127"/>
                </a:lnTo>
                <a:lnTo>
                  <a:pt x="164" y="119"/>
                </a:lnTo>
                <a:lnTo>
                  <a:pt x="159" y="115"/>
                </a:lnTo>
                <a:lnTo>
                  <a:pt x="153" y="112"/>
                </a:lnTo>
                <a:lnTo>
                  <a:pt x="148" y="108"/>
                </a:lnTo>
                <a:lnTo>
                  <a:pt x="144" y="105"/>
                </a:lnTo>
                <a:lnTo>
                  <a:pt x="139" y="102"/>
                </a:lnTo>
                <a:lnTo>
                  <a:pt x="134" y="98"/>
                </a:lnTo>
                <a:lnTo>
                  <a:pt x="129" y="94"/>
                </a:lnTo>
                <a:lnTo>
                  <a:pt x="123" y="90"/>
                </a:lnTo>
                <a:lnTo>
                  <a:pt x="116" y="85"/>
                </a:lnTo>
                <a:lnTo>
                  <a:pt x="110" y="80"/>
                </a:lnTo>
                <a:lnTo>
                  <a:pt x="103" y="75"/>
                </a:lnTo>
                <a:lnTo>
                  <a:pt x="97" y="69"/>
                </a:lnTo>
                <a:lnTo>
                  <a:pt x="91" y="63"/>
                </a:lnTo>
                <a:lnTo>
                  <a:pt x="85" y="56"/>
                </a:lnTo>
                <a:lnTo>
                  <a:pt x="80" y="48"/>
                </a:lnTo>
                <a:lnTo>
                  <a:pt x="74" y="40"/>
                </a:lnTo>
                <a:lnTo>
                  <a:pt x="70" y="31"/>
                </a:lnTo>
                <a:lnTo>
                  <a:pt x="66" y="22"/>
                </a:lnTo>
                <a:lnTo>
                  <a:pt x="62" y="12"/>
                </a:lnTo>
                <a:lnTo>
                  <a:pt x="60" y="0"/>
                </a:lnTo>
                <a:lnTo>
                  <a:pt x="60" y="13"/>
                </a:lnTo>
                <a:lnTo>
                  <a:pt x="60" y="24"/>
                </a:lnTo>
                <a:lnTo>
                  <a:pt x="60" y="33"/>
                </a:lnTo>
                <a:lnTo>
                  <a:pt x="62" y="41"/>
                </a:lnTo>
                <a:lnTo>
                  <a:pt x="63" y="49"/>
                </a:lnTo>
                <a:lnTo>
                  <a:pt x="65" y="55"/>
                </a:lnTo>
                <a:lnTo>
                  <a:pt x="68" y="61"/>
                </a:lnTo>
                <a:lnTo>
                  <a:pt x="70" y="67"/>
                </a:lnTo>
                <a:lnTo>
                  <a:pt x="73" y="72"/>
                </a:lnTo>
                <a:lnTo>
                  <a:pt x="77" y="77"/>
                </a:lnTo>
                <a:lnTo>
                  <a:pt x="80" y="81"/>
                </a:lnTo>
                <a:lnTo>
                  <a:pt x="84" y="87"/>
                </a:lnTo>
                <a:lnTo>
                  <a:pt x="88" y="93"/>
                </a:lnTo>
                <a:lnTo>
                  <a:pt x="92" y="99"/>
                </a:lnTo>
                <a:lnTo>
                  <a:pt x="96" y="107"/>
                </a:lnTo>
                <a:lnTo>
                  <a:pt x="100" y="115"/>
                </a:lnTo>
                <a:lnTo>
                  <a:pt x="104" y="120"/>
                </a:lnTo>
                <a:lnTo>
                  <a:pt x="109" y="124"/>
                </a:lnTo>
                <a:lnTo>
                  <a:pt x="114" y="128"/>
                </a:lnTo>
                <a:lnTo>
                  <a:pt x="121" y="131"/>
                </a:lnTo>
                <a:lnTo>
                  <a:pt x="128" y="134"/>
                </a:lnTo>
                <a:lnTo>
                  <a:pt x="134" y="138"/>
                </a:lnTo>
                <a:lnTo>
                  <a:pt x="148" y="144"/>
                </a:lnTo>
                <a:lnTo>
                  <a:pt x="155" y="147"/>
                </a:lnTo>
                <a:lnTo>
                  <a:pt x="162" y="151"/>
                </a:lnTo>
                <a:lnTo>
                  <a:pt x="168" y="154"/>
                </a:lnTo>
                <a:lnTo>
                  <a:pt x="173" y="158"/>
                </a:lnTo>
                <a:lnTo>
                  <a:pt x="177" y="163"/>
                </a:lnTo>
                <a:lnTo>
                  <a:pt x="181" y="168"/>
                </a:lnTo>
                <a:lnTo>
                  <a:pt x="183" y="173"/>
                </a:lnTo>
                <a:lnTo>
                  <a:pt x="184" y="179"/>
                </a:lnTo>
                <a:lnTo>
                  <a:pt x="184" y="185"/>
                </a:lnTo>
                <a:lnTo>
                  <a:pt x="183" y="192"/>
                </a:lnTo>
                <a:lnTo>
                  <a:pt x="181" y="200"/>
                </a:lnTo>
                <a:lnTo>
                  <a:pt x="180" y="208"/>
                </a:lnTo>
                <a:lnTo>
                  <a:pt x="177" y="215"/>
                </a:lnTo>
                <a:lnTo>
                  <a:pt x="175" y="223"/>
                </a:lnTo>
                <a:lnTo>
                  <a:pt x="172" y="231"/>
                </a:lnTo>
                <a:lnTo>
                  <a:pt x="169" y="237"/>
                </a:lnTo>
                <a:lnTo>
                  <a:pt x="166" y="243"/>
                </a:lnTo>
                <a:lnTo>
                  <a:pt x="162" y="249"/>
                </a:lnTo>
                <a:lnTo>
                  <a:pt x="158" y="255"/>
                </a:lnTo>
                <a:lnTo>
                  <a:pt x="153" y="259"/>
                </a:lnTo>
                <a:lnTo>
                  <a:pt x="148" y="262"/>
                </a:lnTo>
                <a:lnTo>
                  <a:pt x="144" y="264"/>
                </a:lnTo>
                <a:lnTo>
                  <a:pt x="138" y="264"/>
                </a:lnTo>
                <a:lnTo>
                  <a:pt x="133" y="263"/>
                </a:lnTo>
                <a:lnTo>
                  <a:pt x="130" y="261"/>
                </a:lnTo>
                <a:lnTo>
                  <a:pt x="125" y="258"/>
                </a:lnTo>
                <a:lnTo>
                  <a:pt x="119" y="253"/>
                </a:lnTo>
                <a:lnTo>
                  <a:pt x="114" y="248"/>
                </a:lnTo>
                <a:lnTo>
                  <a:pt x="108" y="242"/>
                </a:lnTo>
                <a:lnTo>
                  <a:pt x="103" y="234"/>
                </a:lnTo>
                <a:lnTo>
                  <a:pt x="97" y="228"/>
                </a:lnTo>
                <a:lnTo>
                  <a:pt x="93" y="220"/>
                </a:lnTo>
                <a:lnTo>
                  <a:pt x="87" y="211"/>
                </a:lnTo>
                <a:lnTo>
                  <a:pt x="82" y="203"/>
                </a:lnTo>
                <a:lnTo>
                  <a:pt x="77" y="195"/>
                </a:lnTo>
                <a:lnTo>
                  <a:pt x="73" y="186"/>
                </a:lnTo>
                <a:lnTo>
                  <a:pt x="69" y="179"/>
                </a:lnTo>
                <a:lnTo>
                  <a:pt x="65" y="172"/>
                </a:lnTo>
                <a:lnTo>
                  <a:pt x="62" y="165"/>
                </a:lnTo>
                <a:lnTo>
                  <a:pt x="60" y="159"/>
                </a:lnTo>
                <a:lnTo>
                  <a:pt x="57" y="152"/>
                </a:lnTo>
                <a:lnTo>
                  <a:pt x="54" y="146"/>
                </a:lnTo>
                <a:lnTo>
                  <a:pt x="49" y="140"/>
                </a:lnTo>
                <a:lnTo>
                  <a:pt x="45" y="135"/>
                </a:lnTo>
                <a:lnTo>
                  <a:pt x="40" y="131"/>
                </a:lnTo>
                <a:lnTo>
                  <a:pt x="36" y="128"/>
                </a:lnTo>
                <a:lnTo>
                  <a:pt x="31" y="124"/>
                </a:lnTo>
                <a:lnTo>
                  <a:pt x="26" y="121"/>
                </a:lnTo>
                <a:lnTo>
                  <a:pt x="22" y="119"/>
                </a:lnTo>
                <a:lnTo>
                  <a:pt x="18" y="117"/>
                </a:lnTo>
                <a:lnTo>
                  <a:pt x="14" y="115"/>
                </a:lnTo>
                <a:lnTo>
                  <a:pt x="10" y="114"/>
                </a:lnTo>
                <a:lnTo>
                  <a:pt x="7" y="113"/>
                </a:lnTo>
                <a:lnTo>
                  <a:pt x="4" y="112"/>
                </a:lnTo>
                <a:lnTo>
                  <a:pt x="2" y="112"/>
                </a:lnTo>
                <a:lnTo>
                  <a:pt x="0" y="112"/>
                </a:lnTo>
                <a:lnTo>
                  <a:pt x="0" y="113"/>
                </a:lnTo>
                <a:lnTo>
                  <a:pt x="1" y="115"/>
                </a:lnTo>
                <a:lnTo>
                  <a:pt x="2" y="120"/>
                </a:lnTo>
                <a:lnTo>
                  <a:pt x="4" y="126"/>
                </a:lnTo>
                <a:lnTo>
                  <a:pt x="7" y="132"/>
                </a:lnTo>
                <a:lnTo>
                  <a:pt x="11" y="141"/>
                </a:lnTo>
                <a:lnTo>
                  <a:pt x="15" y="150"/>
                </a:lnTo>
                <a:lnTo>
                  <a:pt x="19" y="160"/>
                </a:lnTo>
                <a:lnTo>
                  <a:pt x="24" y="171"/>
                </a:lnTo>
                <a:lnTo>
                  <a:pt x="30" y="181"/>
                </a:lnTo>
                <a:lnTo>
                  <a:pt x="37" y="192"/>
                </a:lnTo>
                <a:lnTo>
                  <a:pt x="44" y="204"/>
                </a:lnTo>
                <a:lnTo>
                  <a:pt x="51" y="215"/>
                </a:lnTo>
                <a:lnTo>
                  <a:pt x="58" y="226"/>
                </a:lnTo>
                <a:lnTo>
                  <a:pt x="65" y="236"/>
                </a:lnTo>
                <a:lnTo>
                  <a:pt x="74" y="246"/>
                </a:lnTo>
                <a:lnTo>
                  <a:pt x="82" y="254"/>
                </a:lnTo>
                <a:lnTo>
                  <a:pt x="90" y="262"/>
                </a:lnTo>
                <a:lnTo>
                  <a:pt x="97" y="270"/>
                </a:lnTo>
                <a:lnTo>
                  <a:pt x="105" y="276"/>
                </a:lnTo>
                <a:lnTo>
                  <a:pt x="112" y="282"/>
                </a:lnTo>
                <a:lnTo>
                  <a:pt x="119" y="287"/>
                </a:lnTo>
                <a:lnTo>
                  <a:pt x="126" y="291"/>
                </a:lnTo>
                <a:lnTo>
                  <a:pt x="132" y="295"/>
                </a:lnTo>
                <a:lnTo>
                  <a:pt x="137" y="299"/>
                </a:lnTo>
                <a:lnTo>
                  <a:pt x="142" y="302"/>
                </a:lnTo>
                <a:lnTo>
                  <a:pt x="146" y="304"/>
                </a:lnTo>
                <a:lnTo>
                  <a:pt x="150" y="307"/>
                </a:lnTo>
                <a:lnTo>
                  <a:pt x="153" y="308"/>
                </a:lnTo>
                <a:lnTo>
                  <a:pt x="156" y="309"/>
                </a:lnTo>
                <a:lnTo>
                  <a:pt x="157" y="310"/>
                </a:lnTo>
              </a:path>
            </a:pathLst>
          </a:custGeom>
          <a:solidFill>
            <a:srgbClr val="6619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7" name="Freeform 83">
            <a:extLst>
              <a:ext uri="{FF2B5EF4-FFF2-40B4-BE49-F238E27FC236}">
                <a16:creationId xmlns:a16="http://schemas.microsoft.com/office/drawing/2014/main" id="{9062E6A1-72B9-194C-8C6E-8E7CE2188DF3}"/>
              </a:ext>
            </a:extLst>
          </p:cNvPr>
          <p:cNvSpPr>
            <a:spLocks/>
          </p:cNvSpPr>
          <p:nvPr/>
        </p:nvSpPr>
        <p:spPr bwMode="auto">
          <a:xfrm>
            <a:off x="3015774" y="2274223"/>
            <a:ext cx="43820" cy="95444"/>
          </a:xfrm>
          <a:custGeom>
            <a:avLst/>
            <a:gdLst>
              <a:gd name="T0" fmla="*/ 0 w 73"/>
              <a:gd name="T1" fmla="*/ 158 h 159"/>
              <a:gd name="T2" fmla="*/ 2 w 73"/>
              <a:gd name="T3" fmla="*/ 152 h 159"/>
              <a:gd name="T4" fmla="*/ 4 w 73"/>
              <a:gd name="T5" fmla="*/ 145 h 159"/>
              <a:gd name="T6" fmla="*/ 7 w 73"/>
              <a:gd name="T7" fmla="*/ 136 h 159"/>
              <a:gd name="T8" fmla="*/ 11 w 73"/>
              <a:gd name="T9" fmla="*/ 127 h 159"/>
              <a:gd name="T10" fmla="*/ 15 w 73"/>
              <a:gd name="T11" fmla="*/ 117 h 159"/>
              <a:gd name="T12" fmla="*/ 19 w 73"/>
              <a:gd name="T13" fmla="*/ 106 h 159"/>
              <a:gd name="T14" fmla="*/ 24 w 73"/>
              <a:gd name="T15" fmla="*/ 95 h 159"/>
              <a:gd name="T16" fmla="*/ 29 w 73"/>
              <a:gd name="T17" fmla="*/ 83 h 159"/>
              <a:gd name="T18" fmla="*/ 34 w 73"/>
              <a:gd name="T19" fmla="*/ 71 h 159"/>
              <a:gd name="T20" fmla="*/ 39 w 73"/>
              <a:gd name="T21" fmla="*/ 59 h 159"/>
              <a:gd name="T22" fmla="*/ 45 w 73"/>
              <a:gd name="T23" fmla="*/ 48 h 159"/>
              <a:gd name="T24" fmla="*/ 50 w 73"/>
              <a:gd name="T25" fmla="*/ 37 h 159"/>
              <a:gd name="T26" fmla="*/ 56 w 73"/>
              <a:gd name="T27" fmla="*/ 26 h 159"/>
              <a:gd name="T28" fmla="*/ 62 w 73"/>
              <a:gd name="T29" fmla="*/ 17 h 159"/>
              <a:gd name="T30" fmla="*/ 67 w 73"/>
              <a:gd name="T31" fmla="*/ 8 h 159"/>
              <a:gd name="T32" fmla="*/ 72 w 73"/>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59">
                <a:moveTo>
                  <a:pt x="0" y="158"/>
                </a:moveTo>
                <a:lnTo>
                  <a:pt x="2" y="152"/>
                </a:lnTo>
                <a:lnTo>
                  <a:pt x="4" y="145"/>
                </a:lnTo>
                <a:lnTo>
                  <a:pt x="7" y="136"/>
                </a:lnTo>
                <a:lnTo>
                  <a:pt x="11" y="127"/>
                </a:lnTo>
                <a:lnTo>
                  <a:pt x="15" y="117"/>
                </a:lnTo>
                <a:lnTo>
                  <a:pt x="19" y="106"/>
                </a:lnTo>
                <a:lnTo>
                  <a:pt x="24" y="95"/>
                </a:lnTo>
                <a:lnTo>
                  <a:pt x="29" y="83"/>
                </a:lnTo>
                <a:lnTo>
                  <a:pt x="34" y="71"/>
                </a:lnTo>
                <a:lnTo>
                  <a:pt x="39" y="59"/>
                </a:lnTo>
                <a:lnTo>
                  <a:pt x="45" y="48"/>
                </a:lnTo>
                <a:lnTo>
                  <a:pt x="50" y="37"/>
                </a:lnTo>
                <a:lnTo>
                  <a:pt x="56" y="26"/>
                </a:lnTo>
                <a:lnTo>
                  <a:pt x="62" y="17"/>
                </a:lnTo>
                <a:lnTo>
                  <a:pt x="67" y="8"/>
                </a:lnTo>
                <a:lnTo>
                  <a:pt x="7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8" name="Freeform 84">
            <a:extLst>
              <a:ext uri="{FF2B5EF4-FFF2-40B4-BE49-F238E27FC236}">
                <a16:creationId xmlns:a16="http://schemas.microsoft.com/office/drawing/2014/main" id="{3005A5D1-9C86-9946-BEB9-7BBC13862E02}"/>
              </a:ext>
            </a:extLst>
          </p:cNvPr>
          <p:cNvSpPr>
            <a:spLocks/>
          </p:cNvSpPr>
          <p:nvPr/>
        </p:nvSpPr>
        <p:spPr bwMode="auto">
          <a:xfrm>
            <a:off x="3034382" y="1994495"/>
            <a:ext cx="138663" cy="235908"/>
          </a:xfrm>
          <a:custGeom>
            <a:avLst/>
            <a:gdLst>
              <a:gd name="T0" fmla="*/ 129 w 231"/>
              <a:gd name="T1" fmla="*/ 55 h 393"/>
              <a:gd name="T2" fmla="*/ 127 w 231"/>
              <a:gd name="T3" fmla="*/ 95 h 393"/>
              <a:gd name="T4" fmla="*/ 109 w 231"/>
              <a:gd name="T5" fmla="*/ 108 h 393"/>
              <a:gd name="T6" fmla="*/ 85 w 231"/>
              <a:gd name="T7" fmla="*/ 104 h 393"/>
              <a:gd name="T8" fmla="*/ 59 w 231"/>
              <a:gd name="T9" fmla="*/ 99 h 393"/>
              <a:gd name="T10" fmla="*/ 35 w 231"/>
              <a:gd name="T11" fmla="*/ 108 h 393"/>
              <a:gd name="T12" fmla="*/ 15 w 231"/>
              <a:gd name="T13" fmla="*/ 129 h 393"/>
              <a:gd name="T14" fmla="*/ 1 w 231"/>
              <a:gd name="T15" fmla="*/ 150 h 393"/>
              <a:gd name="T16" fmla="*/ 7 w 231"/>
              <a:gd name="T17" fmla="*/ 163 h 393"/>
              <a:gd name="T18" fmla="*/ 29 w 231"/>
              <a:gd name="T19" fmla="*/ 168 h 393"/>
              <a:gd name="T20" fmla="*/ 64 w 231"/>
              <a:gd name="T21" fmla="*/ 160 h 393"/>
              <a:gd name="T22" fmla="*/ 101 w 231"/>
              <a:gd name="T23" fmla="*/ 189 h 393"/>
              <a:gd name="T24" fmla="*/ 100 w 231"/>
              <a:gd name="T25" fmla="*/ 244 h 393"/>
              <a:gd name="T26" fmla="*/ 82 w 231"/>
              <a:gd name="T27" fmla="*/ 262 h 393"/>
              <a:gd name="T28" fmla="*/ 88 w 231"/>
              <a:gd name="T29" fmla="*/ 287 h 393"/>
              <a:gd name="T30" fmla="*/ 75 w 231"/>
              <a:gd name="T31" fmla="*/ 311 h 393"/>
              <a:gd name="T32" fmla="*/ 30 w 231"/>
              <a:gd name="T33" fmla="*/ 326 h 393"/>
              <a:gd name="T34" fmla="*/ 25 w 231"/>
              <a:gd name="T35" fmla="*/ 344 h 393"/>
              <a:gd name="T36" fmla="*/ 44 w 231"/>
              <a:gd name="T37" fmla="*/ 369 h 393"/>
              <a:gd name="T38" fmla="*/ 89 w 231"/>
              <a:gd name="T39" fmla="*/ 389 h 393"/>
              <a:gd name="T40" fmla="*/ 134 w 231"/>
              <a:gd name="T41" fmla="*/ 387 h 393"/>
              <a:gd name="T42" fmla="*/ 142 w 231"/>
              <a:gd name="T43" fmla="*/ 357 h 393"/>
              <a:gd name="T44" fmla="*/ 133 w 231"/>
              <a:gd name="T45" fmla="*/ 347 h 393"/>
              <a:gd name="T46" fmla="*/ 121 w 231"/>
              <a:gd name="T47" fmla="*/ 341 h 393"/>
              <a:gd name="T48" fmla="*/ 108 w 231"/>
              <a:gd name="T49" fmla="*/ 306 h 393"/>
              <a:gd name="T50" fmla="*/ 132 w 231"/>
              <a:gd name="T51" fmla="*/ 299 h 393"/>
              <a:gd name="T52" fmla="*/ 152 w 231"/>
              <a:gd name="T53" fmla="*/ 300 h 393"/>
              <a:gd name="T54" fmla="*/ 171 w 231"/>
              <a:gd name="T55" fmla="*/ 301 h 393"/>
              <a:gd name="T56" fmla="*/ 174 w 231"/>
              <a:gd name="T57" fmla="*/ 289 h 393"/>
              <a:gd name="T58" fmla="*/ 165 w 231"/>
              <a:gd name="T59" fmla="*/ 265 h 393"/>
              <a:gd name="T60" fmla="*/ 145 w 231"/>
              <a:gd name="T61" fmla="*/ 256 h 393"/>
              <a:gd name="T62" fmla="*/ 132 w 231"/>
              <a:gd name="T63" fmla="*/ 252 h 393"/>
              <a:gd name="T64" fmla="*/ 129 w 231"/>
              <a:gd name="T65" fmla="*/ 236 h 393"/>
              <a:gd name="T66" fmla="*/ 131 w 231"/>
              <a:gd name="T67" fmla="*/ 196 h 393"/>
              <a:gd name="T68" fmla="*/ 128 w 231"/>
              <a:gd name="T69" fmla="*/ 151 h 393"/>
              <a:gd name="T70" fmla="*/ 138 w 231"/>
              <a:gd name="T71" fmla="*/ 155 h 393"/>
              <a:gd name="T72" fmla="*/ 147 w 231"/>
              <a:gd name="T73" fmla="*/ 167 h 393"/>
              <a:gd name="T74" fmla="*/ 146 w 231"/>
              <a:gd name="T75" fmla="*/ 180 h 393"/>
              <a:gd name="T76" fmla="*/ 146 w 231"/>
              <a:gd name="T77" fmla="*/ 202 h 393"/>
              <a:gd name="T78" fmla="*/ 157 w 231"/>
              <a:gd name="T79" fmla="*/ 214 h 393"/>
              <a:gd name="T80" fmla="*/ 184 w 231"/>
              <a:gd name="T81" fmla="*/ 219 h 393"/>
              <a:gd name="T82" fmla="*/ 213 w 231"/>
              <a:gd name="T83" fmla="*/ 217 h 393"/>
              <a:gd name="T84" fmla="*/ 225 w 231"/>
              <a:gd name="T85" fmla="*/ 206 h 393"/>
              <a:gd name="T86" fmla="*/ 230 w 231"/>
              <a:gd name="T87" fmla="*/ 188 h 393"/>
              <a:gd name="T88" fmla="*/ 218 w 231"/>
              <a:gd name="T89" fmla="*/ 165 h 393"/>
              <a:gd name="T90" fmla="*/ 193 w 231"/>
              <a:gd name="T91" fmla="*/ 151 h 393"/>
              <a:gd name="T92" fmla="*/ 177 w 231"/>
              <a:gd name="T93" fmla="*/ 147 h 393"/>
              <a:gd name="T94" fmla="*/ 165 w 231"/>
              <a:gd name="T95" fmla="*/ 149 h 393"/>
              <a:gd name="T96" fmla="*/ 160 w 231"/>
              <a:gd name="T97" fmla="*/ 129 h 393"/>
              <a:gd name="T98" fmla="*/ 166 w 231"/>
              <a:gd name="T99" fmla="*/ 94 h 393"/>
              <a:gd name="T100" fmla="*/ 175 w 231"/>
              <a:gd name="T101" fmla="*/ 63 h 393"/>
              <a:gd name="T102" fmla="*/ 174 w 231"/>
              <a:gd name="T103" fmla="*/ 24 h 393"/>
              <a:gd name="T104" fmla="*/ 151 w 231"/>
              <a:gd name="T105" fmla="*/ 0 h 393"/>
              <a:gd name="T106" fmla="*/ 122 w 231"/>
              <a:gd name="T107" fmla="*/ 3 h 393"/>
              <a:gd name="T108" fmla="*/ 120 w 231"/>
              <a:gd name="T109" fmla="*/ 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1" h="393">
                <a:moveTo>
                  <a:pt x="121" y="7"/>
                </a:moveTo>
                <a:lnTo>
                  <a:pt x="123" y="18"/>
                </a:lnTo>
                <a:lnTo>
                  <a:pt x="125" y="28"/>
                </a:lnTo>
                <a:lnTo>
                  <a:pt x="127" y="37"/>
                </a:lnTo>
                <a:lnTo>
                  <a:pt x="128" y="46"/>
                </a:lnTo>
                <a:lnTo>
                  <a:pt x="129" y="55"/>
                </a:lnTo>
                <a:lnTo>
                  <a:pt x="130" y="63"/>
                </a:lnTo>
                <a:lnTo>
                  <a:pt x="130" y="71"/>
                </a:lnTo>
                <a:lnTo>
                  <a:pt x="130" y="78"/>
                </a:lnTo>
                <a:lnTo>
                  <a:pt x="130" y="84"/>
                </a:lnTo>
                <a:lnTo>
                  <a:pt x="129" y="90"/>
                </a:lnTo>
                <a:lnTo>
                  <a:pt x="127" y="95"/>
                </a:lnTo>
                <a:lnTo>
                  <a:pt x="125" y="98"/>
                </a:lnTo>
                <a:lnTo>
                  <a:pt x="123" y="102"/>
                </a:lnTo>
                <a:lnTo>
                  <a:pt x="121" y="105"/>
                </a:lnTo>
                <a:lnTo>
                  <a:pt x="117" y="107"/>
                </a:lnTo>
                <a:lnTo>
                  <a:pt x="114" y="108"/>
                </a:lnTo>
                <a:lnTo>
                  <a:pt x="109" y="108"/>
                </a:lnTo>
                <a:lnTo>
                  <a:pt x="105" y="108"/>
                </a:lnTo>
                <a:lnTo>
                  <a:pt x="101" y="108"/>
                </a:lnTo>
                <a:lnTo>
                  <a:pt x="96" y="107"/>
                </a:lnTo>
                <a:lnTo>
                  <a:pt x="93" y="106"/>
                </a:lnTo>
                <a:lnTo>
                  <a:pt x="89" y="105"/>
                </a:lnTo>
                <a:lnTo>
                  <a:pt x="85" y="104"/>
                </a:lnTo>
                <a:lnTo>
                  <a:pt x="81" y="103"/>
                </a:lnTo>
                <a:lnTo>
                  <a:pt x="76" y="102"/>
                </a:lnTo>
                <a:lnTo>
                  <a:pt x="72" y="101"/>
                </a:lnTo>
                <a:lnTo>
                  <a:pt x="68" y="100"/>
                </a:lnTo>
                <a:lnTo>
                  <a:pt x="64" y="99"/>
                </a:lnTo>
                <a:lnTo>
                  <a:pt x="59" y="99"/>
                </a:lnTo>
                <a:lnTo>
                  <a:pt x="56" y="99"/>
                </a:lnTo>
                <a:lnTo>
                  <a:pt x="52" y="100"/>
                </a:lnTo>
                <a:lnTo>
                  <a:pt x="47" y="101"/>
                </a:lnTo>
                <a:lnTo>
                  <a:pt x="43" y="103"/>
                </a:lnTo>
                <a:lnTo>
                  <a:pt x="39" y="105"/>
                </a:lnTo>
                <a:lnTo>
                  <a:pt x="35" y="108"/>
                </a:lnTo>
                <a:lnTo>
                  <a:pt x="32" y="111"/>
                </a:lnTo>
                <a:lnTo>
                  <a:pt x="28" y="114"/>
                </a:lnTo>
                <a:lnTo>
                  <a:pt x="24" y="118"/>
                </a:lnTo>
                <a:lnTo>
                  <a:pt x="20" y="122"/>
                </a:lnTo>
                <a:lnTo>
                  <a:pt x="18" y="125"/>
                </a:lnTo>
                <a:lnTo>
                  <a:pt x="15" y="129"/>
                </a:lnTo>
                <a:lnTo>
                  <a:pt x="11" y="133"/>
                </a:lnTo>
                <a:lnTo>
                  <a:pt x="9" y="136"/>
                </a:lnTo>
                <a:lnTo>
                  <a:pt x="6" y="140"/>
                </a:lnTo>
                <a:lnTo>
                  <a:pt x="4" y="143"/>
                </a:lnTo>
                <a:lnTo>
                  <a:pt x="2" y="146"/>
                </a:lnTo>
                <a:lnTo>
                  <a:pt x="1" y="150"/>
                </a:lnTo>
                <a:lnTo>
                  <a:pt x="0" y="152"/>
                </a:lnTo>
                <a:lnTo>
                  <a:pt x="1" y="155"/>
                </a:lnTo>
                <a:lnTo>
                  <a:pt x="1" y="157"/>
                </a:lnTo>
                <a:lnTo>
                  <a:pt x="3" y="159"/>
                </a:lnTo>
                <a:lnTo>
                  <a:pt x="5" y="162"/>
                </a:lnTo>
                <a:lnTo>
                  <a:pt x="7" y="163"/>
                </a:lnTo>
                <a:lnTo>
                  <a:pt x="10" y="164"/>
                </a:lnTo>
                <a:lnTo>
                  <a:pt x="14" y="166"/>
                </a:lnTo>
                <a:lnTo>
                  <a:pt x="17" y="167"/>
                </a:lnTo>
                <a:lnTo>
                  <a:pt x="20" y="167"/>
                </a:lnTo>
                <a:lnTo>
                  <a:pt x="25" y="168"/>
                </a:lnTo>
                <a:lnTo>
                  <a:pt x="29" y="168"/>
                </a:lnTo>
                <a:lnTo>
                  <a:pt x="34" y="168"/>
                </a:lnTo>
                <a:lnTo>
                  <a:pt x="39" y="167"/>
                </a:lnTo>
                <a:lnTo>
                  <a:pt x="44" y="166"/>
                </a:lnTo>
                <a:lnTo>
                  <a:pt x="49" y="164"/>
                </a:lnTo>
                <a:lnTo>
                  <a:pt x="54" y="162"/>
                </a:lnTo>
                <a:lnTo>
                  <a:pt x="64" y="160"/>
                </a:lnTo>
                <a:lnTo>
                  <a:pt x="74" y="160"/>
                </a:lnTo>
                <a:lnTo>
                  <a:pt x="83" y="162"/>
                </a:lnTo>
                <a:lnTo>
                  <a:pt x="89" y="166"/>
                </a:lnTo>
                <a:lnTo>
                  <a:pt x="95" y="172"/>
                </a:lnTo>
                <a:lnTo>
                  <a:pt x="98" y="180"/>
                </a:lnTo>
                <a:lnTo>
                  <a:pt x="101" y="189"/>
                </a:lnTo>
                <a:lnTo>
                  <a:pt x="103" y="199"/>
                </a:lnTo>
                <a:lnTo>
                  <a:pt x="104" y="209"/>
                </a:lnTo>
                <a:lnTo>
                  <a:pt x="104" y="219"/>
                </a:lnTo>
                <a:lnTo>
                  <a:pt x="103" y="229"/>
                </a:lnTo>
                <a:lnTo>
                  <a:pt x="102" y="237"/>
                </a:lnTo>
                <a:lnTo>
                  <a:pt x="100" y="244"/>
                </a:lnTo>
                <a:lnTo>
                  <a:pt x="97" y="250"/>
                </a:lnTo>
                <a:lnTo>
                  <a:pt x="94" y="255"/>
                </a:lnTo>
                <a:lnTo>
                  <a:pt x="91" y="256"/>
                </a:lnTo>
                <a:lnTo>
                  <a:pt x="86" y="258"/>
                </a:lnTo>
                <a:lnTo>
                  <a:pt x="84" y="259"/>
                </a:lnTo>
                <a:lnTo>
                  <a:pt x="82" y="262"/>
                </a:lnTo>
                <a:lnTo>
                  <a:pt x="82" y="265"/>
                </a:lnTo>
                <a:lnTo>
                  <a:pt x="83" y="269"/>
                </a:lnTo>
                <a:lnTo>
                  <a:pt x="84" y="273"/>
                </a:lnTo>
                <a:lnTo>
                  <a:pt x="85" y="277"/>
                </a:lnTo>
                <a:lnTo>
                  <a:pt x="86" y="282"/>
                </a:lnTo>
                <a:lnTo>
                  <a:pt x="88" y="287"/>
                </a:lnTo>
                <a:lnTo>
                  <a:pt x="88" y="291"/>
                </a:lnTo>
                <a:lnTo>
                  <a:pt x="88" y="295"/>
                </a:lnTo>
                <a:lnTo>
                  <a:pt x="87" y="299"/>
                </a:lnTo>
                <a:lnTo>
                  <a:pt x="85" y="304"/>
                </a:lnTo>
                <a:lnTo>
                  <a:pt x="80" y="307"/>
                </a:lnTo>
                <a:lnTo>
                  <a:pt x="75" y="311"/>
                </a:lnTo>
                <a:lnTo>
                  <a:pt x="67" y="314"/>
                </a:lnTo>
                <a:lnTo>
                  <a:pt x="57" y="316"/>
                </a:lnTo>
                <a:lnTo>
                  <a:pt x="48" y="319"/>
                </a:lnTo>
                <a:lnTo>
                  <a:pt x="41" y="321"/>
                </a:lnTo>
                <a:lnTo>
                  <a:pt x="35" y="324"/>
                </a:lnTo>
                <a:lnTo>
                  <a:pt x="30" y="326"/>
                </a:lnTo>
                <a:lnTo>
                  <a:pt x="27" y="329"/>
                </a:lnTo>
                <a:lnTo>
                  <a:pt x="24" y="332"/>
                </a:lnTo>
                <a:lnTo>
                  <a:pt x="23" y="334"/>
                </a:lnTo>
                <a:lnTo>
                  <a:pt x="23" y="337"/>
                </a:lnTo>
                <a:lnTo>
                  <a:pt x="24" y="341"/>
                </a:lnTo>
                <a:lnTo>
                  <a:pt x="25" y="344"/>
                </a:lnTo>
                <a:lnTo>
                  <a:pt x="27" y="348"/>
                </a:lnTo>
                <a:lnTo>
                  <a:pt x="30" y="351"/>
                </a:lnTo>
                <a:lnTo>
                  <a:pt x="33" y="356"/>
                </a:lnTo>
                <a:lnTo>
                  <a:pt x="37" y="359"/>
                </a:lnTo>
                <a:lnTo>
                  <a:pt x="40" y="364"/>
                </a:lnTo>
                <a:lnTo>
                  <a:pt x="44" y="369"/>
                </a:lnTo>
                <a:lnTo>
                  <a:pt x="50" y="373"/>
                </a:lnTo>
                <a:lnTo>
                  <a:pt x="56" y="377"/>
                </a:lnTo>
                <a:lnTo>
                  <a:pt x="63" y="381"/>
                </a:lnTo>
                <a:lnTo>
                  <a:pt x="71" y="384"/>
                </a:lnTo>
                <a:lnTo>
                  <a:pt x="80" y="387"/>
                </a:lnTo>
                <a:lnTo>
                  <a:pt x="89" y="389"/>
                </a:lnTo>
                <a:lnTo>
                  <a:pt x="97" y="391"/>
                </a:lnTo>
                <a:lnTo>
                  <a:pt x="106" y="392"/>
                </a:lnTo>
                <a:lnTo>
                  <a:pt x="114" y="392"/>
                </a:lnTo>
                <a:lnTo>
                  <a:pt x="122" y="391"/>
                </a:lnTo>
                <a:lnTo>
                  <a:pt x="129" y="389"/>
                </a:lnTo>
                <a:lnTo>
                  <a:pt x="134" y="387"/>
                </a:lnTo>
                <a:lnTo>
                  <a:pt x="139" y="383"/>
                </a:lnTo>
                <a:lnTo>
                  <a:pt x="142" y="377"/>
                </a:lnTo>
                <a:lnTo>
                  <a:pt x="144" y="371"/>
                </a:lnTo>
                <a:lnTo>
                  <a:pt x="144" y="365"/>
                </a:lnTo>
                <a:lnTo>
                  <a:pt x="143" y="360"/>
                </a:lnTo>
                <a:lnTo>
                  <a:pt x="142" y="357"/>
                </a:lnTo>
                <a:lnTo>
                  <a:pt x="141" y="354"/>
                </a:lnTo>
                <a:lnTo>
                  <a:pt x="139" y="352"/>
                </a:lnTo>
                <a:lnTo>
                  <a:pt x="138" y="350"/>
                </a:lnTo>
                <a:lnTo>
                  <a:pt x="136" y="349"/>
                </a:lnTo>
                <a:lnTo>
                  <a:pt x="134" y="348"/>
                </a:lnTo>
                <a:lnTo>
                  <a:pt x="133" y="347"/>
                </a:lnTo>
                <a:lnTo>
                  <a:pt x="131" y="346"/>
                </a:lnTo>
                <a:lnTo>
                  <a:pt x="127" y="345"/>
                </a:lnTo>
                <a:lnTo>
                  <a:pt x="125" y="345"/>
                </a:lnTo>
                <a:lnTo>
                  <a:pt x="124" y="344"/>
                </a:lnTo>
                <a:lnTo>
                  <a:pt x="122" y="343"/>
                </a:lnTo>
                <a:lnTo>
                  <a:pt x="121" y="341"/>
                </a:lnTo>
                <a:lnTo>
                  <a:pt x="114" y="332"/>
                </a:lnTo>
                <a:lnTo>
                  <a:pt x="109" y="325"/>
                </a:lnTo>
                <a:lnTo>
                  <a:pt x="107" y="318"/>
                </a:lnTo>
                <a:lnTo>
                  <a:pt x="106" y="313"/>
                </a:lnTo>
                <a:lnTo>
                  <a:pt x="106" y="309"/>
                </a:lnTo>
                <a:lnTo>
                  <a:pt x="108" y="306"/>
                </a:lnTo>
                <a:lnTo>
                  <a:pt x="110" y="303"/>
                </a:lnTo>
                <a:lnTo>
                  <a:pt x="114" y="301"/>
                </a:lnTo>
                <a:lnTo>
                  <a:pt x="118" y="300"/>
                </a:lnTo>
                <a:lnTo>
                  <a:pt x="123" y="300"/>
                </a:lnTo>
                <a:lnTo>
                  <a:pt x="127" y="299"/>
                </a:lnTo>
                <a:lnTo>
                  <a:pt x="132" y="299"/>
                </a:lnTo>
                <a:lnTo>
                  <a:pt x="136" y="299"/>
                </a:lnTo>
                <a:lnTo>
                  <a:pt x="140" y="300"/>
                </a:lnTo>
                <a:lnTo>
                  <a:pt x="144" y="300"/>
                </a:lnTo>
                <a:lnTo>
                  <a:pt x="147" y="300"/>
                </a:lnTo>
                <a:lnTo>
                  <a:pt x="150" y="300"/>
                </a:lnTo>
                <a:lnTo>
                  <a:pt x="152" y="300"/>
                </a:lnTo>
                <a:lnTo>
                  <a:pt x="155" y="301"/>
                </a:lnTo>
                <a:lnTo>
                  <a:pt x="161" y="302"/>
                </a:lnTo>
                <a:lnTo>
                  <a:pt x="164" y="302"/>
                </a:lnTo>
                <a:lnTo>
                  <a:pt x="166" y="302"/>
                </a:lnTo>
                <a:lnTo>
                  <a:pt x="169" y="302"/>
                </a:lnTo>
                <a:lnTo>
                  <a:pt x="171" y="301"/>
                </a:lnTo>
                <a:lnTo>
                  <a:pt x="172" y="300"/>
                </a:lnTo>
                <a:lnTo>
                  <a:pt x="173" y="299"/>
                </a:lnTo>
                <a:lnTo>
                  <a:pt x="174" y="297"/>
                </a:lnTo>
                <a:lnTo>
                  <a:pt x="175" y="295"/>
                </a:lnTo>
                <a:lnTo>
                  <a:pt x="175" y="293"/>
                </a:lnTo>
                <a:lnTo>
                  <a:pt x="174" y="289"/>
                </a:lnTo>
                <a:lnTo>
                  <a:pt x="174" y="284"/>
                </a:lnTo>
                <a:lnTo>
                  <a:pt x="173" y="279"/>
                </a:lnTo>
                <a:lnTo>
                  <a:pt x="172" y="275"/>
                </a:lnTo>
                <a:lnTo>
                  <a:pt x="170" y="271"/>
                </a:lnTo>
                <a:lnTo>
                  <a:pt x="168" y="268"/>
                </a:lnTo>
                <a:lnTo>
                  <a:pt x="165" y="265"/>
                </a:lnTo>
                <a:lnTo>
                  <a:pt x="162" y="263"/>
                </a:lnTo>
                <a:lnTo>
                  <a:pt x="159" y="261"/>
                </a:lnTo>
                <a:lnTo>
                  <a:pt x="155" y="259"/>
                </a:lnTo>
                <a:lnTo>
                  <a:pt x="152" y="258"/>
                </a:lnTo>
                <a:lnTo>
                  <a:pt x="148" y="257"/>
                </a:lnTo>
                <a:lnTo>
                  <a:pt x="145" y="256"/>
                </a:lnTo>
                <a:lnTo>
                  <a:pt x="142" y="255"/>
                </a:lnTo>
                <a:lnTo>
                  <a:pt x="139" y="255"/>
                </a:lnTo>
                <a:lnTo>
                  <a:pt x="137" y="254"/>
                </a:lnTo>
                <a:lnTo>
                  <a:pt x="135" y="254"/>
                </a:lnTo>
                <a:lnTo>
                  <a:pt x="134" y="253"/>
                </a:lnTo>
                <a:lnTo>
                  <a:pt x="132" y="252"/>
                </a:lnTo>
                <a:lnTo>
                  <a:pt x="131" y="250"/>
                </a:lnTo>
                <a:lnTo>
                  <a:pt x="129" y="248"/>
                </a:lnTo>
                <a:lnTo>
                  <a:pt x="129" y="246"/>
                </a:lnTo>
                <a:lnTo>
                  <a:pt x="129" y="243"/>
                </a:lnTo>
                <a:lnTo>
                  <a:pt x="129" y="240"/>
                </a:lnTo>
                <a:lnTo>
                  <a:pt x="129" y="236"/>
                </a:lnTo>
                <a:lnTo>
                  <a:pt x="130" y="231"/>
                </a:lnTo>
                <a:lnTo>
                  <a:pt x="130" y="227"/>
                </a:lnTo>
                <a:lnTo>
                  <a:pt x="131" y="221"/>
                </a:lnTo>
                <a:lnTo>
                  <a:pt x="131" y="213"/>
                </a:lnTo>
                <a:lnTo>
                  <a:pt x="131" y="205"/>
                </a:lnTo>
                <a:lnTo>
                  <a:pt x="131" y="196"/>
                </a:lnTo>
                <a:lnTo>
                  <a:pt x="130" y="186"/>
                </a:lnTo>
                <a:lnTo>
                  <a:pt x="129" y="174"/>
                </a:lnTo>
                <a:lnTo>
                  <a:pt x="128" y="162"/>
                </a:lnTo>
                <a:lnTo>
                  <a:pt x="127" y="157"/>
                </a:lnTo>
                <a:lnTo>
                  <a:pt x="127" y="154"/>
                </a:lnTo>
                <a:lnTo>
                  <a:pt x="128" y="151"/>
                </a:lnTo>
                <a:lnTo>
                  <a:pt x="129" y="150"/>
                </a:lnTo>
                <a:lnTo>
                  <a:pt x="131" y="150"/>
                </a:lnTo>
                <a:lnTo>
                  <a:pt x="132" y="150"/>
                </a:lnTo>
                <a:lnTo>
                  <a:pt x="134" y="151"/>
                </a:lnTo>
                <a:lnTo>
                  <a:pt x="135" y="153"/>
                </a:lnTo>
                <a:lnTo>
                  <a:pt x="138" y="155"/>
                </a:lnTo>
                <a:lnTo>
                  <a:pt x="140" y="158"/>
                </a:lnTo>
                <a:lnTo>
                  <a:pt x="142" y="160"/>
                </a:lnTo>
                <a:lnTo>
                  <a:pt x="143" y="162"/>
                </a:lnTo>
                <a:lnTo>
                  <a:pt x="145" y="164"/>
                </a:lnTo>
                <a:lnTo>
                  <a:pt x="146" y="166"/>
                </a:lnTo>
                <a:lnTo>
                  <a:pt x="147" y="167"/>
                </a:lnTo>
                <a:lnTo>
                  <a:pt x="147" y="168"/>
                </a:lnTo>
                <a:lnTo>
                  <a:pt x="147" y="169"/>
                </a:lnTo>
                <a:lnTo>
                  <a:pt x="147" y="171"/>
                </a:lnTo>
                <a:lnTo>
                  <a:pt x="146" y="173"/>
                </a:lnTo>
                <a:lnTo>
                  <a:pt x="146" y="176"/>
                </a:lnTo>
                <a:lnTo>
                  <a:pt x="146" y="180"/>
                </a:lnTo>
                <a:lnTo>
                  <a:pt x="146" y="183"/>
                </a:lnTo>
                <a:lnTo>
                  <a:pt x="145" y="187"/>
                </a:lnTo>
                <a:lnTo>
                  <a:pt x="145" y="191"/>
                </a:lnTo>
                <a:lnTo>
                  <a:pt x="145" y="194"/>
                </a:lnTo>
                <a:lnTo>
                  <a:pt x="146" y="198"/>
                </a:lnTo>
                <a:lnTo>
                  <a:pt x="146" y="202"/>
                </a:lnTo>
                <a:lnTo>
                  <a:pt x="147" y="205"/>
                </a:lnTo>
                <a:lnTo>
                  <a:pt x="148" y="208"/>
                </a:lnTo>
                <a:lnTo>
                  <a:pt x="150" y="210"/>
                </a:lnTo>
                <a:lnTo>
                  <a:pt x="152" y="212"/>
                </a:lnTo>
                <a:lnTo>
                  <a:pt x="154" y="213"/>
                </a:lnTo>
                <a:lnTo>
                  <a:pt x="157" y="214"/>
                </a:lnTo>
                <a:lnTo>
                  <a:pt x="161" y="215"/>
                </a:lnTo>
                <a:lnTo>
                  <a:pt x="165" y="216"/>
                </a:lnTo>
                <a:lnTo>
                  <a:pt x="169" y="217"/>
                </a:lnTo>
                <a:lnTo>
                  <a:pt x="174" y="218"/>
                </a:lnTo>
                <a:lnTo>
                  <a:pt x="179" y="219"/>
                </a:lnTo>
                <a:lnTo>
                  <a:pt x="184" y="219"/>
                </a:lnTo>
                <a:lnTo>
                  <a:pt x="190" y="219"/>
                </a:lnTo>
                <a:lnTo>
                  <a:pt x="195" y="219"/>
                </a:lnTo>
                <a:lnTo>
                  <a:pt x="200" y="219"/>
                </a:lnTo>
                <a:lnTo>
                  <a:pt x="205" y="219"/>
                </a:lnTo>
                <a:lnTo>
                  <a:pt x="210" y="218"/>
                </a:lnTo>
                <a:lnTo>
                  <a:pt x="213" y="217"/>
                </a:lnTo>
                <a:lnTo>
                  <a:pt x="216" y="216"/>
                </a:lnTo>
                <a:lnTo>
                  <a:pt x="219" y="215"/>
                </a:lnTo>
                <a:lnTo>
                  <a:pt x="220" y="213"/>
                </a:lnTo>
                <a:lnTo>
                  <a:pt x="222" y="211"/>
                </a:lnTo>
                <a:lnTo>
                  <a:pt x="223" y="209"/>
                </a:lnTo>
                <a:lnTo>
                  <a:pt x="225" y="206"/>
                </a:lnTo>
                <a:lnTo>
                  <a:pt x="226" y="203"/>
                </a:lnTo>
                <a:lnTo>
                  <a:pt x="227" y="201"/>
                </a:lnTo>
                <a:lnTo>
                  <a:pt x="228" y="198"/>
                </a:lnTo>
                <a:lnTo>
                  <a:pt x="229" y="194"/>
                </a:lnTo>
                <a:lnTo>
                  <a:pt x="230" y="191"/>
                </a:lnTo>
                <a:lnTo>
                  <a:pt x="230" y="188"/>
                </a:lnTo>
                <a:lnTo>
                  <a:pt x="230" y="184"/>
                </a:lnTo>
                <a:lnTo>
                  <a:pt x="229" y="181"/>
                </a:lnTo>
                <a:lnTo>
                  <a:pt x="227" y="177"/>
                </a:lnTo>
                <a:lnTo>
                  <a:pt x="225" y="173"/>
                </a:lnTo>
                <a:lnTo>
                  <a:pt x="222" y="169"/>
                </a:lnTo>
                <a:lnTo>
                  <a:pt x="218" y="165"/>
                </a:lnTo>
                <a:lnTo>
                  <a:pt x="214" y="162"/>
                </a:lnTo>
                <a:lnTo>
                  <a:pt x="210" y="159"/>
                </a:lnTo>
                <a:lnTo>
                  <a:pt x="205" y="157"/>
                </a:lnTo>
                <a:lnTo>
                  <a:pt x="201" y="155"/>
                </a:lnTo>
                <a:lnTo>
                  <a:pt x="197" y="153"/>
                </a:lnTo>
                <a:lnTo>
                  <a:pt x="193" y="151"/>
                </a:lnTo>
                <a:lnTo>
                  <a:pt x="190" y="150"/>
                </a:lnTo>
                <a:lnTo>
                  <a:pt x="187" y="149"/>
                </a:lnTo>
                <a:lnTo>
                  <a:pt x="184" y="148"/>
                </a:lnTo>
                <a:lnTo>
                  <a:pt x="182" y="147"/>
                </a:lnTo>
                <a:lnTo>
                  <a:pt x="179" y="147"/>
                </a:lnTo>
                <a:lnTo>
                  <a:pt x="177" y="147"/>
                </a:lnTo>
                <a:lnTo>
                  <a:pt x="175" y="147"/>
                </a:lnTo>
                <a:lnTo>
                  <a:pt x="173" y="147"/>
                </a:lnTo>
                <a:lnTo>
                  <a:pt x="172" y="148"/>
                </a:lnTo>
                <a:lnTo>
                  <a:pt x="170" y="148"/>
                </a:lnTo>
                <a:lnTo>
                  <a:pt x="168" y="149"/>
                </a:lnTo>
                <a:lnTo>
                  <a:pt x="165" y="149"/>
                </a:lnTo>
                <a:lnTo>
                  <a:pt x="163" y="148"/>
                </a:lnTo>
                <a:lnTo>
                  <a:pt x="162" y="145"/>
                </a:lnTo>
                <a:lnTo>
                  <a:pt x="161" y="142"/>
                </a:lnTo>
                <a:lnTo>
                  <a:pt x="160" y="138"/>
                </a:lnTo>
                <a:lnTo>
                  <a:pt x="160" y="134"/>
                </a:lnTo>
                <a:lnTo>
                  <a:pt x="160" y="129"/>
                </a:lnTo>
                <a:lnTo>
                  <a:pt x="160" y="123"/>
                </a:lnTo>
                <a:lnTo>
                  <a:pt x="161" y="117"/>
                </a:lnTo>
                <a:lnTo>
                  <a:pt x="162" y="111"/>
                </a:lnTo>
                <a:lnTo>
                  <a:pt x="163" y="105"/>
                </a:lnTo>
                <a:lnTo>
                  <a:pt x="164" y="99"/>
                </a:lnTo>
                <a:lnTo>
                  <a:pt x="166" y="94"/>
                </a:lnTo>
                <a:lnTo>
                  <a:pt x="167" y="88"/>
                </a:lnTo>
                <a:lnTo>
                  <a:pt x="169" y="83"/>
                </a:lnTo>
                <a:lnTo>
                  <a:pt x="171" y="78"/>
                </a:lnTo>
                <a:lnTo>
                  <a:pt x="173" y="73"/>
                </a:lnTo>
                <a:lnTo>
                  <a:pt x="174" y="68"/>
                </a:lnTo>
                <a:lnTo>
                  <a:pt x="175" y="63"/>
                </a:lnTo>
                <a:lnTo>
                  <a:pt x="176" y="56"/>
                </a:lnTo>
                <a:lnTo>
                  <a:pt x="176" y="50"/>
                </a:lnTo>
                <a:lnTo>
                  <a:pt x="177" y="43"/>
                </a:lnTo>
                <a:lnTo>
                  <a:pt x="176" y="36"/>
                </a:lnTo>
                <a:lnTo>
                  <a:pt x="176" y="30"/>
                </a:lnTo>
                <a:lnTo>
                  <a:pt x="174" y="24"/>
                </a:lnTo>
                <a:lnTo>
                  <a:pt x="173" y="18"/>
                </a:lnTo>
                <a:lnTo>
                  <a:pt x="170" y="13"/>
                </a:lnTo>
                <a:lnTo>
                  <a:pt x="167" y="8"/>
                </a:lnTo>
                <a:lnTo>
                  <a:pt x="162" y="4"/>
                </a:lnTo>
                <a:lnTo>
                  <a:pt x="157" y="2"/>
                </a:lnTo>
                <a:lnTo>
                  <a:pt x="151" y="0"/>
                </a:lnTo>
                <a:lnTo>
                  <a:pt x="144" y="0"/>
                </a:lnTo>
                <a:lnTo>
                  <a:pt x="137" y="1"/>
                </a:lnTo>
                <a:lnTo>
                  <a:pt x="133" y="1"/>
                </a:lnTo>
                <a:lnTo>
                  <a:pt x="128" y="2"/>
                </a:lnTo>
                <a:lnTo>
                  <a:pt x="125" y="2"/>
                </a:lnTo>
                <a:lnTo>
                  <a:pt x="122" y="3"/>
                </a:lnTo>
                <a:lnTo>
                  <a:pt x="120" y="4"/>
                </a:lnTo>
                <a:lnTo>
                  <a:pt x="119" y="4"/>
                </a:lnTo>
                <a:lnTo>
                  <a:pt x="118" y="5"/>
                </a:lnTo>
                <a:lnTo>
                  <a:pt x="118" y="6"/>
                </a:lnTo>
                <a:lnTo>
                  <a:pt x="119" y="6"/>
                </a:lnTo>
                <a:lnTo>
                  <a:pt x="120" y="6"/>
                </a:lnTo>
                <a:lnTo>
                  <a:pt x="120" y="7"/>
                </a:lnTo>
                <a:lnTo>
                  <a:pt x="121" y="7"/>
                </a:lnTo>
              </a:path>
            </a:pathLst>
          </a:custGeom>
          <a:solidFill>
            <a:srgbClr val="CB98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29" name="Freeform 85">
            <a:extLst>
              <a:ext uri="{FF2B5EF4-FFF2-40B4-BE49-F238E27FC236}">
                <a16:creationId xmlns:a16="http://schemas.microsoft.com/office/drawing/2014/main" id="{FFCF8F49-9D12-1849-8EC9-10D0DB1C02F2}"/>
              </a:ext>
            </a:extLst>
          </p:cNvPr>
          <p:cNvSpPr>
            <a:spLocks/>
          </p:cNvSpPr>
          <p:nvPr/>
        </p:nvSpPr>
        <p:spPr bwMode="auto">
          <a:xfrm>
            <a:off x="2985160" y="1975888"/>
            <a:ext cx="188486" cy="87640"/>
          </a:xfrm>
          <a:custGeom>
            <a:avLst/>
            <a:gdLst>
              <a:gd name="T0" fmla="*/ 310 w 314"/>
              <a:gd name="T1" fmla="*/ 140 h 146"/>
              <a:gd name="T2" fmla="*/ 303 w 314"/>
              <a:gd name="T3" fmla="*/ 130 h 146"/>
              <a:gd name="T4" fmla="*/ 293 w 314"/>
              <a:gd name="T5" fmla="*/ 119 h 146"/>
              <a:gd name="T6" fmla="*/ 282 w 314"/>
              <a:gd name="T7" fmla="*/ 109 h 146"/>
              <a:gd name="T8" fmla="*/ 270 w 314"/>
              <a:gd name="T9" fmla="*/ 99 h 146"/>
              <a:gd name="T10" fmla="*/ 257 w 314"/>
              <a:gd name="T11" fmla="*/ 90 h 146"/>
              <a:gd name="T12" fmla="*/ 244 w 314"/>
              <a:gd name="T13" fmla="*/ 82 h 146"/>
              <a:gd name="T14" fmla="*/ 234 w 314"/>
              <a:gd name="T15" fmla="*/ 75 h 146"/>
              <a:gd name="T16" fmla="*/ 224 w 314"/>
              <a:gd name="T17" fmla="*/ 69 h 146"/>
              <a:gd name="T18" fmla="*/ 216 w 314"/>
              <a:gd name="T19" fmla="*/ 63 h 146"/>
              <a:gd name="T20" fmla="*/ 209 w 314"/>
              <a:gd name="T21" fmla="*/ 58 h 146"/>
              <a:gd name="T22" fmla="*/ 203 w 314"/>
              <a:gd name="T23" fmla="*/ 53 h 146"/>
              <a:gd name="T24" fmla="*/ 197 w 314"/>
              <a:gd name="T25" fmla="*/ 49 h 146"/>
              <a:gd name="T26" fmla="*/ 191 w 314"/>
              <a:gd name="T27" fmla="*/ 48 h 146"/>
              <a:gd name="T28" fmla="*/ 184 w 314"/>
              <a:gd name="T29" fmla="*/ 49 h 146"/>
              <a:gd name="T30" fmla="*/ 177 w 314"/>
              <a:gd name="T31" fmla="*/ 53 h 146"/>
              <a:gd name="T32" fmla="*/ 166 w 314"/>
              <a:gd name="T33" fmla="*/ 60 h 146"/>
              <a:gd name="T34" fmla="*/ 151 w 314"/>
              <a:gd name="T35" fmla="*/ 71 h 146"/>
              <a:gd name="T36" fmla="*/ 132 w 314"/>
              <a:gd name="T37" fmla="*/ 83 h 146"/>
              <a:gd name="T38" fmla="*/ 111 w 314"/>
              <a:gd name="T39" fmla="*/ 95 h 146"/>
              <a:gd name="T40" fmla="*/ 87 w 314"/>
              <a:gd name="T41" fmla="*/ 108 h 146"/>
              <a:gd name="T42" fmla="*/ 64 w 314"/>
              <a:gd name="T43" fmla="*/ 117 h 146"/>
              <a:gd name="T44" fmla="*/ 39 w 314"/>
              <a:gd name="T45" fmla="*/ 124 h 146"/>
              <a:gd name="T46" fmla="*/ 17 w 314"/>
              <a:gd name="T47" fmla="*/ 126 h 146"/>
              <a:gd name="T48" fmla="*/ 1 w 314"/>
              <a:gd name="T49" fmla="*/ 122 h 146"/>
              <a:gd name="T50" fmla="*/ 5 w 314"/>
              <a:gd name="T51" fmla="*/ 109 h 146"/>
              <a:gd name="T52" fmla="*/ 28 w 314"/>
              <a:gd name="T53" fmla="*/ 92 h 146"/>
              <a:gd name="T54" fmla="*/ 63 w 314"/>
              <a:gd name="T55" fmla="*/ 70 h 146"/>
              <a:gd name="T56" fmla="*/ 104 w 314"/>
              <a:gd name="T57" fmla="*/ 48 h 146"/>
              <a:gd name="T58" fmla="*/ 146 w 314"/>
              <a:gd name="T59" fmla="*/ 27 h 146"/>
              <a:gd name="T60" fmla="*/ 183 w 314"/>
              <a:gd name="T61" fmla="*/ 11 h 146"/>
              <a:gd name="T62" fmla="*/ 208 w 314"/>
              <a:gd name="T63" fmla="*/ 1 h 146"/>
              <a:gd name="T64" fmla="*/ 220 w 314"/>
              <a:gd name="T65" fmla="*/ 1 h 146"/>
              <a:gd name="T66" fmla="*/ 232 w 314"/>
              <a:gd name="T67" fmla="*/ 7 h 146"/>
              <a:gd name="T68" fmla="*/ 245 w 314"/>
              <a:gd name="T69" fmla="*/ 18 h 146"/>
              <a:gd name="T70" fmla="*/ 259 w 314"/>
              <a:gd name="T71" fmla="*/ 34 h 146"/>
              <a:gd name="T72" fmla="*/ 274 w 314"/>
              <a:gd name="T73" fmla="*/ 53 h 146"/>
              <a:gd name="T74" fmla="*/ 287 w 314"/>
              <a:gd name="T75" fmla="*/ 77 h 146"/>
              <a:gd name="T76" fmla="*/ 299 w 314"/>
              <a:gd name="T77" fmla="*/ 102 h 146"/>
              <a:gd name="T78" fmla="*/ 309 w 314"/>
              <a:gd name="T79"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4" h="146">
                <a:moveTo>
                  <a:pt x="313" y="145"/>
                </a:moveTo>
                <a:lnTo>
                  <a:pt x="310" y="140"/>
                </a:lnTo>
                <a:lnTo>
                  <a:pt x="307" y="134"/>
                </a:lnTo>
                <a:lnTo>
                  <a:pt x="303" y="130"/>
                </a:lnTo>
                <a:lnTo>
                  <a:pt x="298" y="124"/>
                </a:lnTo>
                <a:lnTo>
                  <a:pt x="293" y="119"/>
                </a:lnTo>
                <a:lnTo>
                  <a:pt x="287" y="114"/>
                </a:lnTo>
                <a:lnTo>
                  <a:pt x="282" y="109"/>
                </a:lnTo>
                <a:lnTo>
                  <a:pt x="276" y="104"/>
                </a:lnTo>
                <a:lnTo>
                  <a:pt x="270" y="99"/>
                </a:lnTo>
                <a:lnTo>
                  <a:pt x="263" y="94"/>
                </a:lnTo>
                <a:lnTo>
                  <a:pt x="257" y="90"/>
                </a:lnTo>
                <a:lnTo>
                  <a:pt x="250" y="85"/>
                </a:lnTo>
                <a:lnTo>
                  <a:pt x="244" y="82"/>
                </a:lnTo>
                <a:lnTo>
                  <a:pt x="238" y="79"/>
                </a:lnTo>
                <a:lnTo>
                  <a:pt x="234" y="75"/>
                </a:lnTo>
                <a:lnTo>
                  <a:pt x="229" y="72"/>
                </a:lnTo>
                <a:lnTo>
                  <a:pt x="224" y="69"/>
                </a:lnTo>
                <a:lnTo>
                  <a:pt x="220" y="66"/>
                </a:lnTo>
                <a:lnTo>
                  <a:pt x="216" y="63"/>
                </a:lnTo>
                <a:lnTo>
                  <a:pt x="212" y="60"/>
                </a:lnTo>
                <a:lnTo>
                  <a:pt x="209" y="58"/>
                </a:lnTo>
                <a:lnTo>
                  <a:pt x="206" y="55"/>
                </a:lnTo>
                <a:lnTo>
                  <a:pt x="203" y="53"/>
                </a:lnTo>
                <a:lnTo>
                  <a:pt x="200" y="51"/>
                </a:lnTo>
                <a:lnTo>
                  <a:pt x="197" y="49"/>
                </a:lnTo>
                <a:lnTo>
                  <a:pt x="194" y="48"/>
                </a:lnTo>
                <a:lnTo>
                  <a:pt x="191" y="48"/>
                </a:lnTo>
                <a:lnTo>
                  <a:pt x="188" y="48"/>
                </a:lnTo>
                <a:lnTo>
                  <a:pt x="184" y="49"/>
                </a:lnTo>
                <a:lnTo>
                  <a:pt x="181" y="50"/>
                </a:lnTo>
                <a:lnTo>
                  <a:pt x="177" y="53"/>
                </a:lnTo>
                <a:lnTo>
                  <a:pt x="172" y="56"/>
                </a:lnTo>
                <a:lnTo>
                  <a:pt x="166" y="60"/>
                </a:lnTo>
                <a:lnTo>
                  <a:pt x="159" y="65"/>
                </a:lnTo>
                <a:lnTo>
                  <a:pt x="151" y="71"/>
                </a:lnTo>
                <a:lnTo>
                  <a:pt x="142" y="77"/>
                </a:lnTo>
                <a:lnTo>
                  <a:pt x="132" y="83"/>
                </a:lnTo>
                <a:lnTo>
                  <a:pt x="122" y="89"/>
                </a:lnTo>
                <a:lnTo>
                  <a:pt x="111" y="95"/>
                </a:lnTo>
                <a:lnTo>
                  <a:pt x="99" y="102"/>
                </a:lnTo>
                <a:lnTo>
                  <a:pt x="87" y="108"/>
                </a:lnTo>
                <a:lnTo>
                  <a:pt x="76" y="112"/>
                </a:lnTo>
                <a:lnTo>
                  <a:pt x="64" y="117"/>
                </a:lnTo>
                <a:lnTo>
                  <a:pt x="51" y="121"/>
                </a:lnTo>
                <a:lnTo>
                  <a:pt x="39" y="124"/>
                </a:lnTo>
                <a:lnTo>
                  <a:pt x="28" y="126"/>
                </a:lnTo>
                <a:lnTo>
                  <a:pt x="17" y="126"/>
                </a:lnTo>
                <a:lnTo>
                  <a:pt x="7" y="125"/>
                </a:lnTo>
                <a:lnTo>
                  <a:pt x="1" y="122"/>
                </a:lnTo>
                <a:lnTo>
                  <a:pt x="0" y="117"/>
                </a:lnTo>
                <a:lnTo>
                  <a:pt x="5" y="109"/>
                </a:lnTo>
                <a:lnTo>
                  <a:pt x="15" y="102"/>
                </a:lnTo>
                <a:lnTo>
                  <a:pt x="28" y="92"/>
                </a:lnTo>
                <a:lnTo>
                  <a:pt x="44" y="82"/>
                </a:lnTo>
                <a:lnTo>
                  <a:pt x="63" y="70"/>
                </a:lnTo>
                <a:lnTo>
                  <a:pt x="83" y="59"/>
                </a:lnTo>
                <a:lnTo>
                  <a:pt x="104" y="48"/>
                </a:lnTo>
                <a:lnTo>
                  <a:pt x="126" y="37"/>
                </a:lnTo>
                <a:lnTo>
                  <a:pt x="146" y="27"/>
                </a:lnTo>
                <a:lnTo>
                  <a:pt x="166" y="18"/>
                </a:lnTo>
                <a:lnTo>
                  <a:pt x="183" y="11"/>
                </a:lnTo>
                <a:lnTo>
                  <a:pt x="197" y="5"/>
                </a:lnTo>
                <a:lnTo>
                  <a:pt x="208" y="1"/>
                </a:lnTo>
                <a:lnTo>
                  <a:pt x="215" y="0"/>
                </a:lnTo>
                <a:lnTo>
                  <a:pt x="220" y="1"/>
                </a:lnTo>
                <a:lnTo>
                  <a:pt x="226" y="3"/>
                </a:lnTo>
                <a:lnTo>
                  <a:pt x="232" y="7"/>
                </a:lnTo>
                <a:lnTo>
                  <a:pt x="238" y="12"/>
                </a:lnTo>
                <a:lnTo>
                  <a:pt x="245" y="18"/>
                </a:lnTo>
                <a:lnTo>
                  <a:pt x="252" y="25"/>
                </a:lnTo>
                <a:lnTo>
                  <a:pt x="259" y="34"/>
                </a:lnTo>
                <a:lnTo>
                  <a:pt x="267" y="43"/>
                </a:lnTo>
                <a:lnTo>
                  <a:pt x="274" y="53"/>
                </a:lnTo>
                <a:lnTo>
                  <a:pt x="281" y="64"/>
                </a:lnTo>
                <a:lnTo>
                  <a:pt x="287" y="77"/>
                </a:lnTo>
                <a:lnTo>
                  <a:pt x="293" y="89"/>
                </a:lnTo>
                <a:lnTo>
                  <a:pt x="299" y="102"/>
                </a:lnTo>
                <a:lnTo>
                  <a:pt x="305" y="116"/>
                </a:lnTo>
                <a:lnTo>
                  <a:pt x="309" y="131"/>
                </a:lnTo>
                <a:lnTo>
                  <a:pt x="313" y="14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0" name="Freeform 86">
            <a:extLst>
              <a:ext uri="{FF2B5EF4-FFF2-40B4-BE49-F238E27FC236}">
                <a16:creationId xmlns:a16="http://schemas.microsoft.com/office/drawing/2014/main" id="{FAE11125-8430-F34E-9533-49CCFD704E7D}"/>
              </a:ext>
            </a:extLst>
          </p:cNvPr>
          <p:cNvSpPr>
            <a:spLocks/>
          </p:cNvSpPr>
          <p:nvPr/>
        </p:nvSpPr>
        <p:spPr bwMode="auto">
          <a:xfrm>
            <a:off x="3093810" y="2163172"/>
            <a:ext cx="18008" cy="4202"/>
          </a:xfrm>
          <a:custGeom>
            <a:avLst/>
            <a:gdLst>
              <a:gd name="T0" fmla="*/ 29 w 30"/>
              <a:gd name="T1" fmla="*/ 2 h 7"/>
              <a:gd name="T2" fmla="*/ 29 w 30"/>
              <a:gd name="T3" fmla="*/ 1 h 7"/>
              <a:gd name="T4" fmla="*/ 29 w 30"/>
              <a:gd name="T5" fmla="*/ 1 h 7"/>
              <a:gd name="T6" fmla="*/ 28 w 30"/>
              <a:gd name="T7" fmla="*/ 1 h 7"/>
              <a:gd name="T8" fmla="*/ 27 w 30"/>
              <a:gd name="T9" fmla="*/ 0 h 7"/>
              <a:gd name="T10" fmla="*/ 25 w 30"/>
              <a:gd name="T11" fmla="*/ 0 h 7"/>
              <a:gd name="T12" fmla="*/ 22 w 30"/>
              <a:gd name="T13" fmla="*/ 0 h 7"/>
              <a:gd name="T14" fmla="*/ 21 w 30"/>
              <a:gd name="T15" fmla="*/ 0 h 7"/>
              <a:gd name="T16" fmla="*/ 18 w 30"/>
              <a:gd name="T17" fmla="*/ 0 h 7"/>
              <a:gd name="T18" fmla="*/ 16 w 30"/>
              <a:gd name="T19" fmla="*/ 0 h 7"/>
              <a:gd name="T20" fmla="*/ 12 w 30"/>
              <a:gd name="T21" fmla="*/ 0 h 7"/>
              <a:gd name="T22" fmla="*/ 10 w 30"/>
              <a:gd name="T23" fmla="*/ 1 h 7"/>
              <a:gd name="T24" fmla="*/ 7 w 30"/>
              <a:gd name="T25" fmla="*/ 1 h 7"/>
              <a:gd name="T26" fmla="*/ 6 w 30"/>
              <a:gd name="T27" fmla="*/ 1 h 7"/>
              <a:gd name="T28" fmla="*/ 3 w 30"/>
              <a:gd name="T29" fmla="*/ 1 h 7"/>
              <a:gd name="T30" fmla="*/ 2 w 30"/>
              <a:gd name="T31" fmla="*/ 2 h 7"/>
              <a:gd name="T32" fmla="*/ 1 w 30"/>
              <a:gd name="T33" fmla="*/ 2 h 7"/>
              <a:gd name="T34" fmla="*/ 0 w 30"/>
              <a:gd name="T35" fmla="*/ 2 h 7"/>
              <a:gd name="T36" fmla="*/ 0 w 30"/>
              <a:gd name="T37" fmla="*/ 3 h 7"/>
              <a:gd name="T38" fmla="*/ 1 w 30"/>
              <a:gd name="T39" fmla="*/ 3 h 7"/>
              <a:gd name="T40" fmla="*/ 2 w 30"/>
              <a:gd name="T41" fmla="*/ 3 h 7"/>
              <a:gd name="T42" fmla="*/ 2 w 30"/>
              <a:gd name="T43" fmla="*/ 3 h 7"/>
              <a:gd name="T44" fmla="*/ 7 w 30"/>
              <a:gd name="T45" fmla="*/ 3 h 7"/>
              <a:gd name="T46" fmla="*/ 8 w 30"/>
              <a:gd name="T47" fmla="*/ 3 h 7"/>
              <a:gd name="T48" fmla="*/ 10 w 30"/>
              <a:gd name="T49" fmla="*/ 3 h 7"/>
              <a:gd name="T50" fmla="*/ 11 w 30"/>
              <a:gd name="T51" fmla="*/ 3 h 7"/>
              <a:gd name="T52" fmla="*/ 12 w 30"/>
              <a:gd name="T53" fmla="*/ 3 h 7"/>
              <a:gd name="T54" fmla="*/ 13 w 30"/>
              <a:gd name="T55" fmla="*/ 3 h 7"/>
              <a:gd name="T56" fmla="*/ 15 w 30"/>
              <a:gd name="T57" fmla="*/ 4 h 7"/>
              <a:gd name="T58" fmla="*/ 16 w 30"/>
              <a:gd name="T59" fmla="*/ 4 h 7"/>
              <a:gd name="T60" fmla="*/ 17 w 30"/>
              <a:gd name="T61" fmla="*/ 4 h 7"/>
              <a:gd name="T62" fmla="*/ 18 w 30"/>
              <a:gd name="T63" fmla="*/ 5 h 7"/>
              <a:gd name="T64" fmla="*/ 19 w 30"/>
              <a:gd name="T65" fmla="*/ 5 h 7"/>
              <a:gd name="T66" fmla="*/ 21 w 30"/>
              <a:gd name="T67" fmla="*/ 6 h 7"/>
              <a:gd name="T68" fmla="*/ 22 w 30"/>
              <a:gd name="T69" fmla="*/ 6 h 7"/>
              <a:gd name="T70" fmla="*/ 22 w 30"/>
              <a:gd name="T71" fmla="*/ 6 h 7"/>
              <a:gd name="T72" fmla="*/ 23 w 30"/>
              <a:gd name="T73" fmla="*/ 6 h 7"/>
              <a:gd name="T74" fmla="*/ 24 w 30"/>
              <a:gd name="T75" fmla="*/ 6 h 7"/>
              <a:gd name="T76" fmla="*/ 25 w 30"/>
              <a:gd name="T77" fmla="*/ 5 h 7"/>
              <a:gd name="T78" fmla="*/ 26 w 30"/>
              <a:gd name="T79" fmla="*/ 5 h 7"/>
              <a:gd name="T80" fmla="*/ 27 w 30"/>
              <a:gd name="T81" fmla="*/ 4 h 7"/>
              <a:gd name="T82" fmla="*/ 28 w 30"/>
              <a:gd name="T83" fmla="*/ 3 h 7"/>
              <a:gd name="T84" fmla="*/ 29 w 30"/>
              <a:gd name="T8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 h="7">
                <a:moveTo>
                  <a:pt x="29" y="2"/>
                </a:moveTo>
                <a:lnTo>
                  <a:pt x="29" y="1"/>
                </a:lnTo>
                <a:lnTo>
                  <a:pt x="29" y="1"/>
                </a:lnTo>
                <a:lnTo>
                  <a:pt x="28" y="1"/>
                </a:lnTo>
                <a:lnTo>
                  <a:pt x="27" y="0"/>
                </a:lnTo>
                <a:lnTo>
                  <a:pt x="25" y="0"/>
                </a:lnTo>
                <a:lnTo>
                  <a:pt x="22" y="0"/>
                </a:lnTo>
                <a:lnTo>
                  <a:pt x="21" y="0"/>
                </a:lnTo>
                <a:lnTo>
                  <a:pt x="18" y="0"/>
                </a:lnTo>
                <a:lnTo>
                  <a:pt x="16" y="0"/>
                </a:lnTo>
                <a:lnTo>
                  <a:pt x="12" y="0"/>
                </a:lnTo>
                <a:lnTo>
                  <a:pt x="10" y="1"/>
                </a:lnTo>
                <a:lnTo>
                  <a:pt x="7" y="1"/>
                </a:lnTo>
                <a:lnTo>
                  <a:pt x="6" y="1"/>
                </a:lnTo>
                <a:lnTo>
                  <a:pt x="3" y="1"/>
                </a:lnTo>
                <a:lnTo>
                  <a:pt x="2" y="2"/>
                </a:lnTo>
                <a:lnTo>
                  <a:pt x="1" y="2"/>
                </a:lnTo>
                <a:lnTo>
                  <a:pt x="0" y="2"/>
                </a:lnTo>
                <a:lnTo>
                  <a:pt x="0" y="3"/>
                </a:lnTo>
                <a:lnTo>
                  <a:pt x="1" y="3"/>
                </a:lnTo>
                <a:lnTo>
                  <a:pt x="2" y="3"/>
                </a:lnTo>
                <a:lnTo>
                  <a:pt x="2" y="3"/>
                </a:lnTo>
                <a:lnTo>
                  <a:pt x="7" y="3"/>
                </a:lnTo>
                <a:lnTo>
                  <a:pt x="8" y="3"/>
                </a:lnTo>
                <a:lnTo>
                  <a:pt x="10" y="3"/>
                </a:lnTo>
                <a:lnTo>
                  <a:pt x="11" y="3"/>
                </a:lnTo>
                <a:lnTo>
                  <a:pt x="12" y="3"/>
                </a:lnTo>
                <a:lnTo>
                  <a:pt x="13" y="3"/>
                </a:lnTo>
                <a:lnTo>
                  <a:pt x="15" y="4"/>
                </a:lnTo>
                <a:lnTo>
                  <a:pt x="16" y="4"/>
                </a:lnTo>
                <a:lnTo>
                  <a:pt x="17" y="4"/>
                </a:lnTo>
                <a:lnTo>
                  <a:pt x="18" y="5"/>
                </a:lnTo>
                <a:lnTo>
                  <a:pt x="19" y="5"/>
                </a:lnTo>
                <a:lnTo>
                  <a:pt x="21" y="6"/>
                </a:lnTo>
                <a:lnTo>
                  <a:pt x="22" y="6"/>
                </a:lnTo>
                <a:lnTo>
                  <a:pt x="22" y="6"/>
                </a:lnTo>
                <a:lnTo>
                  <a:pt x="23" y="6"/>
                </a:lnTo>
                <a:lnTo>
                  <a:pt x="24" y="6"/>
                </a:lnTo>
                <a:lnTo>
                  <a:pt x="25" y="5"/>
                </a:lnTo>
                <a:lnTo>
                  <a:pt x="26" y="5"/>
                </a:lnTo>
                <a:lnTo>
                  <a:pt x="27" y="4"/>
                </a:lnTo>
                <a:lnTo>
                  <a:pt x="28" y="3"/>
                </a:lnTo>
                <a:lnTo>
                  <a:pt x="29" y="2"/>
                </a:lnTo>
              </a:path>
            </a:pathLst>
          </a:custGeom>
          <a:solidFill>
            <a:srgbClr val="7F331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1" name="Freeform 87">
            <a:extLst>
              <a:ext uri="{FF2B5EF4-FFF2-40B4-BE49-F238E27FC236}">
                <a16:creationId xmlns:a16="http://schemas.microsoft.com/office/drawing/2014/main" id="{C9B939E3-EEDA-1E42-8EE6-91D79A0ED2DD}"/>
              </a:ext>
            </a:extLst>
          </p:cNvPr>
          <p:cNvSpPr>
            <a:spLocks/>
          </p:cNvSpPr>
          <p:nvPr/>
        </p:nvSpPr>
        <p:spPr bwMode="auto">
          <a:xfrm>
            <a:off x="3122022" y="2167975"/>
            <a:ext cx="14407" cy="1201"/>
          </a:xfrm>
          <a:custGeom>
            <a:avLst/>
            <a:gdLst>
              <a:gd name="T0" fmla="*/ 2 w 24"/>
              <a:gd name="T1" fmla="*/ 1 h 2"/>
              <a:gd name="T2" fmla="*/ 3 w 24"/>
              <a:gd name="T3" fmla="*/ 1 h 2"/>
              <a:gd name="T4" fmla="*/ 5 w 24"/>
              <a:gd name="T5" fmla="*/ 0 h 2"/>
              <a:gd name="T6" fmla="*/ 6 w 24"/>
              <a:gd name="T7" fmla="*/ 0 h 2"/>
              <a:gd name="T8" fmla="*/ 8 w 24"/>
              <a:gd name="T9" fmla="*/ 0 h 2"/>
              <a:gd name="T10" fmla="*/ 10 w 24"/>
              <a:gd name="T11" fmla="*/ 0 h 2"/>
              <a:gd name="T12" fmla="*/ 10 w 24"/>
              <a:gd name="T13" fmla="*/ 0 h 2"/>
              <a:gd name="T14" fmla="*/ 12 w 24"/>
              <a:gd name="T15" fmla="*/ 0 h 2"/>
              <a:gd name="T16" fmla="*/ 13 w 24"/>
              <a:gd name="T17" fmla="*/ 0 h 2"/>
              <a:gd name="T18" fmla="*/ 13 w 24"/>
              <a:gd name="T19" fmla="*/ 0 h 2"/>
              <a:gd name="T20" fmla="*/ 15 w 24"/>
              <a:gd name="T21" fmla="*/ 0 h 2"/>
              <a:gd name="T22" fmla="*/ 16 w 24"/>
              <a:gd name="T23" fmla="*/ 0 h 2"/>
              <a:gd name="T24" fmla="*/ 17 w 24"/>
              <a:gd name="T25" fmla="*/ 0 h 2"/>
              <a:gd name="T26" fmla="*/ 18 w 24"/>
              <a:gd name="T27" fmla="*/ 1 h 2"/>
              <a:gd name="T28" fmla="*/ 19 w 24"/>
              <a:gd name="T29" fmla="*/ 1 h 2"/>
              <a:gd name="T30" fmla="*/ 21 w 24"/>
              <a:gd name="T31" fmla="*/ 1 h 2"/>
              <a:gd name="T32" fmla="*/ 21 w 24"/>
              <a:gd name="T33" fmla="*/ 1 h 2"/>
              <a:gd name="T34" fmla="*/ 22 w 24"/>
              <a:gd name="T35" fmla="*/ 1 h 2"/>
              <a:gd name="T36" fmla="*/ 23 w 24"/>
              <a:gd name="T37" fmla="*/ 1 h 2"/>
              <a:gd name="T38" fmla="*/ 22 w 24"/>
              <a:gd name="T39" fmla="*/ 1 h 2"/>
              <a:gd name="T40" fmla="*/ 21 w 24"/>
              <a:gd name="T41" fmla="*/ 1 h 2"/>
              <a:gd name="T42" fmla="*/ 21 w 24"/>
              <a:gd name="T43" fmla="*/ 1 h 2"/>
              <a:gd name="T44" fmla="*/ 20 w 24"/>
              <a:gd name="T45" fmla="*/ 1 h 2"/>
              <a:gd name="T46" fmla="*/ 17 w 24"/>
              <a:gd name="T47" fmla="*/ 1 h 2"/>
              <a:gd name="T48" fmla="*/ 14 w 24"/>
              <a:gd name="T49" fmla="*/ 1 h 2"/>
              <a:gd name="T50" fmla="*/ 13 w 24"/>
              <a:gd name="T51" fmla="*/ 1 h 2"/>
              <a:gd name="T52" fmla="*/ 11 w 24"/>
              <a:gd name="T53" fmla="*/ 1 h 2"/>
              <a:gd name="T54" fmla="*/ 9 w 24"/>
              <a:gd name="T55" fmla="*/ 1 h 2"/>
              <a:gd name="T56" fmla="*/ 6 w 24"/>
              <a:gd name="T57" fmla="*/ 1 h 2"/>
              <a:gd name="T58" fmla="*/ 4 w 24"/>
              <a:gd name="T59" fmla="*/ 1 h 2"/>
              <a:gd name="T60" fmla="*/ 3 w 24"/>
              <a:gd name="T61" fmla="*/ 1 h 2"/>
              <a:gd name="T62" fmla="*/ 2 w 24"/>
              <a:gd name="T63" fmla="*/ 1 h 2"/>
              <a:gd name="T64" fmla="*/ 1 w 24"/>
              <a:gd name="T65" fmla="*/ 1 h 2"/>
              <a:gd name="T66" fmla="*/ 0 w 24"/>
              <a:gd name="T67" fmla="*/ 1 h 2"/>
              <a:gd name="T68" fmla="*/ 1 w 24"/>
              <a:gd name="T69" fmla="*/ 1 h 2"/>
              <a:gd name="T70" fmla="*/ 2 w 24"/>
              <a:gd name="T7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2">
                <a:moveTo>
                  <a:pt x="2" y="1"/>
                </a:moveTo>
                <a:lnTo>
                  <a:pt x="3" y="1"/>
                </a:lnTo>
                <a:lnTo>
                  <a:pt x="5" y="0"/>
                </a:lnTo>
                <a:lnTo>
                  <a:pt x="6" y="0"/>
                </a:lnTo>
                <a:lnTo>
                  <a:pt x="8" y="0"/>
                </a:lnTo>
                <a:lnTo>
                  <a:pt x="10" y="0"/>
                </a:lnTo>
                <a:lnTo>
                  <a:pt x="10" y="0"/>
                </a:lnTo>
                <a:lnTo>
                  <a:pt x="12" y="0"/>
                </a:lnTo>
                <a:lnTo>
                  <a:pt x="13" y="0"/>
                </a:lnTo>
                <a:lnTo>
                  <a:pt x="13" y="0"/>
                </a:lnTo>
                <a:lnTo>
                  <a:pt x="15" y="0"/>
                </a:lnTo>
                <a:lnTo>
                  <a:pt x="16" y="0"/>
                </a:lnTo>
                <a:lnTo>
                  <a:pt x="17" y="0"/>
                </a:lnTo>
                <a:lnTo>
                  <a:pt x="18" y="1"/>
                </a:lnTo>
                <a:lnTo>
                  <a:pt x="19" y="1"/>
                </a:lnTo>
                <a:lnTo>
                  <a:pt x="21" y="1"/>
                </a:lnTo>
                <a:lnTo>
                  <a:pt x="21" y="1"/>
                </a:lnTo>
                <a:lnTo>
                  <a:pt x="22" y="1"/>
                </a:lnTo>
                <a:lnTo>
                  <a:pt x="23" y="1"/>
                </a:lnTo>
                <a:lnTo>
                  <a:pt x="22" y="1"/>
                </a:lnTo>
                <a:lnTo>
                  <a:pt x="21" y="1"/>
                </a:lnTo>
                <a:lnTo>
                  <a:pt x="21" y="1"/>
                </a:lnTo>
                <a:lnTo>
                  <a:pt x="20" y="1"/>
                </a:lnTo>
                <a:lnTo>
                  <a:pt x="17" y="1"/>
                </a:lnTo>
                <a:lnTo>
                  <a:pt x="14" y="1"/>
                </a:lnTo>
                <a:lnTo>
                  <a:pt x="13" y="1"/>
                </a:lnTo>
                <a:lnTo>
                  <a:pt x="11" y="1"/>
                </a:lnTo>
                <a:lnTo>
                  <a:pt x="9" y="1"/>
                </a:lnTo>
                <a:lnTo>
                  <a:pt x="6" y="1"/>
                </a:lnTo>
                <a:lnTo>
                  <a:pt x="4" y="1"/>
                </a:lnTo>
                <a:lnTo>
                  <a:pt x="3" y="1"/>
                </a:lnTo>
                <a:lnTo>
                  <a:pt x="2" y="1"/>
                </a:lnTo>
                <a:lnTo>
                  <a:pt x="1" y="1"/>
                </a:lnTo>
                <a:lnTo>
                  <a:pt x="0" y="1"/>
                </a:lnTo>
                <a:lnTo>
                  <a:pt x="1" y="1"/>
                </a:lnTo>
                <a:lnTo>
                  <a:pt x="2" y="1"/>
                </a:lnTo>
              </a:path>
            </a:pathLst>
          </a:custGeom>
          <a:solidFill>
            <a:srgbClr val="7F331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2" name="Freeform 88">
            <a:extLst>
              <a:ext uri="{FF2B5EF4-FFF2-40B4-BE49-F238E27FC236}">
                <a16:creationId xmlns:a16="http://schemas.microsoft.com/office/drawing/2014/main" id="{35E79858-177D-3845-9C8D-17ECB90088F5}"/>
              </a:ext>
            </a:extLst>
          </p:cNvPr>
          <p:cNvSpPr>
            <a:spLocks/>
          </p:cNvSpPr>
          <p:nvPr/>
        </p:nvSpPr>
        <p:spPr bwMode="auto">
          <a:xfrm>
            <a:off x="3080003" y="2146965"/>
            <a:ext cx="91242" cy="129659"/>
          </a:xfrm>
          <a:custGeom>
            <a:avLst/>
            <a:gdLst>
              <a:gd name="T0" fmla="*/ 151 w 152"/>
              <a:gd name="T1" fmla="*/ 6 h 216"/>
              <a:gd name="T2" fmla="*/ 150 w 152"/>
              <a:gd name="T3" fmla="*/ 18 h 216"/>
              <a:gd name="T4" fmla="*/ 147 w 152"/>
              <a:gd name="T5" fmla="*/ 32 h 216"/>
              <a:gd name="T6" fmla="*/ 142 w 152"/>
              <a:gd name="T7" fmla="*/ 49 h 216"/>
              <a:gd name="T8" fmla="*/ 135 w 152"/>
              <a:gd name="T9" fmla="*/ 64 h 216"/>
              <a:gd name="T10" fmla="*/ 125 w 152"/>
              <a:gd name="T11" fmla="*/ 78 h 216"/>
              <a:gd name="T12" fmla="*/ 114 w 152"/>
              <a:gd name="T13" fmla="*/ 96 h 216"/>
              <a:gd name="T14" fmla="*/ 103 w 152"/>
              <a:gd name="T15" fmla="*/ 115 h 216"/>
              <a:gd name="T16" fmla="*/ 92 w 152"/>
              <a:gd name="T17" fmla="*/ 133 h 216"/>
              <a:gd name="T18" fmla="*/ 83 w 152"/>
              <a:gd name="T19" fmla="*/ 149 h 216"/>
              <a:gd name="T20" fmla="*/ 76 w 152"/>
              <a:gd name="T21" fmla="*/ 160 h 216"/>
              <a:gd name="T22" fmla="*/ 68 w 152"/>
              <a:gd name="T23" fmla="*/ 168 h 216"/>
              <a:gd name="T24" fmla="*/ 63 w 152"/>
              <a:gd name="T25" fmla="*/ 179 h 216"/>
              <a:gd name="T26" fmla="*/ 57 w 152"/>
              <a:gd name="T27" fmla="*/ 189 h 216"/>
              <a:gd name="T28" fmla="*/ 51 w 152"/>
              <a:gd name="T29" fmla="*/ 198 h 216"/>
              <a:gd name="T30" fmla="*/ 47 w 152"/>
              <a:gd name="T31" fmla="*/ 205 h 216"/>
              <a:gd name="T32" fmla="*/ 43 w 152"/>
              <a:gd name="T33" fmla="*/ 210 h 216"/>
              <a:gd name="T34" fmla="*/ 38 w 152"/>
              <a:gd name="T35" fmla="*/ 213 h 216"/>
              <a:gd name="T36" fmla="*/ 32 w 152"/>
              <a:gd name="T37" fmla="*/ 215 h 216"/>
              <a:gd name="T38" fmla="*/ 18 w 152"/>
              <a:gd name="T39" fmla="*/ 215 h 216"/>
              <a:gd name="T40" fmla="*/ 5 w 152"/>
              <a:gd name="T41" fmla="*/ 214 h 216"/>
              <a:gd name="T42" fmla="*/ 12 w 152"/>
              <a:gd name="T43" fmla="*/ 210 h 216"/>
              <a:gd name="T44" fmla="*/ 31 w 152"/>
              <a:gd name="T45" fmla="*/ 198 h 216"/>
              <a:gd name="T46" fmla="*/ 49 w 152"/>
              <a:gd name="T47" fmla="*/ 181 h 216"/>
              <a:gd name="T48" fmla="*/ 62 w 152"/>
              <a:gd name="T49" fmla="*/ 162 h 216"/>
              <a:gd name="T50" fmla="*/ 64 w 152"/>
              <a:gd name="T51" fmla="*/ 148 h 216"/>
              <a:gd name="T52" fmla="*/ 55 w 152"/>
              <a:gd name="T53" fmla="*/ 142 h 216"/>
              <a:gd name="T54" fmla="*/ 46 w 152"/>
              <a:gd name="T55" fmla="*/ 141 h 216"/>
              <a:gd name="T56" fmla="*/ 38 w 152"/>
              <a:gd name="T57" fmla="*/ 141 h 216"/>
              <a:gd name="T58" fmla="*/ 31 w 152"/>
              <a:gd name="T59" fmla="*/ 141 h 216"/>
              <a:gd name="T60" fmla="*/ 21 w 152"/>
              <a:gd name="T61" fmla="*/ 139 h 216"/>
              <a:gd name="T62" fmla="*/ 10 w 152"/>
              <a:gd name="T63" fmla="*/ 134 h 216"/>
              <a:gd name="T64" fmla="*/ 12 w 152"/>
              <a:gd name="T65" fmla="*/ 129 h 216"/>
              <a:gd name="T66" fmla="*/ 29 w 152"/>
              <a:gd name="T67" fmla="*/ 125 h 216"/>
              <a:gd name="T68" fmla="*/ 63 w 152"/>
              <a:gd name="T69" fmla="*/ 118 h 216"/>
              <a:gd name="T70" fmla="*/ 85 w 152"/>
              <a:gd name="T71" fmla="*/ 111 h 216"/>
              <a:gd name="T72" fmla="*/ 99 w 152"/>
              <a:gd name="T73" fmla="*/ 103 h 216"/>
              <a:gd name="T74" fmla="*/ 107 w 152"/>
              <a:gd name="T75" fmla="*/ 93 h 216"/>
              <a:gd name="T76" fmla="*/ 111 w 152"/>
              <a:gd name="T77" fmla="*/ 84 h 216"/>
              <a:gd name="T78" fmla="*/ 112 w 152"/>
              <a:gd name="T79" fmla="*/ 74 h 216"/>
              <a:gd name="T80" fmla="*/ 110 w 152"/>
              <a:gd name="T81" fmla="*/ 64 h 216"/>
              <a:gd name="T82" fmla="*/ 105 w 152"/>
              <a:gd name="T83" fmla="*/ 56 h 216"/>
              <a:gd name="T84" fmla="*/ 104 w 152"/>
              <a:gd name="T85" fmla="*/ 49 h 216"/>
              <a:gd name="T86" fmla="*/ 107 w 152"/>
              <a:gd name="T87" fmla="*/ 45 h 216"/>
              <a:gd name="T88" fmla="*/ 112 w 152"/>
              <a:gd name="T89" fmla="*/ 42 h 216"/>
              <a:gd name="T90" fmla="*/ 113 w 152"/>
              <a:gd name="T91" fmla="*/ 39 h 216"/>
              <a:gd name="T92" fmla="*/ 109 w 152"/>
              <a:gd name="T93" fmla="*/ 33 h 216"/>
              <a:gd name="T94" fmla="*/ 115 w 152"/>
              <a:gd name="T95" fmla="*/ 37 h 216"/>
              <a:gd name="T96" fmla="*/ 118 w 152"/>
              <a:gd name="T97" fmla="*/ 44 h 216"/>
              <a:gd name="T98" fmla="*/ 120 w 152"/>
              <a:gd name="T99" fmla="*/ 50 h 216"/>
              <a:gd name="T100" fmla="*/ 122 w 152"/>
              <a:gd name="T101" fmla="*/ 54 h 216"/>
              <a:gd name="T102" fmla="*/ 126 w 152"/>
              <a:gd name="T103" fmla="*/ 54 h 216"/>
              <a:gd name="T104" fmla="*/ 133 w 152"/>
              <a:gd name="T105" fmla="*/ 50 h 216"/>
              <a:gd name="T106" fmla="*/ 138 w 152"/>
              <a:gd name="T107" fmla="*/ 43 h 216"/>
              <a:gd name="T108" fmla="*/ 143 w 152"/>
              <a:gd name="T109" fmla="*/ 32 h 216"/>
              <a:gd name="T110" fmla="*/ 147 w 152"/>
              <a:gd name="T111" fmla="*/ 21 h 216"/>
              <a:gd name="T112" fmla="*/ 150 w 152"/>
              <a:gd name="T11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216">
                <a:moveTo>
                  <a:pt x="151" y="0"/>
                </a:moveTo>
                <a:lnTo>
                  <a:pt x="151" y="2"/>
                </a:lnTo>
                <a:lnTo>
                  <a:pt x="151" y="6"/>
                </a:lnTo>
                <a:lnTo>
                  <a:pt x="151" y="10"/>
                </a:lnTo>
                <a:lnTo>
                  <a:pt x="151" y="14"/>
                </a:lnTo>
                <a:lnTo>
                  <a:pt x="150" y="18"/>
                </a:lnTo>
                <a:lnTo>
                  <a:pt x="149" y="22"/>
                </a:lnTo>
                <a:lnTo>
                  <a:pt x="148" y="27"/>
                </a:lnTo>
                <a:lnTo>
                  <a:pt x="147" y="32"/>
                </a:lnTo>
                <a:lnTo>
                  <a:pt x="146" y="38"/>
                </a:lnTo>
                <a:lnTo>
                  <a:pt x="144" y="43"/>
                </a:lnTo>
                <a:lnTo>
                  <a:pt x="142" y="49"/>
                </a:lnTo>
                <a:lnTo>
                  <a:pt x="140" y="54"/>
                </a:lnTo>
                <a:lnTo>
                  <a:pt x="138" y="58"/>
                </a:lnTo>
                <a:lnTo>
                  <a:pt x="135" y="64"/>
                </a:lnTo>
                <a:lnTo>
                  <a:pt x="132" y="68"/>
                </a:lnTo>
                <a:lnTo>
                  <a:pt x="128" y="73"/>
                </a:lnTo>
                <a:lnTo>
                  <a:pt x="125" y="78"/>
                </a:lnTo>
                <a:lnTo>
                  <a:pt x="122" y="84"/>
                </a:lnTo>
                <a:lnTo>
                  <a:pt x="118" y="90"/>
                </a:lnTo>
                <a:lnTo>
                  <a:pt x="114" y="96"/>
                </a:lnTo>
                <a:lnTo>
                  <a:pt x="111" y="102"/>
                </a:lnTo>
                <a:lnTo>
                  <a:pt x="107" y="109"/>
                </a:lnTo>
                <a:lnTo>
                  <a:pt x="103" y="115"/>
                </a:lnTo>
                <a:lnTo>
                  <a:pt x="99" y="122"/>
                </a:lnTo>
                <a:lnTo>
                  <a:pt x="96" y="127"/>
                </a:lnTo>
                <a:lnTo>
                  <a:pt x="92" y="133"/>
                </a:lnTo>
                <a:lnTo>
                  <a:pt x="88" y="139"/>
                </a:lnTo>
                <a:lnTo>
                  <a:pt x="86" y="144"/>
                </a:lnTo>
                <a:lnTo>
                  <a:pt x="83" y="149"/>
                </a:lnTo>
                <a:lnTo>
                  <a:pt x="80" y="154"/>
                </a:lnTo>
                <a:lnTo>
                  <a:pt x="78" y="157"/>
                </a:lnTo>
                <a:lnTo>
                  <a:pt x="76" y="160"/>
                </a:lnTo>
                <a:lnTo>
                  <a:pt x="73" y="162"/>
                </a:lnTo>
                <a:lnTo>
                  <a:pt x="71" y="165"/>
                </a:lnTo>
                <a:lnTo>
                  <a:pt x="68" y="168"/>
                </a:lnTo>
                <a:lnTo>
                  <a:pt x="66" y="171"/>
                </a:lnTo>
                <a:lnTo>
                  <a:pt x="64" y="175"/>
                </a:lnTo>
                <a:lnTo>
                  <a:pt x="63" y="179"/>
                </a:lnTo>
                <a:lnTo>
                  <a:pt x="60" y="182"/>
                </a:lnTo>
                <a:lnTo>
                  <a:pt x="58" y="186"/>
                </a:lnTo>
                <a:lnTo>
                  <a:pt x="57" y="189"/>
                </a:lnTo>
                <a:lnTo>
                  <a:pt x="55" y="193"/>
                </a:lnTo>
                <a:lnTo>
                  <a:pt x="53" y="196"/>
                </a:lnTo>
                <a:lnTo>
                  <a:pt x="51" y="198"/>
                </a:lnTo>
                <a:lnTo>
                  <a:pt x="50" y="200"/>
                </a:lnTo>
                <a:lnTo>
                  <a:pt x="48" y="203"/>
                </a:lnTo>
                <a:lnTo>
                  <a:pt x="47" y="205"/>
                </a:lnTo>
                <a:lnTo>
                  <a:pt x="46" y="206"/>
                </a:lnTo>
                <a:lnTo>
                  <a:pt x="44" y="208"/>
                </a:lnTo>
                <a:lnTo>
                  <a:pt x="43" y="210"/>
                </a:lnTo>
                <a:lnTo>
                  <a:pt x="41" y="211"/>
                </a:lnTo>
                <a:lnTo>
                  <a:pt x="40" y="212"/>
                </a:lnTo>
                <a:lnTo>
                  <a:pt x="38" y="213"/>
                </a:lnTo>
                <a:lnTo>
                  <a:pt x="37" y="214"/>
                </a:lnTo>
                <a:lnTo>
                  <a:pt x="34" y="214"/>
                </a:lnTo>
                <a:lnTo>
                  <a:pt x="32" y="215"/>
                </a:lnTo>
                <a:lnTo>
                  <a:pt x="29" y="215"/>
                </a:lnTo>
                <a:lnTo>
                  <a:pt x="22" y="215"/>
                </a:lnTo>
                <a:lnTo>
                  <a:pt x="18" y="215"/>
                </a:lnTo>
                <a:lnTo>
                  <a:pt x="14" y="215"/>
                </a:lnTo>
                <a:lnTo>
                  <a:pt x="10" y="214"/>
                </a:lnTo>
                <a:lnTo>
                  <a:pt x="5" y="214"/>
                </a:lnTo>
                <a:lnTo>
                  <a:pt x="0" y="213"/>
                </a:lnTo>
                <a:lnTo>
                  <a:pt x="6" y="212"/>
                </a:lnTo>
                <a:lnTo>
                  <a:pt x="12" y="210"/>
                </a:lnTo>
                <a:lnTo>
                  <a:pt x="18" y="207"/>
                </a:lnTo>
                <a:lnTo>
                  <a:pt x="25" y="203"/>
                </a:lnTo>
                <a:lnTo>
                  <a:pt x="31" y="198"/>
                </a:lnTo>
                <a:lnTo>
                  <a:pt x="38" y="193"/>
                </a:lnTo>
                <a:lnTo>
                  <a:pt x="43" y="187"/>
                </a:lnTo>
                <a:lnTo>
                  <a:pt x="49" y="181"/>
                </a:lnTo>
                <a:lnTo>
                  <a:pt x="54" y="174"/>
                </a:lnTo>
                <a:lnTo>
                  <a:pt x="58" y="168"/>
                </a:lnTo>
                <a:lnTo>
                  <a:pt x="62" y="162"/>
                </a:lnTo>
                <a:lnTo>
                  <a:pt x="63" y="157"/>
                </a:lnTo>
                <a:lnTo>
                  <a:pt x="64" y="152"/>
                </a:lnTo>
                <a:lnTo>
                  <a:pt x="64" y="148"/>
                </a:lnTo>
                <a:lnTo>
                  <a:pt x="63" y="145"/>
                </a:lnTo>
                <a:lnTo>
                  <a:pt x="59" y="143"/>
                </a:lnTo>
                <a:lnTo>
                  <a:pt x="55" y="142"/>
                </a:lnTo>
                <a:lnTo>
                  <a:pt x="51" y="141"/>
                </a:lnTo>
                <a:lnTo>
                  <a:pt x="48" y="141"/>
                </a:lnTo>
                <a:lnTo>
                  <a:pt x="46" y="141"/>
                </a:lnTo>
                <a:lnTo>
                  <a:pt x="43" y="140"/>
                </a:lnTo>
                <a:lnTo>
                  <a:pt x="41" y="141"/>
                </a:lnTo>
                <a:lnTo>
                  <a:pt x="38" y="141"/>
                </a:lnTo>
                <a:lnTo>
                  <a:pt x="35" y="141"/>
                </a:lnTo>
                <a:lnTo>
                  <a:pt x="33" y="141"/>
                </a:lnTo>
                <a:lnTo>
                  <a:pt x="31" y="141"/>
                </a:lnTo>
                <a:lnTo>
                  <a:pt x="28" y="141"/>
                </a:lnTo>
                <a:lnTo>
                  <a:pt x="25" y="140"/>
                </a:lnTo>
                <a:lnTo>
                  <a:pt x="21" y="139"/>
                </a:lnTo>
                <a:lnTo>
                  <a:pt x="17" y="138"/>
                </a:lnTo>
                <a:lnTo>
                  <a:pt x="13" y="136"/>
                </a:lnTo>
                <a:lnTo>
                  <a:pt x="10" y="134"/>
                </a:lnTo>
                <a:lnTo>
                  <a:pt x="8" y="132"/>
                </a:lnTo>
                <a:lnTo>
                  <a:pt x="9" y="131"/>
                </a:lnTo>
                <a:lnTo>
                  <a:pt x="12" y="129"/>
                </a:lnTo>
                <a:lnTo>
                  <a:pt x="16" y="127"/>
                </a:lnTo>
                <a:lnTo>
                  <a:pt x="22" y="126"/>
                </a:lnTo>
                <a:lnTo>
                  <a:pt x="29" y="125"/>
                </a:lnTo>
                <a:lnTo>
                  <a:pt x="37" y="123"/>
                </a:lnTo>
                <a:lnTo>
                  <a:pt x="45" y="121"/>
                </a:lnTo>
                <a:lnTo>
                  <a:pt x="63" y="118"/>
                </a:lnTo>
                <a:lnTo>
                  <a:pt x="70" y="116"/>
                </a:lnTo>
                <a:lnTo>
                  <a:pt x="78" y="113"/>
                </a:lnTo>
                <a:lnTo>
                  <a:pt x="85" y="111"/>
                </a:lnTo>
                <a:lnTo>
                  <a:pt x="90" y="109"/>
                </a:lnTo>
                <a:lnTo>
                  <a:pt x="95" y="106"/>
                </a:lnTo>
                <a:lnTo>
                  <a:pt x="99" y="103"/>
                </a:lnTo>
                <a:lnTo>
                  <a:pt x="102" y="100"/>
                </a:lnTo>
                <a:lnTo>
                  <a:pt x="105" y="96"/>
                </a:lnTo>
                <a:lnTo>
                  <a:pt x="107" y="93"/>
                </a:lnTo>
                <a:lnTo>
                  <a:pt x="109" y="90"/>
                </a:lnTo>
                <a:lnTo>
                  <a:pt x="110" y="87"/>
                </a:lnTo>
                <a:lnTo>
                  <a:pt x="111" y="84"/>
                </a:lnTo>
                <a:lnTo>
                  <a:pt x="112" y="80"/>
                </a:lnTo>
                <a:lnTo>
                  <a:pt x="112" y="77"/>
                </a:lnTo>
                <a:lnTo>
                  <a:pt x="112" y="74"/>
                </a:lnTo>
                <a:lnTo>
                  <a:pt x="112" y="70"/>
                </a:lnTo>
                <a:lnTo>
                  <a:pt x="111" y="67"/>
                </a:lnTo>
                <a:lnTo>
                  <a:pt x="110" y="64"/>
                </a:lnTo>
                <a:lnTo>
                  <a:pt x="109" y="61"/>
                </a:lnTo>
                <a:lnTo>
                  <a:pt x="107" y="59"/>
                </a:lnTo>
                <a:lnTo>
                  <a:pt x="105" y="56"/>
                </a:lnTo>
                <a:lnTo>
                  <a:pt x="104" y="54"/>
                </a:lnTo>
                <a:lnTo>
                  <a:pt x="104" y="52"/>
                </a:lnTo>
                <a:lnTo>
                  <a:pt x="104" y="49"/>
                </a:lnTo>
                <a:lnTo>
                  <a:pt x="105" y="48"/>
                </a:lnTo>
                <a:lnTo>
                  <a:pt x="106" y="47"/>
                </a:lnTo>
                <a:lnTo>
                  <a:pt x="107" y="45"/>
                </a:lnTo>
                <a:lnTo>
                  <a:pt x="108" y="44"/>
                </a:lnTo>
                <a:lnTo>
                  <a:pt x="111" y="43"/>
                </a:lnTo>
                <a:lnTo>
                  <a:pt x="112" y="42"/>
                </a:lnTo>
                <a:lnTo>
                  <a:pt x="113" y="41"/>
                </a:lnTo>
                <a:lnTo>
                  <a:pt x="113" y="40"/>
                </a:lnTo>
                <a:lnTo>
                  <a:pt x="113" y="39"/>
                </a:lnTo>
                <a:lnTo>
                  <a:pt x="112" y="37"/>
                </a:lnTo>
                <a:lnTo>
                  <a:pt x="111" y="35"/>
                </a:lnTo>
                <a:lnTo>
                  <a:pt x="109" y="33"/>
                </a:lnTo>
                <a:lnTo>
                  <a:pt x="112" y="34"/>
                </a:lnTo>
                <a:lnTo>
                  <a:pt x="113" y="35"/>
                </a:lnTo>
                <a:lnTo>
                  <a:pt x="115" y="37"/>
                </a:lnTo>
                <a:lnTo>
                  <a:pt x="116" y="39"/>
                </a:lnTo>
                <a:lnTo>
                  <a:pt x="117" y="41"/>
                </a:lnTo>
                <a:lnTo>
                  <a:pt x="118" y="44"/>
                </a:lnTo>
                <a:lnTo>
                  <a:pt x="119" y="46"/>
                </a:lnTo>
                <a:lnTo>
                  <a:pt x="119" y="48"/>
                </a:lnTo>
                <a:lnTo>
                  <a:pt x="120" y="50"/>
                </a:lnTo>
                <a:lnTo>
                  <a:pt x="120" y="52"/>
                </a:lnTo>
                <a:lnTo>
                  <a:pt x="121" y="54"/>
                </a:lnTo>
                <a:lnTo>
                  <a:pt x="122" y="54"/>
                </a:lnTo>
                <a:lnTo>
                  <a:pt x="123" y="55"/>
                </a:lnTo>
                <a:lnTo>
                  <a:pt x="124" y="55"/>
                </a:lnTo>
                <a:lnTo>
                  <a:pt x="126" y="54"/>
                </a:lnTo>
                <a:lnTo>
                  <a:pt x="128" y="53"/>
                </a:lnTo>
                <a:lnTo>
                  <a:pt x="131" y="52"/>
                </a:lnTo>
                <a:lnTo>
                  <a:pt x="133" y="50"/>
                </a:lnTo>
                <a:lnTo>
                  <a:pt x="135" y="48"/>
                </a:lnTo>
                <a:lnTo>
                  <a:pt x="137" y="45"/>
                </a:lnTo>
                <a:lnTo>
                  <a:pt x="138" y="43"/>
                </a:lnTo>
                <a:lnTo>
                  <a:pt x="140" y="40"/>
                </a:lnTo>
                <a:lnTo>
                  <a:pt x="142" y="36"/>
                </a:lnTo>
                <a:lnTo>
                  <a:pt x="143" y="32"/>
                </a:lnTo>
                <a:lnTo>
                  <a:pt x="145" y="29"/>
                </a:lnTo>
                <a:lnTo>
                  <a:pt x="146" y="25"/>
                </a:lnTo>
                <a:lnTo>
                  <a:pt x="147" y="21"/>
                </a:lnTo>
                <a:lnTo>
                  <a:pt x="148" y="17"/>
                </a:lnTo>
                <a:lnTo>
                  <a:pt x="149" y="13"/>
                </a:lnTo>
                <a:lnTo>
                  <a:pt x="150" y="9"/>
                </a:lnTo>
                <a:lnTo>
                  <a:pt x="151" y="4"/>
                </a:lnTo>
                <a:lnTo>
                  <a:pt x="151" y="0"/>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3" name="Freeform 89">
            <a:extLst>
              <a:ext uri="{FF2B5EF4-FFF2-40B4-BE49-F238E27FC236}">
                <a16:creationId xmlns:a16="http://schemas.microsoft.com/office/drawing/2014/main" id="{958D6AE4-E5F8-5546-9B05-443A1C88DDB2}"/>
              </a:ext>
            </a:extLst>
          </p:cNvPr>
          <p:cNvSpPr>
            <a:spLocks/>
          </p:cNvSpPr>
          <p:nvPr/>
        </p:nvSpPr>
        <p:spPr bwMode="auto">
          <a:xfrm>
            <a:off x="3080004" y="2146965"/>
            <a:ext cx="94843" cy="133261"/>
          </a:xfrm>
          <a:custGeom>
            <a:avLst/>
            <a:gdLst>
              <a:gd name="T0" fmla="*/ 157 w 158"/>
              <a:gd name="T1" fmla="*/ 2 h 222"/>
              <a:gd name="T2" fmla="*/ 157 w 158"/>
              <a:gd name="T3" fmla="*/ 10 h 222"/>
              <a:gd name="T4" fmla="*/ 156 w 158"/>
              <a:gd name="T5" fmla="*/ 18 h 222"/>
              <a:gd name="T6" fmla="*/ 154 w 158"/>
              <a:gd name="T7" fmla="*/ 28 h 222"/>
              <a:gd name="T8" fmla="*/ 152 w 158"/>
              <a:gd name="T9" fmla="*/ 39 h 222"/>
              <a:gd name="T10" fmla="*/ 148 w 158"/>
              <a:gd name="T11" fmla="*/ 50 h 222"/>
              <a:gd name="T12" fmla="*/ 143 w 158"/>
              <a:gd name="T13" fmla="*/ 60 h 222"/>
              <a:gd name="T14" fmla="*/ 137 w 158"/>
              <a:gd name="T15" fmla="*/ 70 h 222"/>
              <a:gd name="T16" fmla="*/ 130 w 158"/>
              <a:gd name="T17" fmla="*/ 80 h 222"/>
              <a:gd name="T18" fmla="*/ 123 w 158"/>
              <a:gd name="T19" fmla="*/ 92 h 222"/>
              <a:gd name="T20" fmla="*/ 115 w 158"/>
              <a:gd name="T21" fmla="*/ 105 h 222"/>
              <a:gd name="T22" fmla="*/ 107 w 158"/>
              <a:gd name="T23" fmla="*/ 118 h 222"/>
              <a:gd name="T24" fmla="*/ 100 w 158"/>
              <a:gd name="T25" fmla="*/ 131 h 222"/>
              <a:gd name="T26" fmla="*/ 92 w 158"/>
              <a:gd name="T27" fmla="*/ 143 h 222"/>
              <a:gd name="T28" fmla="*/ 86 w 158"/>
              <a:gd name="T29" fmla="*/ 153 h 222"/>
              <a:gd name="T30" fmla="*/ 81 w 158"/>
              <a:gd name="T31" fmla="*/ 161 h 222"/>
              <a:gd name="T32" fmla="*/ 76 w 158"/>
              <a:gd name="T33" fmla="*/ 167 h 222"/>
              <a:gd name="T34" fmla="*/ 71 w 158"/>
              <a:gd name="T35" fmla="*/ 173 h 222"/>
              <a:gd name="T36" fmla="*/ 67 w 158"/>
              <a:gd name="T37" fmla="*/ 180 h 222"/>
              <a:gd name="T38" fmla="*/ 62 w 158"/>
              <a:gd name="T39" fmla="*/ 187 h 222"/>
              <a:gd name="T40" fmla="*/ 59 w 158"/>
              <a:gd name="T41" fmla="*/ 194 h 222"/>
              <a:gd name="T42" fmla="*/ 55 w 158"/>
              <a:gd name="T43" fmla="*/ 201 h 222"/>
              <a:gd name="T44" fmla="*/ 52 w 158"/>
              <a:gd name="T45" fmla="*/ 206 h 222"/>
              <a:gd name="T46" fmla="*/ 49 w 158"/>
              <a:gd name="T47" fmla="*/ 211 h 222"/>
              <a:gd name="T48" fmla="*/ 46 w 158"/>
              <a:gd name="T49" fmla="*/ 214 h 222"/>
              <a:gd name="T50" fmla="*/ 43 w 158"/>
              <a:gd name="T51" fmla="*/ 217 h 222"/>
              <a:gd name="T52" fmla="*/ 40 w 158"/>
              <a:gd name="T53" fmla="*/ 219 h 222"/>
              <a:gd name="T54" fmla="*/ 35 w 158"/>
              <a:gd name="T55" fmla="*/ 220 h 222"/>
              <a:gd name="T56" fmla="*/ 30 w 158"/>
              <a:gd name="T57" fmla="*/ 221 h 222"/>
              <a:gd name="T58" fmla="*/ 23 w 158"/>
              <a:gd name="T59" fmla="*/ 221 h 222"/>
              <a:gd name="T60" fmla="*/ 15 w 158"/>
              <a:gd name="T61" fmla="*/ 221 h 222"/>
              <a:gd name="T62" fmla="*/ 5 w 158"/>
              <a:gd name="T63" fmla="*/ 22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222">
                <a:moveTo>
                  <a:pt x="157" y="0"/>
                </a:moveTo>
                <a:lnTo>
                  <a:pt x="157" y="2"/>
                </a:lnTo>
                <a:lnTo>
                  <a:pt x="157" y="6"/>
                </a:lnTo>
                <a:lnTo>
                  <a:pt x="157" y="10"/>
                </a:lnTo>
                <a:lnTo>
                  <a:pt x="157" y="14"/>
                </a:lnTo>
                <a:lnTo>
                  <a:pt x="156" y="18"/>
                </a:lnTo>
                <a:lnTo>
                  <a:pt x="155" y="23"/>
                </a:lnTo>
                <a:lnTo>
                  <a:pt x="154" y="28"/>
                </a:lnTo>
                <a:lnTo>
                  <a:pt x="153" y="33"/>
                </a:lnTo>
                <a:lnTo>
                  <a:pt x="152" y="39"/>
                </a:lnTo>
                <a:lnTo>
                  <a:pt x="150" y="44"/>
                </a:lnTo>
                <a:lnTo>
                  <a:pt x="148" y="50"/>
                </a:lnTo>
                <a:lnTo>
                  <a:pt x="146" y="55"/>
                </a:lnTo>
                <a:lnTo>
                  <a:pt x="143" y="60"/>
                </a:lnTo>
                <a:lnTo>
                  <a:pt x="140" y="66"/>
                </a:lnTo>
                <a:lnTo>
                  <a:pt x="137" y="70"/>
                </a:lnTo>
                <a:lnTo>
                  <a:pt x="133" y="75"/>
                </a:lnTo>
                <a:lnTo>
                  <a:pt x="130" y="80"/>
                </a:lnTo>
                <a:lnTo>
                  <a:pt x="127" y="86"/>
                </a:lnTo>
                <a:lnTo>
                  <a:pt x="123" y="92"/>
                </a:lnTo>
                <a:lnTo>
                  <a:pt x="119" y="99"/>
                </a:lnTo>
                <a:lnTo>
                  <a:pt x="115" y="105"/>
                </a:lnTo>
                <a:lnTo>
                  <a:pt x="111" y="112"/>
                </a:lnTo>
                <a:lnTo>
                  <a:pt x="107" y="118"/>
                </a:lnTo>
                <a:lnTo>
                  <a:pt x="103" y="125"/>
                </a:lnTo>
                <a:lnTo>
                  <a:pt x="100" y="131"/>
                </a:lnTo>
                <a:lnTo>
                  <a:pt x="96" y="137"/>
                </a:lnTo>
                <a:lnTo>
                  <a:pt x="92" y="143"/>
                </a:lnTo>
                <a:lnTo>
                  <a:pt x="89" y="148"/>
                </a:lnTo>
                <a:lnTo>
                  <a:pt x="86" y="153"/>
                </a:lnTo>
                <a:lnTo>
                  <a:pt x="83" y="158"/>
                </a:lnTo>
                <a:lnTo>
                  <a:pt x="81" y="161"/>
                </a:lnTo>
                <a:lnTo>
                  <a:pt x="79" y="164"/>
                </a:lnTo>
                <a:lnTo>
                  <a:pt x="76" y="167"/>
                </a:lnTo>
                <a:lnTo>
                  <a:pt x="74" y="170"/>
                </a:lnTo>
                <a:lnTo>
                  <a:pt x="71" y="173"/>
                </a:lnTo>
                <a:lnTo>
                  <a:pt x="69" y="176"/>
                </a:lnTo>
                <a:lnTo>
                  <a:pt x="67" y="180"/>
                </a:lnTo>
                <a:lnTo>
                  <a:pt x="65" y="184"/>
                </a:lnTo>
                <a:lnTo>
                  <a:pt x="62" y="187"/>
                </a:lnTo>
                <a:lnTo>
                  <a:pt x="60" y="191"/>
                </a:lnTo>
                <a:lnTo>
                  <a:pt x="59" y="194"/>
                </a:lnTo>
                <a:lnTo>
                  <a:pt x="57" y="198"/>
                </a:lnTo>
                <a:lnTo>
                  <a:pt x="55" y="201"/>
                </a:lnTo>
                <a:lnTo>
                  <a:pt x="53" y="204"/>
                </a:lnTo>
                <a:lnTo>
                  <a:pt x="52" y="206"/>
                </a:lnTo>
                <a:lnTo>
                  <a:pt x="50" y="209"/>
                </a:lnTo>
                <a:lnTo>
                  <a:pt x="49" y="211"/>
                </a:lnTo>
                <a:lnTo>
                  <a:pt x="48" y="212"/>
                </a:lnTo>
                <a:lnTo>
                  <a:pt x="46" y="214"/>
                </a:lnTo>
                <a:lnTo>
                  <a:pt x="45" y="216"/>
                </a:lnTo>
                <a:lnTo>
                  <a:pt x="43" y="217"/>
                </a:lnTo>
                <a:lnTo>
                  <a:pt x="42" y="218"/>
                </a:lnTo>
                <a:lnTo>
                  <a:pt x="40" y="219"/>
                </a:lnTo>
                <a:lnTo>
                  <a:pt x="38" y="220"/>
                </a:lnTo>
                <a:lnTo>
                  <a:pt x="35" y="220"/>
                </a:lnTo>
                <a:lnTo>
                  <a:pt x="33" y="221"/>
                </a:lnTo>
                <a:lnTo>
                  <a:pt x="30" y="221"/>
                </a:lnTo>
                <a:lnTo>
                  <a:pt x="27" y="221"/>
                </a:lnTo>
                <a:lnTo>
                  <a:pt x="23" y="221"/>
                </a:lnTo>
                <a:lnTo>
                  <a:pt x="19" y="221"/>
                </a:lnTo>
                <a:lnTo>
                  <a:pt x="15" y="221"/>
                </a:lnTo>
                <a:lnTo>
                  <a:pt x="10" y="220"/>
                </a:lnTo>
                <a:lnTo>
                  <a:pt x="5" y="220"/>
                </a:lnTo>
                <a:lnTo>
                  <a:pt x="0" y="21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4" name="Freeform 90">
            <a:extLst>
              <a:ext uri="{FF2B5EF4-FFF2-40B4-BE49-F238E27FC236}">
                <a16:creationId xmlns:a16="http://schemas.microsoft.com/office/drawing/2014/main" id="{E5E1366F-527C-784A-AC03-DB076E3D6309}"/>
              </a:ext>
            </a:extLst>
          </p:cNvPr>
          <p:cNvSpPr>
            <a:spLocks/>
          </p:cNvSpPr>
          <p:nvPr/>
        </p:nvSpPr>
        <p:spPr bwMode="auto">
          <a:xfrm>
            <a:off x="3025979" y="2053922"/>
            <a:ext cx="75634" cy="16808"/>
          </a:xfrm>
          <a:custGeom>
            <a:avLst/>
            <a:gdLst>
              <a:gd name="T0" fmla="*/ 122 w 126"/>
              <a:gd name="T1" fmla="*/ 17 h 28"/>
              <a:gd name="T2" fmla="*/ 117 w 126"/>
              <a:gd name="T3" fmla="*/ 12 h 28"/>
              <a:gd name="T4" fmla="*/ 113 w 126"/>
              <a:gd name="T5" fmla="*/ 9 h 28"/>
              <a:gd name="T6" fmla="*/ 107 w 126"/>
              <a:gd name="T7" fmla="*/ 7 h 28"/>
              <a:gd name="T8" fmla="*/ 101 w 126"/>
              <a:gd name="T9" fmla="*/ 6 h 28"/>
              <a:gd name="T10" fmla="*/ 95 w 126"/>
              <a:gd name="T11" fmla="*/ 5 h 28"/>
              <a:gd name="T12" fmla="*/ 90 w 126"/>
              <a:gd name="T13" fmla="*/ 4 h 28"/>
              <a:gd name="T14" fmla="*/ 83 w 126"/>
              <a:gd name="T15" fmla="*/ 3 h 28"/>
              <a:gd name="T16" fmla="*/ 75 w 126"/>
              <a:gd name="T17" fmla="*/ 2 h 28"/>
              <a:gd name="T18" fmla="*/ 67 w 126"/>
              <a:gd name="T19" fmla="*/ 2 h 28"/>
              <a:gd name="T20" fmla="*/ 58 w 126"/>
              <a:gd name="T21" fmla="*/ 1 h 28"/>
              <a:gd name="T22" fmla="*/ 49 w 126"/>
              <a:gd name="T23" fmla="*/ 0 h 28"/>
              <a:gd name="T24" fmla="*/ 39 w 126"/>
              <a:gd name="T25" fmla="*/ 1 h 28"/>
              <a:gd name="T26" fmla="*/ 30 w 126"/>
              <a:gd name="T27" fmla="*/ 3 h 28"/>
              <a:gd name="T28" fmla="*/ 20 w 126"/>
              <a:gd name="T29" fmla="*/ 7 h 28"/>
              <a:gd name="T30" fmla="*/ 11 w 126"/>
              <a:gd name="T31" fmla="*/ 13 h 28"/>
              <a:gd name="T32" fmla="*/ 4 w 126"/>
              <a:gd name="T33" fmla="*/ 20 h 28"/>
              <a:gd name="T34" fmla="*/ 0 w 126"/>
              <a:gd name="T35" fmla="*/ 25 h 28"/>
              <a:gd name="T36" fmla="*/ 0 w 126"/>
              <a:gd name="T37" fmla="*/ 27 h 28"/>
              <a:gd name="T38" fmla="*/ 4 w 126"/>
              <a:gd name="T39" fmla="*/ 26 h 28"/>
              <a:gd name="T40" fmla="*/ 10 w 126"/>
              <a:gd name="T41" fmla="*/ 25 h 28"/>
              <a:gd name="T42" fmla="*/ 17 w 126"/>
              <a:gd name="T43" fmla="*/ 21 h 28"/>
              <a:gd name="T44" fmla="*/ 24 w 126"/>
              <a:gd name="T45" fmla="*/ 19 h 28"/>
              <a:gd name="T46" fmla="*/ 31 w 126"/>
              <a:gd name="T47" fmla="*/ 17 h 28"/>
              <a:gd name="T48" fmla="*/ 39 w 126"/>
              <a:gd name="T49" fmla="*/ 16 h 28"/>
              <a:gd name="T50" fmla="*/ 50 w 126"/>
              <a:gd name="T51" fmla="*/ 16 h 28"/>
              <a:gd name="T52" fmla="*/ 58 w 126"/>
              <a:gd name="T53" fmla="*/ 16 h 28"/>
              <a:gd name="T54" fmla="*/ 66 w 126"/>
              <a:gd name="T55" fmla="*/ 16 h 28"/>
              <a:gd name="T56" fmla="*/ 72 w 126"/>
              <a:gd name="T57" fmla="*/ 17 h 28"/>
              <a:gd name="T58" fmla="*/ 86 w 126"/>
              <a:gd name="T59" fmla="*/ 21 h 28"/>
              <a:gd name="T60" fmla="*/ 93 w 126"/>
              <a:gd name="T61" fmla="*/ 23 h 28"/>
              <a:gd name="T62" fmla="*/ 97 w 126"/>
              <a:gd name="T63" fmla="*/ 24 h 28"/>
              <a:gd name="T64" fmla="*/ 106 w 126"/>
              <a:gd name="T65" fmla="*/ 25 h 28"/>
              <a:gd name="T66" fmla="*/ 111 w 126"/>
              <a:gd name="T67" fmla="*/ 25 h 28"/>
              <a:gd name="T68" fmla="*/ 115 w 126"/>
              <a:gd name="T69" fmla="*/ 25 h 28"/>
              <a:gd name="T70" fmla="*/ 120 w 126"/>
              <a:gd name="T71" fmla="*/ 24 h 28"/>
              <a:gd name="T72" fmla="*/ 123 w 126"/>
              <a:gd name="T73" fmla="*/ 23 h 28"/>
              <a:gd name="T74" fmla="*/ 125 w 126"/>
              <a:gd name="T75"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28">
                <a:moveTo>
                  <a:pt x="125" y="20"/>
                </a:moveTo>
                <a:lnTo>
                  <a:pt x="122" y="17"/>
                </a:lnTo>
                <a:lnTo>
                  <a:pt x="120" y="15"/>
                </a:lnTo>
                <a:lnTo>
                  <a:pt x="117" y="12"/>
                </a:lnTo>
                <a:lnTo>
                  <a:pt x="115" y="11"/>
                </a:lnTo>
                <a:lnTo>
                  <a:pt x="113" y="9"/>
                </a:lnTo>
                <a:lnTo>
                  <a:pt x="110" y="8"/>
                </a:lnTo>
                <a:lnTo>
                  <a:pt x="107" y="7"/>
                </a:lnTo>
                <a:lnTo>
                  <a:pt x="104" y="7"/>
                </a:lnTo>
                <a:lnTo>
                  <a:pt x="101" y="6"/>
                </a:lnTo>
                <a:lnTo>
                  <a:pt x="98" y="5"/>
                </a:lnTo>
                <a:lnTo>
                  <a:pt x="95" y="5"/>
                </a:lnTo>
                <a:lnTo>
                  <a:pt x="93" y="5"/>
                </a:lnTo>
                <a:lnTo>
                  <a:pt x="90" y="4"/>
                </a:lnTo>
                <a:lnTo>
                  <a:pt x="86" y="4"/>
                </a:lnTo>
                <a:lnTo>
                  <a:pt x="83" y="3"/>
                </a:lnTo>
                <a:lnTo>
                  <a:pt x="79" y="3"/>
                </a:lnTo>
                <a:lnTo>
                  <a:pt x="75" y="2"/>
                </a:lnTo>
                <a:lnTo>
                  <a:pt x="72" y="2"/>
                </a:lnTo>
                <a:lnTo>
                  <a:pt x="67" y="2"/>
                </a:lnTo>
                <a:lnTo>
                  <a:pt x="63" y="1"/>
                </a:lnTo>
                <a:lnTo>
                  <a:pt x="58" y="1"/>
                </a:lnTo>
                <a:lnTo>
                  <a:pt x="53" y="0"/>
                </a:lnTo>
                <a:lnTo>
                  <a:pt x="49" y="0"/>
                </a:lnTo>
                <a:lnTo>
                  <a:pt x="44" y="1"/>
                </a:lnTo>
                <a:lnTo>
                  <a:pt x="39" y="1"/>
                </a:lnTo>
                <a:lnTo>
                  <a:pt x="34" y="2"/>
                </a:lnTo>
                <a:lnTo>
                  <a:pt x="30" y="3"/>
                </a:lnTo>
                <a:lnTo>
                  <a:pt x="25" y="5"/>
                </a:lnTo>
                <a:lnTo>
                  <a:pt x="20" y="7"/>
                </a:lnTo>
                <a:lnTo>
                  <a:pt x="16" y="10"/>
                </a:lnTo>
                <a:lnTo>
                  <a:pt x="11" y="13"/>
                </a:lnTo>
                <a:lnTo>
                  <a:pt x="7" y="17"/>
                </a:lnTo>
                <a:lnTo>
                  <a:pt x="4" y="20"/>
                </a:lnTo>
                <a:lnTo>
                  <a:pt x="1" y="24"/>
                </a:lnTo>
                <a:lnTo>
                  <a:pt x="0" y="25"/>
                </a:lnTo>
                <a:lnTo>
                  <a:pt x="0" y="26"/>
                </a:lnTo>
                <a:lnTo>
                  <a:pt x="0" y="27"/>
                </a:lnTo>
                <a:lnTo>
                  <a:pt x="2" y="27"/>
                </a:lnTo>
                <a:lnTo>
                  <a:pt x="4" y="26"/>
                </a:lnTo>
                <a:lnTo>
                  <a:pt x="7" y="25"/>
                </a:lnTo>
                <a:lnTo>
                  <a:pt x="10" y="25"/>
                </a:lnTo>
                <a:lnTo>
                  <a:pt x="13" y="23"/>
                </a:lnTo>
                <a:lnTo>
                  <a:pt x="17" y="21"/>
                </a:lnTo>
                <a:lnTo>
                  <a:pt x="20" y="20"/>
                </a:lnTo>
                <a:lnTo>
                  <a:pt x="24" y="19"/>
                </a:lnTo>
                <a:lnTo>
                  <a:pt x="28" y="18"/>
                </a:lnTo>
                <a:lnTo>
                  <a:pt x="31" y="17"/>
                </a:lnTo>
                <a:lnTo>
                  <a:pt x="33" y="17"/>
                </a:lnTo>
                <a:lnTo>
                  <a:pt x="39" y="16"/>
                </a:lnTo>
                <a:lnTo>
                  <a:pt x="45" y="16"/>
                </a:lnTo>
                <a:lnTo>
                  <a:pt x="50" y="16"/>
                </a:lnTo>
                <a:lnTo>
                  <a:pt x="53" y="16"/>
                </a:lnTo>
                <a:lnTo>
                  <a:pt x="58" y="16"/>
                </a:lnTo>
                <a:lnTo>
                  <a:pt x="62" y="16"/>
                </a:lnTo>
                <a:lnTo>
                  <a:pt x="66" y="16"/>
                </a:lnTo>
                <a:lnTo>
                  <a:pt x="69" y="17"/>
                </a:lnTo>
                <a:lnTo>
                  <a:pt x="72" y="17"/>
                </a:lnTo>
                <a:lnTo>
                  <a:pt x="75" y="18"/>
                </a:lnTo>
                <a:lnTo>
                  <a:pt x="86" y="21"/>
                </a:lnTo>
                <a:lnTo>
                  <a:pt x="89" y="22"/>
                </a:lnTo>
                <a:lnTo>
                  <a:pt x="93" y="23"/>
                </a:lnTo>
                <a:lnTo>
                  <a:pt x="94" y="23"/>
                </a:lnTo>
                <a:lnTo>
                  <a:pt x="97" y="24"/>
                </a:lnTo>
                <a:lnTo>
                  <a:pt x="103" y="25"/>
                </a:lnTo>
                <a:lnTo>
                  <a:pt x="106" y="25"/>
                </a:lnTo>
                <a:lnTo>
                  <a:pt x="108" y="25"/>
                </a:lnTo>
                <a:lnTo>
                  <a:pt x="111" y="25"/>
                </a:lnTo>
                <a:lnTo>
                  <a:pt x="114" y="25"/>
                </a:lnTo>
                <a:lnTo>
                  <a:pt x="115" y="25"/>
                </a:lnTo>
                <a:lnTo>
                  <a:pt x="118" y="24"/>
                </a:lnTo>
                <a:lnTo>
                  <a:pt x="120" y="24"/>
                </a:lnTo>
                <a:lnTo>
                  <a:pt x="121" y="23"/>
                </a:lnTo>
                <a:lnTo>
                  <a:pt x="123" y="23"/>
                </a:lnTo>
                <a:lnTo>
                  <a:pt x="124" y="22"/>
                </a:lnTo>
                <a:lnTo>
                  <a:pt x="125" y="21"/>
                </a:lnTo>
                <a:lnTo>
                  <a:pt x="125" y="2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5" name="Freeform 91">
            <a:extLst>
              <a:ext uri="{FF2B5EF4-FFF2-40B4-BE49-F238E27FC236}">
                <a16:creationId xmlns:a16="http://schemas.microsoft.com/office/drawing/2014/main" id="{76C4C8F9-80A0-3647-8761-7DDFF4A1EB1B}"/>
              </a:ext>
            </a:extLst>
          </p:cNvPr>
          <p:cNvSpPr>
            <a:spLocks/>
          </p:cNvSpPr>
          <p:nvPr/>
        </p:nvSpPr>
        <p:spPr bwMode="auto">
          <a:xfrm>
            <a:off x="3129226" y="2074332"/>
            <a:ext cx="48622" cy="28813"/>
          </a:xfrm>
          <a:custGeom>
            <a:avLst/>
            <a:gdLst>
              <a:gd name="T0" fmla="*/ 9 w 81"/>
              <a:gd name="T1" fmla="*/ 4 h 48"/>
              <a:gd name="T2" fmla="*/ 16 w 81"/>
              <a:gd name="T3" fmla="*/ 1 h 48"/>
              <a:gd name="T4" fmla="*/ 23 w 81"/>
              <a:gd name="T5" fmla="*/ 0 h 48"/>
              <a:gd name="T6" fmla="*/ 31 w 81"/>
              <a:gd name="T7" fmla="*/ 0 h 48"/>
              <a:gd name="T8" fmla="*/ 37 w 81"/>
              <a:gd name="T9" fmla="*/ 2 h 48"/>
              <a:gd name="T10" fmla="*/ 44 w 81"/>
              <a:gd name="T11" fmla="*/ 4 h 48"/>
              <a:gd name="T12" fmla="*/ 48 w 81"/>
              <a:gd name="T13" fmla="*/ 5 h 48"/>
              <a:gd name="T14" fmla="*/ 53 w 81"/>
              <a:gd name="T15" fmla="*/ 6 h 48"/>
              <a:gd name="T16" fmla="*/ 57 w 81"/>
              <a:gd name="T17" fmla="*/ 8 h 48"/>
              <a:gd name="T18" fmla="*/ 62 w 81"/>
              <a:gd name="T19" fmla="*/ 12 h 48"/>
              <a:gd name="T20" fmla="*/ 68 w 81"/>
              <a:gd name="T21" fmla="*/ 17 h 48"/>
              <a:gd name="T22" fmla="*/ 73 w 81"/>
              <a:gd name="T23" fmla="*/ 22 h 48"/>
              <a:gd name="T24" fmla="*/ 75 w 81"/>
              <a:gd name="T25" fmla="*/ 28 h 48"/>
              <a:gd name="T26" fmla="*/ 78 w 81"/>
              <a:gd name="T27" fmla="*/ 35 h 48"/>
              <a:gd name="T28" fmla="*/ 80 w 81"/>
              <a:gd name="T29" fmla="*/ 40 h 48"/>
              <a:gd name="T30" fmla="*/ 80 w 81"/>
              <a:gd name="T31" fmla="*/ 44 h 48"/>
              <a:gd name="T32" fmla="*/ 80 w 81"/>
              <a:gd name="T33" fmla="*/ 47 h 48"/>
              <a:gd name="T34" fmla="*/ 78 w 81"/>
              <a:gd name="T35" fmla="*/ 46 h 48"/>
              <a:gd name="T36" fmla="*/ 76 w 81"/>
              <a:gd name="T37" fmla="*/ 43 h 48"/>
              <a:gd name="T38" fmla="*/ 73 w 81"/>
              <a:gd name="T39" fmla="*/ 39 h 48"/>
              <a:gd name="T40" fmla="*/ 70 w 81"/>
              <a:gd name="T41" fmla="*/ 34 h 48"/>
              <a:gd name="T42" fmla="*/ 65 w 81"/>
              <a:gd name="T43" fmla="*/ 29 h 48"/>
              <a:gd name="T44" fmla="*/ 59 w 81"/>
              <a:gd name="T45" fmla="*/ 25 h 48"/>
              <a:gd name="T46" fmla="*/ 51 w 81"/>
              <a:gd name="T47" fmla="*/ 22 h 48"/>
              <a:gd name="T48" fmla="*/ 47 w 81"/>
              <a:gd name="T49" fmla="*/ 20 h 48"/>
              <a:gd name="T50" fmla="*/ 44 w 81"/>
              <a:gd name="T51" fmla="*/ 20 h 48"/>
              <a:gd name="T52" fmla="*/ 38 w 81"/>
              <a:gd name="T53" fmla="*/ 18 h 48"/>
              <a:gd name="T54" fmla="*/ 32 w 81"/>
              <a:gd name="T55" fmla="*/ 17 h 48"/>
              <a:gd name="T56" fmla="*/ 25 w 81"/>
              <a:gd name="T57" fmla="*/ 16 h 48"/>
              <a:gd name="T58" fmla="*/ 18 w 81"/>
              <a:gd name="T59" fmla="*/ 15 h 48"/>
              <a:gd name="T60" fmla="*/ 10 w 81"/>
              <a:gd name="T61" fmla="*/ 15 h 48"/>
              <a:gd name="T62" fmla="*/ 3 w 81"/>
              <a:gd name="T63" fmla="*/ 16 h 48"/>
              <a:gd name="T64" fmla="*/ 1 w 81"/>
              <a:gd name="T65" fmla="*/ 16 h 48"/>
              <a:gd name="T66" fmla="*/ 0 w 81"/>
              <a:gd name="T67" fmla="*/ 15 h 48"/>
              <a:gd name="T68" fmla="*/ 1 w 81"/>
              <a:gd name="T69" fmla="*/ 13 h 48"/>
              <a:gd name="T70" fmla="*/ 2 w 81"/>
              <a:gd name="T71" fmla="*/ 12 h 48"/>
              <a:gd name="T72" fmla="*/ 4 w 81"/>
              <a:gd name="T73" fmla="*/ 9 h 48"/>
              <a:gd name="T74" fmla="*/ 5 w 81"/>
              <a:gd name="T75" fmla="*/ 7 h 48"/>
              <a:gd name="T76" fmla="*/ 7 w 81"/>
              <a:gd name="T7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1" h="48">
                <a:moveTo>
                  <a:pt x="7" y="6"/>
                </a:moveTo>
                <a:lnTo>
                  <a:pt x="9" y="4"/>
                </a:lnTo>
                <a:lnTo>
                  <a:pt x="13" y="3"/>
                </a:lnTo>
                <a:lnTo>
                  <a:pt x="16" y="1"/>
                </a:lnTo>
                <a:lnTo>
                  <a:pt x="20" y="0"/>
                </a:lnTo>
                <a:lnTo>
                  <a:pt x="23" y="0"/>
                </a:lnTo>
                <a:lnTo>
                  <a:pt x="27" y="0"/>
                </a:lnTo>
                <a:lnTo>
                  <a:pt x="31" y="0"/>
                </a:lnTo>
                <a:lnTo>
                  <a:pt x="33" y="1"/>
                </a:lnTo>
                <a:lnTo>
                  <a:pt x="37" y="2"/>
                </a:lnTo>
                <a:lnTo>
                  <a:pt x="40" y="3"/>
                </a:lnTo>
                <a:lnTo>
                  <a:pt x="44" y="4"/>
                </a:lnTo>
                <a:lnTo>
                  <a:pt x="47" y="4"/>
                </a:lnTo>
                <a:lnTo>
                  <a:pt x="48" y="5"/>
                </a:lnTo>
                <a:lnTo>
                  <a:pt x="51" y="6"/>
                </a:lnTo>
                <a:lnTo>
                  <a:pt x="53" y="6"/>
                </a:lnTo>
                <a:lnTo>
                  <a:pt x="54" y="6"/>
                </a:lnTo>
                <a:lnTo>
                  <a:pt x="57" y="8"/>
                </a:lnTo>
                <a:lnTo>
                  <a:pt x="60" y="10"/>
                </a:lnTo>
                <a:lnTo>
                  <a:pt x="62" y="12"/>
                </a:lnTo>
                <a:lnTo>
                  <a:pt x="65" y="14"/>
                </a:lnTo>
                <a:lnTo>
                  <a:pt x="68" y="17"/>
                </a:lnTo>
                <a:lnTo>
                  <a:pt x="70" y="20"/>
                </a:lnTo>
                <a:lnTo>
                  <a:pt x="73" y="22"/>
                </a:lnTo>
                <a:lnTo>
                  <a:pt x="74" y="25"/>
                </a:lnTo>
                <a:lnTo>
                  <a:pt x="75" y="28"/>
                </a:lnTo>
                <a:lnTo>
                  <a:pt x="77" y="31"/>
                </a:lnTo>
                <a:lnTo>
                  <a:pt x="78" y="35"/>
                </a:lnTo>
                <a:lnTo>
                  <a:pt x="79" y="37"/>
                </a:lnTo>
                <a:lnTo>
                  <a:pt x="80" y="40"/>
                </a:lnTo>
                <a:lnTo>
                  <a:pt x="80" y="42"/>
                </a:lnTo>
                <a:lnTo>
                  <a:pt x="80" y="44"/>
                </a:lnTo>
                <a:lnTo>
                  <a:pt x="80" y="46"/>
                </a:lnTo>
                <a:lnTo>
                  <a:pt x="80" y="47"/>
                </a:lnTo>
                <a:lnTo>
                  <a:pt x="79" y="47"/>
                </a:lnTo>
                <a:lnTo>
                  <a:pt x="78" y="46"/>
                </a:lnTo>
                <a:lnTo>
                  <a:pt x="77" y="44"/>
                </a:lnTo>
                <a:lnTo>
                  <a:pt x="76" y="43"/>
                </a:lnTo>
                <a:lnTo>
                  <a:pt x="75" y="41"/>
                </a:lnTo>
                <a:lnTo>
                  <a:pt x="73" y="39"/>
                </a:lnTo>
                <a:lnTo>
                  <a:pt x="72" y="36"/>
                </a:lnTo>
                <a:lnTo>
                  <a:pt x="70" y="34"/>
                </a:lnTo>
                <a:lnTo>
                  <a:pt x="68" y="31"/>
                </a:lnTo>
                <a:lnTo>
                  <a:pt x="65" y="29"/>
                </a:lnTo>
                <a:lnTo>
                  <a:pt x="62" y="27"/>
                </a:lnTo>
                <a:lnTo>
                  <a:pt x="59" y="25"/>
                </a:lnTo>
                <a:lnTo>
                  <a:pt x="55" y="23"/>
                </a:lnTo>
                <a:lnTo>
                  <a:pt x="51" y="22"/>
                </a:lnTo>
                <a:lnTo>
                  <a:pt x="49" y="21"/>
                </a:lnTo>
                <a:lnTo>
                  <a:pt x="47" y="20"/>
                </a:lnTo>
                <a:lnTo>
                  <a:pt x="46" y="20"/>
                </a:lnTo>
                <a:lnTo>
                  <a:pt x="44" y="20"/>
                </a:lnTo>
                <a:lnTo>
                  <a:pt x="41" y="19"/>
                </a:lnTo>
                <a:lnTo>
                  <a:pt x="38" y="18"/>
                </a:lnTo>
                <a:lnTo>
                  <a:pt x="35" y="17"/>
                </a:lnTo>
                <a:lnTo>
                  <a:pt x="32" y="17"/>
                </a:lnTo>
                <a:lnTo>
                  <a:pt x="29" y="16"/>
                </a:lnTo>
                <a:lnTo>
                  <a:pt x="25" y="16"/>
                </a:lnTo>
                <a:lnTo>
                  <a:pt x="21" y="15"/>
                </a:lnTo>
                <a:lnTo>
                  <a:pt x="18" y="15"/>
                </a:lnTo>
                <a:lnTo>
                  <a:pt x="14" y="15"/>
                </a:lnTo>
                <a:lnTo>
                  <a:pt x="10" y="15"/>
                </a:lnTo>
                <a:lnTo>
                  <a:pt x="7" y="15"/>
                </a:lnTo>
                <a:lnTo>
                  <a:pt x="3" y="16"/>
                </a:lnTo>
                <a:lnTo>
                  <a:pt x="2" y="16"/>
                </a:lnTo>
                <a:lnTo>
                  <a:pt x="1" y="16"/>
                </a:lnTo>
                <a:lnTo>
                  <a:pt x="0" y="16"/>
                </a:lnTo>
                <a:lnTo>
                  <a:pt x="0" y="15"/>
                </a:lnTo>
                <a:lnTo>
                  <a:pt x="0" y="14"/>
                </a:lnTo>
                <a:lnTo>
                  <a:pt x="1" y="13"/>
                </a:lnTo>
                <a:lnTo>
                  <a:pt x="1" y="12"/>
                </a:lnTo>
                <a:lnTo>
                  <a:pt x="2" y="12"/>
                </a:lnTo>
                <a:lnTo>
                  <a:pt x="3" y="10"/>
                </a:lnTo>
                <a:lnTo>
                  <a:pt x="4" y="9"/>
                </a:lnTo>
                <a:lnTo>
                  <a:pt x="5" y="8"/>
                </a:lnTo>
                <a:lnTo>
                  <a:pt x="5" y="7"/>
                </a:lnTo>
                <a:lnTo>
                  <a:pt x="6" y="7"/>
                </a:lnTo>
                <a:lnTo>
                  <a:pt x="7" y="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6" name="Freeform 92">
            <a:extLst>
              <a:ext uri="{FF2B5EF4-FFF2-40B4-BE49-F238E27FC236}">
                <a16:creationId xmlns:a16="http://schemas.microsoft.com/office/drawing/2014/main" id="{8A84F8DF-F91C-744D-855B-40E706534A78}"/>
              </a:ext>
            </a:extLst>
          </p:cNvPr>
          <p:cNvSpPr>
            <a:spLocks/>
          </p:cNvSpPr>
          <p:nvPr/>
        </p:nvSpPr>
        <p:spPr bwMode="auto">
          <a:xfrm>
            <a:off x="3034383" y="2076734"/>
            <a:ext cx="53424" cy="22810"/>
          </a:xfrm>
          <a:custGeom>
            <a:avLst/>
            <a:gdLst>
              <a:gd name="T0" fmla="*/ 87 w 89"/>
              <a:gd name="T1" fmla="*/ 29 h 38"/>
              <a:gd name="T2" fmla="*/ 83 w 89"/>
              <a:gd name="T3" fmla="*/ 26 h 38"/>
              <a:gd name="T4" fmla="*/ 81 w 89"/>
              <a:gd name="T5" fmla="*/ 22 h 38"/>
              <a:gd name="T6" fmla="*/ 76 w 89"/>
              <a:gd name="T7" fmla="*/ 16 h 38"/>
              <a:gd name="T8" fmla="*/ 74 w 89"/>
              <a:gd name="T9" fmla="*/ 14 h 38"/>
              <a:gd name="T10" fmla="*/ 72 w 89"/>
              <a:gd name="T11" fmla="*/ 12 h 38"/>
              <a:gd name="T12" fmla="*/ 70 w 89"/>
              <a:gd name="T13" fmla="*/ 10 h 38"/>
              <a:gd name="T14" fmla="*/ 68 w 89"/>
              <a:gd name="T15" fmla="*/ 8 h 38"/>
              <a:gd name="T16" fmla="*/ 67 w 89"/>
              <a:gd name="T17" fmla="*/ 7 h 38"/>
              <a:gd name="T18" fmla="*/ 66 w 89"/>
              <a:gd name="T19" fmla="*/ 5 h 38"/>
              <a:gd name="T20" fmla="*/ 64 w 89"/>
              <a:gd name="T21" fmla="*/ 4 h 38"/>
              <a:gd name="T22" fmla="*/ 61 w 89"/>
              <a:gd name="T23" fmla="*/ 3 h 38"/>
              <a:gd name="T24" fmla="*/ 59 w 89"/>
              <a:gd name="T25" fmla="*/ 2 h 38"/>
              <a:gd name="T26" fmla="*/ 55 w 89"/>
              <a:gd name="T27" fmla="*/ 1 h 38"/>
              <a:gd name="T28" fmla="*/ 52 w 89"/>
              <a:gd name="T29" fmla="*/ 1 h 38"/>
              <a:gd name="T30" fmla="*/ 49 w 89"/>
              <a:gd name="T31" fmla="*/ 0 h 38"/>
              <a:gd name="T32" fmla="*/ 44 w 89"/>
              <a:gd name="T33" fmla="*/ 0 h 38"/>
              <a:gd name="T34" fmla="*/ 40 w 89"/>
              <a:gd name="T35" fmla="*/ 0 h 38"/>
              <a:gd name="T36" fmla="*/ 37 w 89"/>
              <a:gd name="T37" fmla="*/ 1 h 38"/>
              <a:gd name="T38" fmla="*/ 32 w 89"/>
              <a:gd name="T39" fmla="*/ 1 h 38"/>
              <a:gd name="T40" fmla="*/ 28 w 89"/>
              <a:gd name="T41" fmla="*/ 2 h 38"/>
              <a:gd name="T42" fmla="*/ 25 w 89"/>
              <a:gd name="T43" fmla="*/ 3 h 38"/>
              <a:gd name="T44" fmla="*/ 22 w 89"/>
              <a:gd name="T45" fmla="*/ 3 h 38"/>
              <a:gd name="T46" fmla="*/ 18 w 89"/>
              <a:gd name="T47" fmla="*/ 5 h 38"/>
              <a:gd name="T48" fmla="*/ 15 w 89"/>
              <a:gd name="T49" fmla="*/ 6 h 38"/>
              <a:gd name="T50" fmla="*/ 12 w 89"/>
              <a:gd name="T51" fmla="*/ 8 h 38"/>
              <a:gd name="T52" fmla="*/ 9 w 89"/>
              <a:gd name="T53" fmla="*/ 9 h 38"/>
              <a:gd name="T54" fmla="*/ 7 w 89"/>
              <a:gd name="T55" fmla="*/ 11 h 38"/>
              <a:gd name="T56" fmla="*/ 5 w 89"/>
              <a:gd name="T57" fmla="*/ 14 h 38"/>
              <a:gd name="T58" fmla="*/ 3 w 89"/>
              <a:gd name="T59" fmla="*/ 15 h 38"/>
              <a:gd name="T60" fmla="*/ 2 w 89"/>
              <a:gd name="T61" fmla="*/ 18 h 38"/>
              <a:gd name="T62" fmla="*/ 0 w 89"/>
              <a:gd name="T63" fmla="*/ 21 h 38"/>
              <a:gd name="T64" fmla="*/ 4 w 89"/>
              <a:gd name="T65" fmla="*/ 24 h 38"/>
              <a:gd name="T66" fmla="*/ 8 w 89"/>
              <a:gd name="T67" fmla="*/ 27 h 38"/>
              <a:gd name="T68" fmla="*/ 11 w 89"/>
              <a:gd name="T69" fmla="*/ 29 h 38"/>
              <a:gd name="T70" fmla="*/ 15 w 89"/>
              <a:gd name="T71" fmla="*/ 31 h 38"/>
              <a:gd name="T72" fmla="*/ 18 w 89"/>
              <a:gd name="T73" fmla="*/ 33 h 38"/>
              <a:gd name="T74" fmla="*/ 21 w 89"/>
              <a:gd name="T75" fmla="*/ 34 h 38"/>
              <a:gd name="T76" fmla="*/ 24 w 89"/>
              <a:gd name="T77" fmla="*/ 35 h 38"/>
              <a:gd name="T78" fmla="*/ 27 w 89"/>
              <a:gd name="T79" fmla="*/ 36 h 38"/>
              <a:gd name="T80" fmla="*/ 30 w 89"/>
              <a:gd name="T81" fmla="*/ 36 h 38"/>
              <a:gd name="T82" fmla="*/ 34 w 89"/>
              <a:gd name="T83" fmla="*/ 37 h 38"/>
              <a:gd name="T84" fmla="*/ 37 w 89"/>
              <a:gd name="T85" fmla="*/ 37 h 38"/>
              <a:gd name="T86" fmla="*/ 41 w 89"/>
              <a:gd name="T87" fmla="*/ 37 h 38"/>
              <a:gd name="T88" fmla="*/ 46 w 89"/>
              <a:gd name="T89" fmla="*/ 37 h 38"/>
              <a:gd name="T90" fmla="*/ 51 w 89"/>
              <a:gd name="T91" fmla="*/ 36 h 38"/>
              <a:gd name="T92" fmla="*/ 55 w 89"/>
              <a:gd name="T93" fmla="*/ 36 h 38"/>
              <a:gd name="T94" fmla="*/ 61 w 89"/>
              <a:gd name="T95" fmla="*/ 35 h 38"/>
              <a:gd name="T96" fmla="*/ 84 w 89"/>
              <a:gd name="T97" fmla="*/ 35 h 38"/>
              <a:gd name="T98" fmla="*/ 85 w 89"/>
              <a:gd name="T99" fmla="*/ 35 h 38"/>
              <a:gd name="T100" fmla="*/ 86 w 89"/>
              <a:gd name="T101" fmla="*/ 35 h 38"/>
              <a:gd name="T102" fmla="*/ 87 w 89"/>
              <a:gd name="T103" fmla="*/ 34 h 38"/>
              <a:gd name="T104" fmla="*/ 88 w 89"/>
              <a:gd name="T105" fmla="*/ 34 h 38"/>
              <a:gd name="T106" fmla="*/ 88 w 89"/>
              <a:gd name="T107" fmla="*/ 33 h 38"/>
              <a:gd name="T108" fmla="*/ 88 w 89"/>
              <a:gd name="T109" fmla="*/ 32 h 38"/>
              <a:gd name="T110" fmla="*/ 88 w 89"/>
              <a:gd name="T111" fmla="*/ 31 h 38"/>
              <a:gd name="T112" fmla="*/ 87 w 89"/>
              <a:gd name="T113" fmla="*/ 30 h 38"/>
              <a:gd name="T114" fmla="*/ 87 w 89"/>
              <a:gd name="T11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38">
                <a:moveTo>
                  <a:pt x="87" y="29"/>
                </a:moveTo>
                <a:lnTo>
                  <a:pt x="83" y="26"/>
                </a:lnTo>
                <a:lnTo>
                  <a:pt x="81" y="22"/>
                </a:lnTo>
                <a:lnTo>
                  <a:pt x="76" y="16"/>
                </a:lnTo>
                <a:lnTo>
                  <a:pt x="74" y="14"/>
                </a:lnTo>
                <a:lnTo>
                  <a:pt x="72" y="12"/>
                </a:lnTo>
                <a:lnTo>
                  <a:pt x="70" y="10"/>
                </a:lnTo>
                <a:lnTo>
                  <a:pt x="68" y="8"/>
                </a:lnTo>
                <a:lnTo>
                  <a:pt x="67" y="7"/>
                </a:lnTo>
                <a:lnTo>
                  <a:pt x="66" y="5"/>
                </a:lnTo>
                <a:lnTo>
                  <a:pt x="64" y="4"/>
                </a:lnTo>
                <a:lnTo>
                  <a:pt x="61" y="3"/>
                </a:lnTo>
                <a:lnTo>
                  <a:pt x="59" y="2"/>
                </a:lnTo>
                <a:lnTo>
                  <a:pt x="55" y="1"/>
                </a:lnTo>
                <a:lnTo>
                  <a:pt x="52" y="1"/>
                </a:lnTo>
                <a:lnTo>
                  <a:pt x="49" y="0"/>
                </a:lnTo>
                <a:lnTo>
                  <a:pt x="44" y="0"/>
                </a:lnTo>
                <a:lnTo>
                  <a:pt x="40" y="0"/>
                </a:lnTo>
                <a:lnTo>
                  <a:pt x="37" y="1"/>
                </a:lnTo>
                <a:lnTo>
                  <a:pt x="32" y="1"/>
                </a:lnTo>
                <a:lnTo>
                  <a:pt x="28" y="2"/>
                </a:lnTo>
                <a:lnTo>
                  <a:pt x="25" y="3"/>
                </a:lnTo>
                <a:lnTo>
                  <a:pt x="22" y="3"/>
                </a:lnTo>
                <a:lnTo>
                  <a:pt x="18" y="5"/>
                </a:lnTo>
                <a:lnTo>
                  <a:pt x="15" y="6"/>
                </a:lnTo>
                <a:lnTo>
                  <a:pt x="12" y="8"/>
                </a:lnTo>
                <a:lnTo>
                  <a:pt x="9" y="9"/>
                </a:lnTo>
                <a:lnTo>
                  <a:pt x="7" y="11"/>
                </a:lnTo>
                <a:lnTo>
                  <a:pt x="5" y="14"/>
                </a:lnTo>
                <a:lnTo>
                  <a:pt x="3" y="15"/>
                </a:lnTo>
                <a:lnTo>
                  <a:pt x="2" y="18"/>
                </a:lnTo>
                <a:lnTo>
                  <a:pt x="0" y="21"/>
                </a:lnTo>
                <a:lnTo>
                  <a:pt x="4" y="24"/>
                </a:lnTo>
                <a:lnTo>
                  <a:pt x="8" y="27"/>
                </a:lnTo>
                <a:lnTo>
                  <a:pt x="11" y="29"/>
                </a:lnTo>
                <a:lnTo>
                  <a:pt x="15" y="31"/>
                </a:lnTo>
                <a:lnTo>
                  <a:pt x="18" y="33"/>
                </a:lnTo>
                <a:lnTo>
                  <a:pt x="21" y="34"/>
                </a:lnTo>
                <a:lnTo>
                  <a:pt x="24" y="35"/>
                </a:lnTo>
                <a:lnTo>
                  <a:pt x="27" y="36"/>
                </a:lnTo>
                <a:lnTo>
                  <a:pt x="30" y="36"/>
                </a:lnTo>
                <a:lnTo>
                  <a:pt x="34" y="37"/>
                </a:lnTo>
                <a:lnTo>
                  <a:pt x="37" y="37"/>
                </a:lnTo>
                <a:lnTo>
                  <a:pt x="41" y="37"/>
                </a:lnTo>
                <a:lnTo>
                  <a:pt x="46" y="37"/>
                </a:lnTo>
                <a:lnTo>
                  <a:pt x="51" y="36"/>
                </a:lnTo>
                <a:lnTo>
                  <a:pt x="55" y="36"/>
                </a:lnTo>
                <a:lnTo>
                  <a:pt x="61" y="35"/>
                </a:lnTo>
                <a:lnTo>
                  <a:pt x="84" y="35"/>
                </a:lnTo>
                <a:lnTo>
                  <a:pt x="85" y="35"/>
                </a:lnTo>
                <a:lnTo>
                  <a:pt x="86" y="35"/>
                </a:lnTo>
                <a:lnTo>
                  <a:pt x="87" y="34"/>
                </a:lnTo>
                <a:lnTo>
                  <a:pt x="88" y="34"/>
                </a:lnTo>
                <a:lnTo>
                  <a:pt x="88" y="33"/>
                </a:lnTo>
                <a:lnTo>
                  <a:pt x="88" y="32"/>
                </a:lnTo>
                <a:lnTo>
                  <a:pt x="88" y="31"/>
                </a:lnTo>
                <a:lnTo>
                  <a:pt x="87" y="30"/>
                </a:lnTo>
                <a:lnTo>
                  <a:pt x="87" y="29"/>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7" name="Freeform 93">
            <a:extLst>
              <a:ext uri="{FF2B5EF4-FFF2-40B4-BE49-F238E27FC236}">
                <a16:creationId xmlns:a16="http://schemas.microsoft.com/office/drawing/2014/main" id="{79955E62-2314-A147-B104-35638D392444}"/>
              </a:ext>
            </a:extLst>
          </p:cNvPr>
          <p:cNvSpPr>
            <a:spLocks/>
          </p:cNvSpPr>
          <p:nvPr/>
        </p:nvSpPr>
        <p:spPr bwMode="auto">
          <a:xfrm>
            <a:off x="3067397" y="2082736"/>
            <a:ext cx="19809" cy="13806"/>
          </a:xfrm>
          <a:custGeom>
            <a:avLst/>
            <a:gdLst>
              <a:gd name="T0" fmla="*/ 32 w 33"/>
              <a:gd name="T1" fmla="*/ 22 h 23"/>
              <a:gd name="T2" fmla="*/ 30 w 33"/>
              <a:gd name="T3" fmla="*/ 20 h 23"/>
              <a:gd name="T4" fmla="*/ 29 w 33"/>
              <a:gd name="T5" fmla="*/ 17 h 23"/>
              <a:gd name="T6" fmla="*/ 27 w 33"/>
              <a:gd name="T7" fmla="*/ 15 h 23"/>
              <a:gd name="T8" fmla="*/ 25 w 33"/>
              <a:gd name="T9" fmla="*/ 13 h 23"/>
              <a:gd name="T10" fmla="*/ 24 w 33"/>
              <a:gd name="T11" fmla="*/ 11 h 23"/>
              <a:gd name="T12" fmla="*/ 23 w 33"/>
              <a:gd name="T13" fmla="*/ 10 h 23"/>
              <a:gd name="T14" fmla="*/ 21 w 33"/>
              <a:gd name="T15" fmla="*/ 9 h 23"/>
              <a:gd name="T16" fmla="*/ 19 w 33"/>
              <a:gd name="T17" fmla="*/ 6 h 23"/>
              <a:gd name="T18" fmla="*/ 17 w 33"/>
              <a:gd name="T19" fmla="*/ 5 h 23"/>
              <a:gd name="T20" fmla="*/ 16 w 33"/>
              <a:gd name="T21" fmla="*/ 4 h 23"/>
              <a:gd name="T22" fmla="*/ 15 w 33"/>
              <a:gd name="T23" fmla="*/ 3 h 23"/>
              <a:gd name="T24" fmla="*/ 13 w 33"/>
              <a:gd name="T25" fmla="*/ 2 h 23"/>
              <a:gd name="T26" fmla="*/ 13 w 33"/>
              <a:gd name="T27" fmla="*/ 2 h 23"/>
              <a:gd name="T28" fmla="*/ 13 w 33"/>
              <a:gd name="T29" fmla="*/ 1 h 23"/>
              <a:gd name="T30" fmla="*/ 12 w 33"/>
              <a:gd name="T31" fmla="*/ 0 h 23"/>
              <a:gd name="T32" fmla="*/ 12 w 33"/>
              <a:gd name="T33" fmla="*/ 2 h 23"/>
              <a:gd name="T34" fmla="*/ 13 w 33"/>
              <a:gd name="T35" fmla="*/ 3 h 23"/>
              <a:gd name="T36" fmla="*/ 13 w 33"/>
              <a:gd name="T37" fmla="*/ 5 h 23"/>
              <a:gd name="T38" fmla="*/ 13 w 33"/>
              <a:gd name="T39" fmla="*/ 6 h 23"/>
              <a:gd name="T40" fmla="*/ 12 w 33"/>
              <a:gd name="T41" fmla="*/ 9 h 23"/>
              <a:gd name="T42" fmla="*/ 12 w 33"/>
              <a:gd name="T43" fmla="*/ 10 h 23"/>
              <a:gd name="T44" fmla="*/ 11 w 33"/>
              <a:gd name="T45" fmla="*/ 12 h 23"/>
              <a:gd name="T46" fmla="*/ 10 w 33"/>
              <a:gd name="T47" fmla="*/ 13 h 23"/>
              <a:gd name="T48" fmla="*/ 9 w 33"/>
              <a:gd name="T49" fmla="*/ 15 h 23"/>
              <a:gd name="T50" fmla="*/ 8 w 33"/>
              <a:gd name="T51" fmla="*/ 16 h 23"/>
              <a:gd name="T52" fmla="*/ 8 w 33"/>
              <a:gd name="T53" fmla="*/ 17 h 23"/>
              <a:gd name="T54" fmla="*/ 6 w 33"/>
              <a:gd name="T55" fmla="*/ 18 h 23"/>
              <a:gd name="T56" fmla="*/ 4 w 33"/>
              <a:gd name="T57" fmla="*/ 20 h 23"/>
              <a:gd name="T58" fmla="*/ 3 w 33"/>
              <a:gd name="T59" fmla="*/ 20 h 23"/>
              <a:gd name="T60" fmla="*/ 2 w 33"/>
              <a:gd name="T61" fmla="*/ 21 h 23"/>
              <a:gd name="T62" fmla="*/ 0 w 33"/>
              <a:gd name="T63" fmla="*/ 22 h 23"/>
              <a:gd name="T64" fmla="*/ 3 w 33"/>
              <a:gd name="T65" fmla="*/ 22 h 23"/>
              <a:gd name="T66" fmla="*/ 5 w 33"/>
              <a:gd name="T67" fmla="*/ 22 h 23"/>
              <a:gd name="T68" fmla="*/ 8 w 33"/>
              <a:gd name="T69" fmla="*/ 22 h 23"/>
              <a:gd name="T70" fmla="*/ 10 w 33"/>
              <a:gd name="T71" fmla="*/ 21 h 23"/>
              <a:gd name="T72" fmla="*/ 12 w 33"/>
              <a:gd name="T73" fmla="*/ 21 h 23"/>
              <a:gd name="T74" fmla="*/ 16 w 33"/>
              <a:gd name="T75" fmla="*/ 21 h 23"/>
              <a:gd name="T76" fmla="*/ 19 w 33"/>
              <a:gd name="T77" fmla="*/ 20 h 23"/>
              <a:gd name="T78" fmla="*/ 22 w 33"/>
              <a:gd name="T79" fmla="*/ 20 h 23"/>
              <a:gd name="T80" fmla="*/ 24 w 33"/>
              <a:gd name="T81" fmla="*/ 20 h 23"/>
              <a:gd name="T82" fmla="*/ 25 w 33"/>
              <a:gd name="T83" fmla="*/ 20 h 23"/>
              <a:gd name="T84" fmla="*/ 27 w 33"/>
              <a:gd name="T85" fmla="*/ 21 h 23"/>
              <a:gd name="T86" fmla="*/ 29 w 33"/>
              <a:gd name="T87" fmla="*/ 21 h 23"/>
              <a:gd name="T88" fmla="*/ 32 w 33"/>
              <a:gd name="T8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23">
                <a:moveTo>
                  <a:pt x="32" y="22"/>
                </a:moveTo>
                <a:lnTo>
                  <a:pt x="30" y="20"/>
                </a:lnTo>
                <a:lnTo>
                  <a:pt x="29" y="17"/>
                </a:lnTo>
                <a:lnTo>
                  <a:pt x="27" y="15"/>
                </a:lnTo>
                <a:lnTo>
                  <a:pt x="25" y="13"/>
                </a:lnTo>
                <a:lnTo>
                  <a:pt x="24" y="11"/>
                </a:lnTo>
                <a:lnTo>
                  <a:pt x="23" y="10"/>
                </a:lnTo>
                <a:lnTo>
                  <a:pt x="21" y="9"/>
                </a:lnTo>
                <a:lnTo>
                  <a:pt x="19" y="6"/>
                </a:lnTo>
                <a:lnTo>
                  <a:pt x="17" y="5"/>
                </a:lnTo>
                <a:lnTo>
                  <a:pt x="16" y="4"/>
                </a:lnTo>
                <a:lnTo>
                  <a:pt x="15" y="3"/>
                </a:lnTo>
                <a:lnTo>
                  <a:pt x="13" y="2"/>
                </a:lnTo>
                <a:lnTo>
                  <a:pt x="13" y="2"/>
                </a:lnTo>
                <a:lnTo>
                  <a:pt x="13" y="1"/>
                </a:lnTo>
                <a:lnTo>
                  <a:pt x="12" y="0"/>
                </a:lnTo>
                <a:lnTo>
                  <a:pt x="12" y="2"/>
                </a:lnTo>
                <a:lnTo>
                  <a:pt x="13" y="3"/>
                </a:lnTo>
                <a:lnTo>
                  <a:pt x="13" y="5"/>
                </a:lnTo>
                <a:lnTo>
                  <a:pt x="13" y="6"/>
                </a:lnTo>
                <a:lnTo>
                  <a:pt x="12" y="9"/>
                </a:lnTo>
                <a:lnTo>
                  <a:pt x="12" y="10"/>
                </a:lnTo>
                <a:lnTo>
                  <a:pt x="11" y="12"/>
                </a:lnTo>
                <a:lnTo>
                  <a:pt x="10" y="13"/>
                </a:lnTo>
                <a:lnTo>
                  <a:pt x="9" y="15"/>
                </a:lnTo>
                <a:lnTo>
                  <a:pt x="8" y="16"/>
                </a:lnTo>
                <a:lnTo>
                  <a:pt x="8" y="17"/>
                </a:lnTo>
                <a:lnTo>
                  <a:pt x="6" y="18"/>
                </a:lnTo>
                <a:lnTo>
                  <a:pt x="4" y="20"/>
                </a:lnTo>
                <a:lnTo>
                  <a:pt x="3" y="20"/>
                </a:lnTo>
                <a:lnTo>
                  <a:pt x="2" y="21"/>
                </a:lnTo>
                <a:lnTo>
                  <a:pt x="0" y="22"/>
                </a:lnTo>
                <a:lnTo>
                  <a:pt x="3" y="22"/>
                </a:lnTo>
                <a:lnTo>
                  <a:pt x="5" y="22"/>
                </a:lnTo>
                <a:lnTo>
                  <a:pt x="8" y="22"/>
                </a:lnTo>
                <a:lnTo>
                  <a:pt x="10" y="21"/>
                </a:lnTo>
                <a:lnTo>
                  <a:pt x="12" y="21"/>
                </a:lnTo>
                <a:lnTo>
                  <a:pt x="16" y="21"/>
                </a:lnTo>
                <a:lnTo>
                  <a:pt x="19" y="20"/>
                </a:lnTo>
                <a:lnTo>
                  <a:pt x="22" y="20"/>
                </a:lnTo>
                <a:lnTo>
                  <a:pt x="24" y="20"/>
                </a:lnTo>
                <a:lnTo>
                  <a:pt x="25" y="20"/>
                </a:lnTo>
                <a:lnTo>
                  <a:pt x="27" y="21"/>
                </a:lnTo>
                <a:lnTo>
                  <a:pt x="29" y="21"/>
                </a:lnTo>
                <a:lnTo>
                  <a:pt x="32" y="22"/>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8" name="Freeform 94">
            <a:extLst>
              <a:ext uri="{FF2B5EF4-FFF2-40B4-BE49-F238E27FC236}">
                <a16:creationId xmlns:a16="http://schemas.microsoft.com/office/drawing/2014/main" id="{F1477258-DD5F-3345-A323-86F55E45C570}"/>
              </a:ext>
            </a:extLst>
          </p:cNvPr>
          <p:cNvSpPr>
            <a:spLocks/>
          </p:cNvSpPr>
          <p:nvPr/>
        </p:nvSpPr>
        <p:spPr bwMode="auto">
          <a:xfrm>
            <a:off x="3038585" y="2085137"/>
            <a:ext cx="11405" cy="9004"/>
          </a:xfrm>
          <a:custGeom>
            <a:avLst/>
            <a:gdLst>
              <a:gd name="T0" fmla="*/ 16 w 19"/>
              <a:gd name="T1" fmla="*/ 0 h 15"/>
              <a:gd name="T2" fmla="*/ 14 w 19"/>
              <a:gd name="T3" fmla="*/ 1 h 15"/>
              <a:gd name="T4" fmla="*/ 14 w 19"/>
              <a:gd name="T5" fmla="*/ 1 h 15"/>
              <a:gd name="T6" fmla="*/ 14 w 19"/>
              <a:gd name="T7" fmla="*/ 3 h 15"/>
              <a:gd name="T8" fmla="*/ 13 w 19"/>
              <a:gd name="T9" fmla="*/ 4 h 15"/>
              <a:gd name="T10" fmla="*/ 12 w 19"/>
              <a:gd name="T11" fmla="*/ 4 h 15"/>
              <a:gd name="T12" fmla="*/ 12 w 19"/>
              <a:gd name="T13" fmla="*/ 6 h 15"/>
              <a:gd name="T14" fmla="*/ 12 w 19"/>
              <a:gd name="T15" fmla="*/ 6 h 15"/>
              <a:gd name="T16" fmla="*/ 12 w 19"/>
              <a:gd name="T17" fmla="*/ 7 h 15"/>
              <a:gd name="T18" fmla="*/ 12 w 19"/>
              <a:gd name="T19" fmla="*/ 8 h 15"/>
              <a:gd name="T20" fmla="*/ 13 w 19"/>
              <a:gd name="T21" fmla="*/ 9 h 15"/>
              <a:gd name="T22" fmla="*/ 13 w 19"/>
              <a:gd name="T23" fmla="*/ 10 h 15"/>
              <a:gd name="T24" fmla="*/ 14 w 19"/>
              <a:gd name="T25" fmla="*/ 11 h 15"/>
              <a:gd name="T26" fmla="*/ 14 w 19"/>
              <a:gd name="T27" fmla="*/ 12 h 15"/>
              <a:gd name="T28" fmla="*/ 16 w 19"/>
              <a:gd name="T29" fmla="*/ 13 h 15"/>
              <a:gd name="T30" fmla="*/ 17 w 19"/>
              <a:gd name="T31" fmla="*/ 13 h 15"/>
              <a:gd name="T32" fmla="*/ 18 w 19"/>
              <a:gd name="T33" fmla="*/ 14 h 15"/>
              <a:gd name="T34" fmla="*/ 17 w 19"/>
              <a:gd name="T35" fmla="*/ 14 h 15"/>
              <a:gd name="T36" fmla="*/ 15 w 19"/>
              <a:gd name="T37" fmla="*/ 13 h 15"/>
              <a:gd name="T38" fmla="*/ 14 w 19"/>
              <a:gd name="T39" fmla="*/ 13 h 15"/>
              <a:gd name="T40" fmla="*/ 13 w 19"/>
              <a:gd name="T41" fmla="*/ 13 h 15"/>
              <a:gd name="T42" fmla="*/ 11 w 19"/>
              <a:gd name="T43" fmla="*/ 12 h 15"/>
              <a:gd name="T44" fmla="*/ 10 w 19"/>
              <a:gd name="T45" fmla="*/ 12 h 15"/>
              <a:gd name="T46" fmla="*/ 8 w 19"/>
              <a:gd name="T47" fmla="*/ 11 h 15"/>
              <a:gd name="T48" fmla="*/ 8 w 19"/>
              <a:gd name="T49" fmla="*/ 11 h 15"/>
              <a:gd name="T50" fmla="*/ 6 w 19"/>
              <a:gd name="T51" fmla="*/ 11 h 15"/>
              <a:gd name="T52" fmla="*/ 5 w 19"/>
              <a:gd name="T53" fmla="*/ 10 h 15"/>
              <a:gd name="T54" fmla="*/ 3 w 19"/>
              <a:gd name="T55" fmla="*/ 9 h 15"/>
              <a:gd name="T56" fmla="*/ 2 w 19"/>
              <a:gd name="T57" fmla="*/ 8 h 15"/>
              <a:gd name="T58" fmla="*/ 2 w 19"/>
              <a:gd name="T59" fmla="*/ 8 h 15"/>
              <a:gd name="T60" fmla="*/ 1 w 19"/>
              <a:gd name="T61" fmla="*/ 8 h 15"/>
              <a:gd name="T62" fmla="*/ 0 w 19"/>
              <a:gd name="T63" fmla="*/ 7 h 15"/>
              <a:gd name="T64" fmla="*/ 1 w 19"/>
              <a:gd name="T65" fmla="*/ 6 h 15"/>
              <a:gd name="T66" fmla="*/ 2 w 19"/>
              <a:gd name="T67" fmla="*/ 6 h 15"/>
              <a:gd name="T68" fmla="*/ 3 w 19"/>
              <a:gd name="T69" fmla="*/ 5 h 15"/>
              <a:gd name="T70" fmla="*/ 4 w 19"/>
              <a:gd name="T71" fmla="*/ 4 h 15"/>
              <a:gd name="T72" fmla="*/ 6 w 19"/>
              <a:gd name="T73" fmla="*/ 3 h 15"/>
              <a:gd name="T74" fmla="*/ 7 w 19"/>
              <a:gd name="T75" fmla="*/ 2 h 15"/>
              <a:gd name="T76" fmla="*/ 8 w 19"/>
              <a:gd name="T77" fmla="*/ 1 h 15"/>
              <a:gd name="T78" fmla="*/ 10 w 19"/>
              <a:gd name="T79" fmla="*/ 1 h 15"/>
              <a:gd name="T80" fmla="*/ 12 w 19"/>
              <a:gd name="T81" fmla="*/ 0 h 15"/>
              <a:gd name="T82" fmla="*/ 13 w 19"/>
              <a:gd name="T83" fmla="*/ 0 h 15"/>
              <a:gd name="T84" fmla="*/ 14 w 19"/>
              <a:gd name="T85" fmla="*/ 0 h 15"/>
              <a:gd name="T86" fmla="*/ 16 w 19"/>
              <a:gd name="T8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 h="15">
                <a:moveTo>
                  <a:pt x="16" y="0"/>
                </a:moveTo>
                <a:lnTo>
                  <a:pt x="14" y="1"/>
                </a:lnTo>
                <a:lnTo>
                  <a:pt x="14" y="1"/>
                </a:lnTo>
                <a:lnTo>
                  <a:pt x="14" y="3"/>
                </a:lnTo>
                <a:lnTo>
                  <a:pt x="13" y="4"/>
                </a:lnTo>
                <a:lnTo>
                  <a:pt x="12" y="4"/>
                </a:lnTo>
                <a:lnTo>
                  <a:pt x="12" y="6"/>
                </a:lnTo>
                <a:lnTo>
                  <a:pt x="12" y="6"/>
                </a:lnTo>
                <a:lnTo>
                  <a:pt x="12" y="7"/>
                </a:lnTo>
                <a:lnTo>
                  <a:pt x="12" y="8"/>
                </a:lnTo>
                <a:lnTo>
                  <a:pt x="13" y="9"/>
                </a:lnTo>
                <a:lnTo>
                  <a:pt x="13" y="10"/>
                </a:lnTo>
                <a:lnTo>
                  <a:pt x="14" y="11"/>
                </a:lnTo>
                <a:lnTo>
                  <a:pt x="14" y="12"/>
                </a:lnTo>
                <a:lnTo>
                  <a:pt x="16" y="13"/>
                </a:lnTo>
                <a:lnTo>
                  <a:pt x="17" y="13"/>
                </a:lnTo>
                <a:lnTo>
                  <a:pt x="18" y="14"/>
                </a:lnTo>
                <a:lnTo>
                  <a:pt x="17" y="14"/>
                </a:lnTo>
                <a:lnTo>
                  <a:pt x="15" y="13"/>
                </a:lnTo>
                <a:lnTo>
                  <a:pt x="14" y="13"/>
                </a:lnTo>
                <a:lnTo>
                  <a:pt x="13" y="13"/>
                </a:lnTo>
                <a:lnTo>
                  <a:pt x="11" y="12"/>
                </a:lnTo>
                <a:lnTo>
                  <a:pt x="10" y="12"/>
                </a:lnTo>
                <a:lnTo>
                  <a:pt x="8" y="11"/>
                </a:lnTo>
                <a:lnTo>
                  <a:pt x="8" y="11"/>
                </a:lnTo>
                <a:lnTo>
                  <a:pt x="6" y="11"/>
                </a:lnTo>
                <a:lnTo>
                  <a:pt x="5" y="10"/>
                </a:lnTo>
                <a:lnTo>
                  <a:pt x="3" y="9"/>
                </a:lnTo>
                <a:lnTo>
                  <a:pt x="2" y="8"/>
                </a:lnTo>
                <a:lnTo>
                  <a:pt x="2" y="8"/>
                </a:lnTo>
                <a:lnTo>
                  <a:pt x="1" y="8"/>
                </a:lnTo>
                <a:lnTo>
                  <a:pt x="0" y="7"/>
                </a:lnTo>
                <a:lnTo>
                  <a:pt x="1" y="6"/>
                </a:lnTo>
                <a:lnTo>
                  <a:pt x="2" y="6"/>
                </a:lnTo>
                <a:lnTo>
                  <a:pt x="3" y="5"/>
                </a:lnTo>
                <a:lnTo>
                  <a:pt x="4" y="4"/>
                </a:lnTo>
                <a:lnTo>
                  <a:pt x="6" y="3"/>
                </a:lnTo>
                <a:lnTo>
                  <a:pt x="7" y="2"/>
                </a:lnTo>
                <a:lnTo>
                  <a:pt x="8" y="1"/>
                </a:lnTo>
                <a:lnTo>
                  <a:pt x="10" y="1"/>
                </a:lnTo>
                <a:lnTo>
                  <a:pt x="12" y="0"/>
                </a:lnTo>
                <a:lnTo>
                  <a:pt x="13" y="0"/>
                </a:lnTo>
                <a:lnTo>
                  <a:pt x="14" y="0"/>
                </a:lnTo>
                <a:lnTo>
                  <a:pt x="16"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39" name="Freeform 95">
            <a:extLst>
              <a:ext uri="{FF2B5EF4-FFF2-40B4-BE49-F238E27FC236}">
                <a16:creationId xmlns:a16="http://schemas.microsoft.com/office/drawing/2014/main" id="{0281EDE7-F309-D647-AEB0-09BAB7310FFA}"/>
              </a:ext>
            </a:extLst>
          </p:cNvPr>
          <p:cNvSpPr>
            <a:spLocks/>
          </p:cNvSpPr>
          <p:nvPr/>
        </p:nvSpPr>
        <p:spPr bwMode="auto">
          <a:xfrm>
            <a:off x="3025979" y="2074932"/>
            <a:ext cx="61228" cy="19209"/>
          </a:xfrm>
          <a:custGeom>
            <a:avLst/>
            <a:gdLst>
              <a:gd name="T0" fmla="*/ 99 w 102"/>
              <a:gd name="T1" fmla="*/ 28 h 32"/>
              <a:gd name="T2" fmla="*/ 95 w 102"/>
              <a:gd name="T3" fmla="*/ 23 h 32"/>
              <a:gd name="T4" fmla="*/ 93 w 102"/>
              <a:gd name="T5" fmla="*/ 18 h 32"/>
              <a:gd name="T6" fmla="*/ 89 w 102"/>
              <a:gd name="T7" fmla="*/ 13 h 32"/>
              <a:gd name="T8" fmla="*/ 84 w 102"/>
              <a:gd name="T9" fmla="*/ 8 h 32"/>
              <a:gd name="T10" fmla="*/ 79 w 102"/>
              <a:gd name="T11" fmla="*/ 4 h 32"/>
              <a:gd name="T12" fmla="*/ 73 w 102"/>
              <a:gd name="T13" fmla="*/ 2 h 32"/>
              <a:gd name="T14" fmla="*/ 66 w 102"/>
              <a:gd name="T15" fmla="*/ 0 h 32"/>
              <a:gd name="T16" fmla="*/ 58 w 102"/>
              <a:gd name="T17" fmla="*/ 0 h 32"/>
              <a:gd name="T18" fmla="*/ 48 w 102"/>
              <a:gd name="T19" fmla="*/ 1 h 32"/>
              <a:gd name="T20" fmla="*/ 40 w 102"/>
              <a:gd name="T21" fmla="*/ 3 h 32"/>
              <a:gd name="T22" fmla="*/ 32 w 102"/>
              <a:gd name="T23" fmla="*/ 6 h 32"/>
              <a:gd name="T24" fmla="*/ 25 w 102"/>
              <a:gd name="T25" fmla="*/ 8 h 32"/>
              <a:gd name="T26" fmla="*/ 18 w 102"/>
              <a:gd name="T27" fmla="*/ 12 h 32"/>
              <a:gd name="T28" fmla="*/ 11 w 102"/>
              <a:gd name="T29" fmla="*/ 14 h 32"/>
              <a:gd name="T30" fmla="*/ 7 w 102"/>
              <a:gd name="T31" fmla="*/ 16 h 32"/>
              <a:gd name="T32" fmla="*/ 2 w 102"/>
              <a:gd name="T33" fmla="*/ 18 h 32"/>
              <a:gd name="T34" fmla="*/ 0 w 102"/>
              <a:gd name="T35" fmla="*/ 18 h 32"/>
              <a:gd name="T36" fmla="*/ 0 w 102"/>
              <a:gd name="T37" fmla="*/ 20 h 32"/>
              <a:gd name="T38" fmla="*/ 2 w 102"/>
              <a:gd name="T39" fmla="*/ 21 h 32"/>
              <a:gd name="T40" fmla="*/ 5 w 102"/>
              <a:gd name="T41" fmla="*/ 22 h 32"/>
              <a:gd name="T42" fmla="*/ 8 w 102"/>
              <a:gd name="T43" fmla="*/ 23 h 32"/>
              <a:gd name="T44" fmla="*/ 12 w 102"/>
              <a:gd name="T45" fmla="*/ 23 h 32"/>
              <a:gd name="T46" fmla="*/ 17 w 102"/>
              <a:gd name="T47" fmla="*/ 23 h 32"/>
              <a:gd name="T48" fmla="*/ 21 w 102"/>
              <a:gd name="T49" fmla="*/ 21 h 32"/>
              <a:gd name="T50" fmla="*/ 26 w 102"/>
              <a:gd name="T51" fmla="*/ 18 h 32"/>
              <a:gd name="T52" fmla="*/ 33 w 102"/>
              <a:gd name="T53" fmla="*/ 15 h 32"/>
              <a:gd name="T54" fmla="*/ 43 w 102"/>
              <a:gd name="T55" fmla="*/ 10 h 32"/>
              <a:gd name="T56" fmla="*/ 50 w 102"/>
              <a:gd name="T57" fmla="*/ 8 h 32"/>
              <a:gd name="T58" fmla="*/ 57 w 102"/>
              <a:gd name="T59" fmla="*/ 6 h 32"/>
              <a:gd name="T60" fmla="*/ 62 w 102"/>
              <a:gd name="T61" fmla="*/ 5 h 32"/>
              <a:gd name="T62" fmla="*/ 67 w 102"/>
              <a:gd name="T63" fmla="*/ 6 h 32"/>
              <a:gd name="T64" fmla="*/ 71 w 102"/>
              <a:gd name="T65" fmla="*/ 7 h 32"/>
              <a:gd name="T66" fmla="*/ 75 w 102"/>
              <a:gd name="T67" fmla="*/ 8 h 32"/>
              <a:gd name="T68" fmla="*/ 78 w 102"/>
              <a:gd name="T69" fmla="*/ 10 h 32"/>
              <a:gd name="T70" fmla="*/ 83 w 102"/>
              <a:gd name="T71" fmla="*/ 13 h 32"/>
              <a:gd name="T72" fmla="*/ 88 w 102"/>
              <a:gd name="T73" fmla="*/ 16 h 32"/>
              <a:gd name="T74" fmla="*/ 93 w 102"/>
              <a:gd name="T75" fmla="*/ 21 h 32"/>
              <a:gd name="T76" fmla="*/ 98 w 102"/>
              <a:gd name="T7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32">
                <a:moveTo>
                  <a:pt x="101" y="31"/>
                </a:moveTo>
                <a:lnTo>
                  <a:pt x="99" y="28"/>
                </a:lnTo>
                <a:lnTo>
                  <a:pt x="97" y="26"/>
                </a:lnTo>
                <a:lnTo>
                  <a:pt x="95" y="23"/>
                </a:lnTo>
                <a:lnTo>
                  <a:pt x="93" y="20"/>
                </a:lnTo>
                <a:lnTo>
                  <a:pt x="93" y="18"/>
                </a:lnTo>
                <a:lnTo>
                  <a:pt x="91" y="15"/>
                </a:lnTo>
                <a:lnTo>
                  <a:pt x="89" y="13"/>
                </a:lnTo>
                <a:lnTo>
                  <a:pt x="86" y="10"/>
                </a:lnTo>
                <a:lnTo>
                  <a:pt x="84" y="8"/>
                </a:lnTo>
                <a:lnTo>
                  <a:pt x="82" y="6"/>
                </a:lnTo>
                <a:lnTo>
                  <a:pt x="79" y="4"/>
                </a:lnTo>
                <a:lnTo>
                  <a:pt x="76" y="3"/>
                </a:lnTo>
                <a:lnTo>
                  <a:pt x="73" y="2"/>
                </a:lnTo>
                <a:lnTo>
                  <a:pt x="70" y="1"/>
                </a:lnTo>
                <a:lnTo>
                  <a:pt x="66" y="0"/>
                </a:lnTo>
                <a:lnTo>
                  <a:pt x="62" y="0"/>
                </a:lnTo>
                <a:lnTo>
                  <a:pt x="58" y="0"/>
                </a:lnTo>
                <a:lnTo>
                  <a:pt x="53" y="0"/>
                </a:lnTo>
                <a:lnTo>
                  <a:pt x="48" y="1"/>
                </a:lnTo>
                <a:lnTo>
                  <a:pt x="43" y="2"/>
                </a:lnTo>
                <a:lnTo>
                  <a:pt x="40" y="3"/>
                </a:lnTo>
                <a:lnTo>
                  <a:pt x="36" y="4"/>
                </a:lnTo>
                <a:lnTo>
                  <a:pt x="32" y="6"/>
                </a:lnTo>
                <a:lnTo>
                  <a:pt x="28" y="8"/>
                </a:lnTo>
                <a:lnTo>
                  <a:pt x="25" y="8"/>
                </a:lnTo>
                <a:lnTo>
                  <a:pt x="21" y="10"/>
                </a:lnTo>
                <a:lnTo>
                  <a:pt x="18" y="12"/>
                </a:lnTo>
                <a:lnTo>
                  <a:pt x="15" y="13"/>
                </a:lnTo>
                <a:lnTo>
                  <a:pt x="11" y="14"/>
                </a:lnTo>
                <a:lnTo>
                  <a:pt x="8" y="15"/>
                </a:lnTo>
                <a:lnTo>
                  <a:pt x="7" y="16"/>
                </a:lnTo>
                <a:lnTo>
                  <a:pt x="4" y="17"/>
                </a:lnTo>
                <a:lnTo>
                  <a:pt x="2" y="18"/>
                </a:lnTo>
                <a:lnTo>
                  <a:pt x="1" y="18"/>
                </a:lnTo>
                <a:lnTo>
                  <a:pt x="0" y="18"/>
                </a:lnTo>
                <a:lnTo>
                  <a:pt x="0" y="19"/>
                </a:lnTo>
                <a:lnTo>
                  <a:pt x="0" y="20"/>
                </a:lnTo>
                <a:lnTo>
                  <a:pt x="1" y="20"/>
                </a:lnTo>
                <a:lnTo>
                  <a:pt x="2" y="21"/>
                </a:lnTo>
                <a:lnTo>
                  <a:pt x="3" y="21"/>
                </a:lnTo>
                <a:lnTo>
                  <a:pt x="5" y="22"/>
                </a:lnTo>
                <a:lnTo>
                  <a:pt x="6" y="22"/>
                </a:lnTo>
                <a:lnTo>
                  <a:pt x="8" y="23"/>
                </a:lnTo>
                <a:lnTo>
                  <a:pt x="9" y="23"/>
                </a:lnTo>
                <a:lnTo>
                  <a:pt x="12" y="23"/>
                </a:lnTo>
                <a:lnTo>
                  <a:pt x="14" y="23"/>
                </a:lnTo>
                <a:lnTo>
                  <a:pt x="17" y="23"/>
                </a:lnTo>
                <a:lnTo>
                  <a:pt x="19" y="22"/>
                </a:lnTo>
                <a:lnTo>
                  <a:pt x="21" y="21"/>
                </a:lnTo>
                <a:lnTo>
                  <a:pt x="24" y="20"/>
                </a:lnTo>
                <a:lnTo>
                  <a:pt x="26" y="18"/>
                </a:lnTo>
                <a:lnTo>
                  <a:pt x="29" y="17"/>
                </a:lnTo>
                <a:lnTo>
                  <a:pt x="33" y="15"/>
                </a:lnTo>
                <a:lnTo>
                  <a:pt x="36" y="13"/>
                </a:lnTo>
                <a:lnTo>
                  <a:pt x="43" y="10"/>
                </a:lnTo>
                <a:lnTo>
                  <a:pt x="46" y="9"/>
                </a:lnTo>
                <a:lnTo>
                  <a:pt x="50" y="8"/>
                </a:lnTo>
                <a:lnTo>
                  <a:pt x="54" y="7"/>
                </a:lnTo>
                <a:lnTo>
                  <a:pt x="57" y="6"/>
                </a:lnTo>
                <a:lnTo>
                  <a:pt x="59" y="5"/>
                </a:lnTo>
                <a:lnTo>
                  <a:pt x="62" y="5"/>
                </a:lnTo>
                <a:lnTo>
                  <a:pt x="65" y="5"/>
                </a:lnTo>
                <a:lnTo>
                  <a:pt x="67" y="6"/>
                </a:lnTo>
                <a:lnTo>
                  <a:pt x="69" y="7"/>
                </a:lnTo>
                <a:lnTo>
                  <a:pt x="71" y="7"/>
                </a:lnTo>
                <a:lnTo>
                  <a:pt x="73" y="8"/>
                </a:lnTo>
                <a:lnTo>
                  <a:pt x="75" y="8"/>
                </a:lnTo>
                <a:lnTo>
                  <a:pt x="76" y="9"/>
                </a:lnTo>
                <a:lnTo>
                  <a:pt x="78" y="10"/>
                </a:lnTo>
                <a:lnTo>
                  <a:pt x="80" y="11"/>
                </a:lnTo>
                <a:lnTo>
                  <a:pt x="83" y="13"/>
                </a:lnTo>
                <a:lnTo>
                  <a:pt x="85" y="13"/>
                </a:lnTo>
                <a:lnTo>
                  <a:pt x="88" y="16"/>
                </a:lnTo>
                <a:lnTo>
                  <a:pt x="90" y="18"/>
                </a:lnTo>
                <a:lnTo>
                  <a:pt x="93" y="21"/>
                </a:lnTo>
                <a:lnTo>
                  <a:pt x="95" y="23"/>
                </a:lnTo>
                <a:lnTo>
                  <a:pt x="98" y="28"/>
                </a:lnTo>
                <a:lnTo>
                  <a:pt x="101" y="3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0" name="Freeform 96">
            <a:extLst>
              <a:ext uri="{FF2B5EF4-FFF2-40B4-BE49-F238E27FC236}">
                <a16:creationId xmlns:a16="http://schemas.microsoft.com/office/drawing/2014/main" id="{46765D1F-949F-1C4F-A667-AAFB1E687608}"/>
              </a:ext>
            </a:extLst>
          </p:cNvPr>
          <p:cNvSpPr>
            <a:spLocks/>
          </p:cNvSpPr>
          <p:nvPr/>
        </p:nvSpPr>
        <p:spPr bwMode="auto">
          <a:xfrm>
            <a:off x="3067998" y="2087538"/>
            <a:ext cx="2401" cy="2401"/>
          </a:xfrm>
          <a:custGeom>
            <a:avLst/>
            <a:gdLst>
              <a:gd name="T0" fmla="*/ 3 w 4"/>
              <a:gd name="T1" fmla="*/ 0 h 4"/>
              <a:gd name="T2" fmla="*/ 0 w 4"/>
              <a:gd name="T3" fmla="*/ 0 h 4"/>
              <a:gd name="T4" fmla="*/ 0 w 4"/>
              <a:gd name="T5" fmla="*/ 2 h 4"/>
              <a:gd name="T6" fmla="*/ 0 w 4"/>
              <a:gd name="T7" fmla="*/ 3 h 4"/>
              <a:gd name="T8" fmla="*/ 1 w 4"/>
              <a:gd name="T9" fmla="*/ 3 h 4"/>
              <a:gd name="T10" fmla="*/ 2 w 4"/>
              <a:gd name="T11" fmla="*/ 3 h 4"/>
              <a:gd name="T12" fmla="*/ 3 w 4"/>
              <a:gd name="T13" fmla="*/ 3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lnTo>
                  <a:pt x="0" y="0"/>
                </a:lnTo>
                <a:lnTo>
                  <a:pt x="0" y="2"/>
                </a:lnTo>
                <a:lnTo>
                  <a:pt x="0" y="3"/>
                </a:lnTo>
                <a:lnTo>
                  <a:pt x="1" y="3"/>
                </a:lnTo>
                <a:lnTo>
                  <a:pt x="2" y="3"/>
                </a:lnTo>
                <a:lnTo>
                  <a:pt x="3" y="3"/>
                </a:lnTo>
                <a:lnTo>
                  <a:pt x="3"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1" name="Freeform 97">
            <a:extLst>
              <a:ext uri="{FF2B5EF4-FFF2-40B4-BE49-F238E27FC236}">
                <a16:creationId xmlns:a16="http://schemas.microsoft.com/office/drawing/2014/main" id="{4AB59B70-FDAF-C747-8C6A-B871822188CB}"/>
              </a:ext>
            </a:extLst>
          </p:cNvPr>
          <p:cNvSpPr>
            <a:spLocks/>
          </p:cNvSpPr>
          <p:nvPr/>
        </p:nvSpPr>
        <p:spPr bwMode="auto">
          <a:xfrm>
            <a:off x="2920931" y="1950075"/>
            <a:ext cx="306740" cy="278527"/>
          </a:xfrm>
          <a:custGeom>
            <a:avLst/>
            <a:gdLst>
              <a:gd name="T0" fmla="*/ 309 w 511"/>
              <a:gd name="T1" fmla="*/ 69 h 464"/>
              <a:gd name="T2" fmla="*/ 290 w 511"/>
              <a:gd name="T3" fmla="*/ 86 h 464"/>
              <a:gd name="T4" fmla="*/ 271 w 511"/>
              <a:gd name="T5" fmla="*/ 99 h 464"/>
              <a:gd name="T6" fmla="*/ 250 w 511"/>
              <a:gd name="T7" fmla="*/ 106 h 464"/>
              <a:gd name="T8" fmla="*/ 228 w 511"/>
              <a:gd name="T9" fmla="*/ 111 h 464"/>
              <a:gd name="T10" fmla="*/ 209 w 511"/>
              <a:gd name="T11" fmla="*/ 120 h 464"/>
              <a:gd name="T12" fmla="*/ 187 w 511"/>
              <a:gd name="T13" fmla="*/ 135 h 464"/>
              <a:gd name="T14" fmla="*/ 158 w 511"/>
              <a:gd name="T15" fmla="*/ 155 h 464"/>
              <a:gd name="T16" fmla="*/ 136 w 511"/>
              <a:gd name="T17" fmla="*/ 175 h 464"/>
              <a:gd name="T18" fmla="*/ 127 w 511"/>
              <a:gd name="T19" fmla="*/ 201 h 464"/>
              <a:gd name="T20" fmla="*/ 117 w 511"/>
              <a:gd name="T21" fmla="*/ 235 h 464"/>
              <a:gd name="T22" fmla="*/ 92 w 511"/>
              <a:gd name="T23" fmla="*/ 272 h 464"/>
              <a:gd name="T24" fmla="*/ 78 w 511"/>
              <a:gd name="T25" fmla="*/ 283 h 464"/>
              <a:gd name="T26" fmla="*/ 72 w 511"/>
              <a:gd name="T27" fmla="*/ 270 h 464"/>
              <a:gd name="T28" fmla="*/ 69 w 511"/>
              <a:gd name="T29" fmla="*/ 252 h 464"/>
              <a:gd name="T30" fmla="*/ 68 w 511"/>
              <a:gd name="T31" fmla="*/ 235 h 464"/>
              <a:gd name="T32" fmla="*/ 67 w 511"/>
              <a:gd name="T33" fmla="*/ 228 h 464"/>
              <a:gd name="T34" fmla="*/ 54 w 511"/>
              <a:gd name="T35" fmla="*/ 236 h 464"/>
              <a:gd name="T36" fmla="*/ 40 w 511"/>
              <a:gd name="T37" fmla="*/ 257 h 464"/>
              <a:gd name="T38" fmla="*/ 34 w 511"/>
              <a:gd name="T39" fmla="*/ 292 h 464"/>
              <a:gd name="T40" fmla="*/ 41 w 511"/>
              <a:gd name="T41" fmla="*/ 333 h 464"/>
              <a:gd name="T42" fmla="*/ 49 w 511"/>
              <a:gd name="T43" fmla="*/ 359 h 464"/>
              <a:gd name="T44" fmla="*/ 54 w 511"/>
              <a:gd name="T45" fmla="*/ 378 h 464"/>
              <a:gd name="T46" fmla="*/ 53 w 511"/>
              <a:gd name="T47" fmla="*/ 394 h 464"/>
              <a:gd name="T48" fmla="*/ 49 w 511"/>
              <a:gd name="T49" fmla="*/ 410 h 464"/>
              <a:gd name="T50" fmla="*/ 50 w 511"/>
              <a:gd name="T51" fmla="*/ 424 h 464"/>
              <a:gd name="T52" fmla="*/ 50 w 511"/>
              <a:gd name="T53" fmla="*/ 438 h 464"/>
              <a:gd name="T54" fmla="*/ 42 w 511"/>
              <a:gd name="T55" fmla="*/ 452 h 464"/>
              <a:gd name="T56" fmla="*/ 26 w 511"/>
              <a:gd name="T57" fmla="*/ 462 h 464"/>
              <a:gd name="T58" fmla="*/ 12 w 511"/>
              <a:gd name="T59" fmla="*/ 462 h 464"/>
              <a:gd name="T60" fmla="*/ 3 w 511"/>
              <a:gd name="T61" fmla="*/ 454 h 464"/>
              <a:gd name="T62" fmla="*/ 0 w 511"/>
              <a:gd name="T63" fmla="*/ 439 h 464"/>
              <a:gd name="T64" fmla="*/ 1 w 511"/>
              <a:gd name="T65" fmla="*/ 395 h 464"/>
              <a:gd name="T66" fmla="*/ 8 w 511"/>
              <a:gd name="T67" fmla="*/ 285 h 464"/>
              <a:gd name="T68" fmla="*/ 43 w 511"/>
              <a:gd name="T69" fmla="*/ 155 h 464"/>
              <a:gd name="T70" fmla="*/ 130 w 511"/>
              <a:gd name="T71" fmla="*/ 54 h 464"/>
              <a:gd name="T72" fmla="*/ 254 w 511"/>
              <a:gd name="T73" fmla="*/ 12 h 464"/>
              <a:gd name="T74" fmla="*/ 340 w 511"/>
              <a:gd name="T75" fmla="*/ 0 h 464"/>
              <a:gd name="T76" fmla="*/ 395 w 511"/>
              <a:gd name="T77" fmla="*/ 15 h 464"/>
              <a:gd name="T78" fmla="*/ 436 w 511"/>
              <a:gd name="T79" fmla="*/ 50 h 464"/>
              <a:gd name="T80" fmla="*/ 469 w 511"/>
              <a:gd name="T81" fmla="*/ 99 h 464"/>
              <a:gd name="T82" fmla="*/ 496 w 511"/>
              <a:gd name="T83" fmla="*/ 136 h 464"/>
              <a:gd name="T84" fmla="*/ 509 w 511"/>
              <a:gd name="T85" fmla="*/ 166 h 464"/>
              <a:gd name="T86" fmla="*/ 504 w 511"/>
              <a:gd name="T87" fmla="*/ 192 h 464"/>
              <a:gd name="T88" fmla="*/ 479 w 511"/>
              <a:gd name="T89" fmla="*/ 211 h 464"/>
              <a:gd name="T90" fmla="*/ 456 w 511"/>
              <a:gd name="T91" fmla="*/ 214 h 464"/>
              <a:gd name="T92" fmla="*/ 436 w 511"/>
              <a:gd name="T93" fmla="*/ 202 h 464"/>
              <a:gd name="T94" fmla="*/ 420 w 511"/>
              <a:gd name="T95" fmla="*/ 179 h 464"/>
              <a:gd name="T96" fmla="*/ 408 w 511"/>
              <a:gd name="T97" fmla="*/ 153 h 464"/>
              <a:gd name="T98" fmla="*/ 392 w 511"/>
              <a:gd name="T99" fmla="*/ 134 h 464"/>
              <a:gd name="T100" fmla="*/ 377 w 511"/>
              <a:gd name="T101" fmla="*/ 121 h 464"/>
              <a:gd name="T102" fmla="*/ 363 w 511"/>
              <a:gd name="T103" fmla="*/ 113 h 464"/>
              <a:gd name="T104" fmla="*/ 353 w 511"/>
              <a:gd name="T105" fmla="*/ 104 h 464"/>
              <a:gd name="T106" fmla="*/ 342 w 511"/>
              <a:gd name="T107" fmla="*/ 94 h 464"/>
              <a:gd name="T108" fmla="*/ 332 w 511"/>
              <a:gd name="T109" fmla="*/ 80 h 464"/>
              <a:gd name="T110" fmla="*/ 326 w 511"/>
              <a:gd name="T111" fmla="*/ 6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1" h="464">
                <a:moveTo>
                  <a:pt x="326" y="56"/>
                </a:moveTo>
                <a:lnTo>
                  <a:pt x="320" y="60"/>
                </a:lnTo>
                <a:lnTo>
                  <a:pt x="315" y="65"/>
                </a:lnTo>
                <a:lnTo>
                  <a:pt x="309" y="69"/>
                </a:lnTo>
                <a:lnTo>
                  <a:pt x="304" y="73"/>
                </a:lnTo>
                <a:lnTo>
                  <a:pt x="299" y="78"/>
                </a:lnTo>
                <a:lnTo>
                  <a:pt x="295" y="82"/>
                </a:lnTo>
                <a:lnTo>
                  <a:pt x="290" y="86"/>
                </a:lnTo>
                <a:lnTo>
                  <a:pt x="286" y="89"/>
                </a:lnTo>
                <a:lnTo>
                  <a:pt x="281" y="93"/>
                </a:lnTo>
                <a:lnTo>
                  <a:pt x="276" y="96"/>
                </a:lnTo>
                <a:lnTo>
                  <a:pt x="271" y="99"/>
                </a:lnTo>
                <a:lnTo>
                  <a:pt x="266" y="101"/>
                </a:lnTo>
                <a:lnTo>
                  <a:pt x="261" y="103"/>
                </a:lnTo>
                <a:lnTo>
                  <a:pt x="256" y="105"/>
                </a:lnTo>
                <a:lnTo>
                  <a:pt x="250" y="106"/>
                </a:lnTo>
                <a:lnTo>
                  <a:pt x="245" y="107"/>
                </a:lnTo>
                <a:lnTo>
                  <a:pt x="239" y="108"/>
                </a:lnTo>
                <a:lnTo>
                  <a:pt x="234" y="109"/>
                </a:lnTo>
                <a:lnTo>
                  <a:pt x="228" y="111"/>
                </a:lnTo>
                <a:lnTo>
                  <a:pt x="223" y="113"/>
                </a:lnTo>
                <a:lnTo>
                  <a:pt x="218" y="115"/>
                </a:lnTo>
                <a:lnTo>
                  <a:pt x="213" y="117"/>
                </a:lnTo>
                <a:lnTo>
                  <a:pt x="209" y="120"/>
                </a:lnTo>
                <a:lnTo>
                  <a:pt x="204" y="123"/>
                </a:lnTo>
                <a:lnTo>
                  <a:pt x="199" y="127"/>
                </a:lnTo>
                <a:lnTo>
                  <a:pt x="193" y="131"/>
                </a:lnTo>
                <a:lnTo>
                  <a:pt x="187" y="135"/>
                </a:lnTo>
                <a:lnTo>
                  <a:pt x="180" y="140"/>
                </a:lnTo>
                <a:lnTo>
                  <a:pt x="174" y="145"/>
                </a:lnTo>
                <a:lnTo>
                  <a:pt x="166" y="150"/>
                </a:lnTo>
                <a:lnTo>
                  <a:pt x="158" y="155"/>
                </a:lnTo>
                <a:lnTo>
                  <a:pt x="150" y="161"/>
                </a:lnTo>
                <a:lnTo>
                  <a:pt x="144" y="165"/>
                </a:lnTo>
                <a:lnTo>
                  <a:pt x="139" y="170"/>
                </a:lnTo>
                <a:lnTo>
                  <a:pt x="136" y="175"/>
                </a:lnTo>
                <a:lnTo>
                  <a:pt x="133" y="181"/>
                </a:lnTo>
                <a:lnTo>
                  <a:pt x="130" y="188"/>
                </a:lnTo>
                <a:lnTo>
                  <a:pt x="128" y="194"/>
                </a:lnTo>
                <a:lnTo>
                  <a:pt x="127" y="201"/>
                </a:lnTo>
                <a:lnTo>
                  <a:pt x="125" y="209"/>
                </a:lnTo>
                <a:lnTo>
                  <a:pt x="123" y="217"/>
                </a:lnTo>
                <a:lnTo>
                  <a:pt x="120" y="226"/>
                </a:lnTo>
                <a:lnTo>
                  <a:pt x="117" y="235"/>
                </a:lnTo>
                <a:lnTo>
                  <a:pt x="112" y="244"/>
                </a:lnTo>
                <a:lnTo>
                  <a:pt x="107" y="254"/>
                </a:lnTo>
                <a:lnTo>
                  <a:pt x="100" y="263"/>
                </a:lnTo>
                <a:lnTo>
                  <a:pt x="92" y="272"/>
                </a:lnTo>
                <a:lnTo>
                  <a:pt x="82" y="282"/>
                </a:lnTo>
                <a:lnTo>
                  <a:pt x="81" y="284"/>
                </a:lnTo>
                <a:lnTo>
                  <a:pt x="79" y="284"/>
                </a:lnTo>
                <a:lnTo>
                  <a:pt x="78" y="283"/>
                </a:lnTo>
                <a:lnTo>
                  <a:pt x="76" y="281"/>
                </a:lnTo>
                <a:lnTo>
                  <a:pt x="75" y="278"/>
                </a:lnTo>
                <a:lnTo>
                  <a:pt x="74" y="274"/>
                </a:lnTo>
                <a:lnTo>
                  <a:pt x="72" y="270"/>
                </a:lnTo>
                <a:lnTo>
                  <a:pt x="71" y="267"/>
                </a:lnTo>
                <a:lnTo>
                  <a:pt x="70" y="262"/>
                </a:lnTo>
                <a:lnTo>
                  <a:pt x="69" y="257"/>
                </a:lnTo>
                <a:lnTo>
                  <a:pt x="69" y="252"/>
                </a:lnTo>
                <a:lnTo>
                  <a:pt x="68" y="247"/>
                </a:lnTo>
                <a:lnTo>
                  <a:pt x="68" y="243"/>
                </a:lnTo>
                <a:lnTo>
                  <a:pt x="68" y="239"/>
                </a:lnTo>
                <a:lnTo>
                  <a:pt x="68" y="235"/>
                </a:lnTo>
                <a:lnTo>
                  <a:pt x="68" y="232"/>
                </a:lnTo>
                <a:lnTo>
                  <a:pt x="69" y="230"/>
                </a:lnTo>
                <a:lnTo>
                  <a:pt x="68" y="229"/>
                </a:lnTo>
                <a:lnTo>
                  <a:pt x="67" y="228"/>
                </a:lnTo>
                <a:lnTo>
                  <a:pt x="64" y="229"/>
                </a:lnTo>
                <a:lnTo>
                  <a:pt x="61" y="230"/>
                </a:lnTo>
                <a:lnTo>
                  <a:pt x="58" y="232"/>
                </a:lnTo>
                <a:lnTo>
                  <a:pt x="54" y="236"/>
                </a:lnTo>
                <a:lnTo>
                  <a:pt x="50" y="240"/>
                </a:lnTo>
                <a:lnTo>
                  <a:pt x="46" y="245"/>
                </a:lnTo>
                <a:lnTo>
                  <a:pt x="43" y="251"/>
                </a:lnTo>
                <a:lnTo>
                  <a:pt x="40" y="257"/>
                </a:lnTo>
                <a:lnTo>
                  <a:pt x="37" y="265"/>
                </a:lnTo>
                <a:lnTo>
                  <a:pt x="35" y="272"/>
                </a:lnTo>
                <a:lnTo>
                  <a:pt x="34" y="282"/>
                </a:lnTo>
                <a:lnTo>
                  <a:pt x="34" y="292"/>
                </a:lnTo>
                <a:lnTo>
                  <a:pt x="35" y="303"/>
                </a:lnTo>
                <a:lnTo>
                  <a:pt x="37" y="314"/>
                </a:lnTo>
                <a:lnTo>
                  <a:pt x="39" y="324"/>
                </a:lnTo>
                <a:lnTo>
                  <a:pt x="41" y="333"/>
                </a:lnTo>
                <a:lnTo>
                  <a:pt x="43" y="341"/>
                </a:lnTo>
                <a:lnTo>
                  <a:pt x="45" y="347"/>
                </a:lnTo>
                <a:lnTo>
                  <a:pt x="47" y="353"/>
                </a:lnTo>
                <a:lnTo>
                  <a:pt x="49" y="359"/>
                </a:lnTo>
                <a:lnTo>
                  <a:pt x="50" y="364"/>
                </a:lnTo>
                <a:lnTo>
                  <a:pt x="52" y="369"/>
                </a:lnTo>
                <a:lnTo>
                  <a:pt x="53" y="373"/>
                </a:lnTo>
                <a:lnTo>
                  <a:pt x="54" y="378"/>
                </a:lnTo>
                <a:lnTo>
                  <a:pt x="54" y="382"/>
                </a:lnTo>
                <a:lnTo>
                  <a:pt x="54" y="386"/>
                </a:lnTo>
                <a:lnTo>
                  <a:pt x="54" y="390"/>
                </a:lnTo>
                <a:lnTo>
                  <a:pt x="53" y="394"/>
                </a:lnTo>
                <a:lnTo>
                  <a:pt x="51" y="398"/>
                </a:lnTo>
                <a:lnTo>
                  <a:pt x="50" y="402"/>
                </a:lnTo>
                <a:lnTo>
                  <a:pt x="50" y="406"/>
                </a:lnTo>
                <a:lnTo>
                  <a:pt x="49" y="410"/>
                </a:lnTo>
                <a:lnTo>
                  <a:pt x="49" y="413"/>
                </a:lnTo>
                <a:lnTo>
                  <a:pt x="50" y="417"/>
                </a:lnTo>
                <a:lnTo>
                  <a:pt x="50" y="421"/>
                </a:lnTo>
                <a:lnTo>
                  <a:pt x="50" y="424"/>
                </a:lnTo>
                <a:lnTo>
                  <a:pt x="51" y="427"/>
                </a:lnTo>
                <a:lnTo>
                  <a:pt x="51" y="431"/>
                </a:lnTo>
                <a:lnTo>
                  <a:pt x="51" y="435"/>
                </a:lnTo>
                <a:lnTo>
                  <a:pt x="50" y="438"/>
                </a:lnTo>
                <a:lnTo>
                  <a:pt x="49" y="442"/>
                </a:lnTo>
                <a:lnTo>
                  <a:pt x="47" y="445"/>
                </a:lnTo>
                <a:lnTo>
                  <a:pt x="45" y="449"/>
                </a:lnTo>
                <a:lnTo>
                  <a:pt x="42" y="452"/>
                </a:lnTo>
                <a:lnTo>
                  <a:pt x="39" y="455"/>
                </a:lnTo>
                <a:lnTo>
                  <a:pt x="34" y="458"/>
                </a:lnTo>
                <a:lnTo>
                  <a:pt x="30" y="460"/>
                </a:lnTo>
                <a:lnTo>
                  <a:pt x="26" y="462"/>
                </a:lnTo>
                <a:lnTo>
                  <a:pt x="22" y="463"/>
                </a:lnTo>
                <a:lnTo>
                  <a:pt x="18" y="463"/>
                </a:lnTo>
                <a:lnTo>
                  <a:pt x="15" y="463"/>
                </a:lnTo>
                <a:lnTo>
                  <a:pt x="12" y="462"/>
                </a:lnTo>
                <a:lnTo>
                  <a:pt x="9" y="461"/>
                </a:lnTo>
                <a:lnTo>
                  <a:pt x="7" y="459"/>
                </a:lnTo>
                <a:lnTo>
                  <a:pt x="5" y="456"/>
                </a:lnTo>
                <a:lnTo>
                  <a:pt x="3" y="454"/>
                </a:lnTo>
                <a:lnTo>
                  <a:pt x="2" y="451"/>
                </a:lnTo>
                <a:lnTo>
                  <a:pt x="1" y="447"/>
                </a:lnTo>
                <a:lnTo>
                  <a:pt x="0" y="443"/>
                </a:lnTo>
                <a:lnTo>
                  <a:pt x="0" y="439"/>
                </a:lnTo>
                <a:lnTo>
                  <a:pt x="1" y="435"/>
                </a:lnTo>
                <a:lnTo>
                  <a:pt x="1" y="427"/>
                </a:lnTo>
                <a:lnTo>
                  <a:pt x="1" y="414"/>
                </a:lnTo>
                <a:lnTo>
                  <a:pt x="1" y="395"/>
                </a:lnTo>
                <a:lnTo>
                  <a:pt x="1" y="372"/>
                </a:lnTo>
                <a:lnTo>
                  <a:pt x="2" y="346"/>
                </a:lnTo>
                <a:lnTo>
                  <a:pt x="5" y="317"/>
                </a:lnTo>
                <a:lnTo>
                  <a:pt x="8" y="285"/>
                </a:lnTo>
                <a:lnTo>
                  <a:pt x="14" y="253"/>
                </a:lnTo>
                <a:lnTo>
                  <a:pt x="21" y="219"/>
                </a:lnTo>
                <a:lnTo>
                  <a:pt x="31" y="187"/>
                </a:lnTo>
                <a:lnTo>
                  <a:pt x="43" y="155"/>
                </a:lnTo>
                <a:lnTo>
                  <a:pt x="60" y="124"/>
                </a:lnTo>
                <a:lnTo>
                  <a:pt x="79" y="98"/>
                </a:lnTo>
                <a:lnTo>
                  <a:pt x="103" y="74"/>
                </a:lnTo>
                <a:lnTo>
                  <a:pt x="130" y="54"/>
                </a:lnTo>
                <a:lnTo>
                  <a:pt x="163" y="39"/>
                </a:lnTo>
                <a:lnTo>
                  <a:pt x="197" y="28"/>
                </a:lnTo>
                <a:lnTo>
                  <a:pt x="227" y="19"/>
                </a:lnTo>
                <a:lnTo>
                  <a:pt x="254" y="12"/>
                </a:lnTo>
                <a:lnTo>
                  <a:pt x="279" y="6"/>
                </a:lnTo>
                <a:lnTo>
                  <a:pt x="301" y="3"/>
                </a:lnTo>
                <a:lnTo>
                  <a:pt x="321" y="0"/>
                </a:lnTo>
                <a:lnTo>
                  <a:pt x="340" y="0"/>
                </a:lnTo>
                <a:lnTo>
                  <a:pt x="356" y="1"/>
                </a:lnTo>
                <a:lnTo>
                  <a:pt x="371" y="4"/>
                </a:lnTo>
                <a:lnTo>
                  <a:pt x="383" y="9"/>
                </a:lnTo>
                <a:lnTo>
                  <a:pt x="395" y="15"/>
                </a:lnTo>
                <a:lnTo>
                  <a:pt x="407" y="22"/>
                </a:lnTo>
                <a:lnTo>
                  <a:pt x="417" y="30"/>
                </a:lnTo>
                <a:lnTo>
                  <a:pt x="426" y="39"/>
                </a:lnTo>
                <a:lnTo>
                  <a:pt x="436" y="50"/>
                </a:lnTo>
                <a:lnTo>
                  <a:pt x="445" y="63"/>
                </a:lnTo>
                <a:lnTo>
                  <a:pt x="454" y="76"/>
                </a:lnTo>
                <a:lnTo>
                  <a:pt x="462" y="88"/>
                </a:lnTo>
                <a:lnTo>
                  <a:pt x="469" y="99"/>
                </a:lnTo>
                <a:lnTo>
                  <a:pt x="477" y="110"/>
                </a:lnTo>
                <a:lnTo>
                  <a:pt x="484" y="118"/>
                </a:lnTo>
                <a:lnTo>
                  <a:pt x="490" y="128"/>
                </a:lnTo>
                <a:lnTo>
                  <a:pt x="496" y="136"/>
                </a:lnTo>
                <a:lnTo>
                  <a:pt x="501" y="144"/>
                </a:lnTo>
                <a:lnTo>
                  <a:pt x="505" y="152"/>
                </a:lnTo>
                <a:lnTo>
                  <a:pt x="507" y="159"/>
                </a:lnTo>
                <a:lnTo>
                  <a:pt x="509" y="166"/>
                </a:lnTo>
                <a:lnTo>
                  <a:pt x="510" y="173"/>
                </a:lnTo>
                <a:lnTo>
                  <a:pt x="509" y="180"/>
                </a:lnTo>
                <a:lnTo>
                  <a:pt x="507" y="186"/>
                </a:lnTo>
                <a:lnTo>
                  <a:pt x="504" y="192"/>
                </a:lnTo>
                <a:lnTo>
                  <a:pt x="499" y="198"/>
                </a:lnTo>
                <a:lnTo>
                  <a:pt x="492" y="204"/>
                </a:lnTo>
                <a:lnTo>
                  <a:pt x="486" y="208"/>
                </a:lnTo>
                <a:lnTo>
                  <a:pt x="479" y="211"/>
                </a:lnTo>
                <a:lnTo>
                  <a:pt x="473" y="214"/>
                </a:lnTo>
                <a:lnTo>
                  <a:pt x="468" y="215"/>
                </a:lnTo>
                <a:lnTo>
                  <a:pt x="462" y="215"/>
                </a:lnTo>
                <a:lnTo>
                  <a:pt x="456" y="214"/>
                </a:lnTo>
                <a:lnTo>
                  <a:pt x="451" y="212"/>
                </a:lnTo>
                <a:lnTo>
                  <a:pt x="445" y="210"/>
                </a:lnTo>
                <a:lnTo>
                  <a:pt x="440" y="206"/>
                </a:lnTo>
                <a:lnTo>
                  <a:pt x="436" y="202"/>
                </a:lnTo>
                <a:lnTo>
                  <a:pt x="431" y="197"/>
                </a:lnTo>
                <a:lnTo>
                  <a:pt x="427" y="192"/>
                </a:lnTo>
                <a:lnTo>
                  <a:pt x="423" y="186"/>
                </a:lnTo>
                <a:lnTo>
                  <a:pt x="420" y="179"/>
                </a:lnTo>
                <a:lnTo>
                  <a:pt x="417" y="171"/>
                </a:lnTo>
                <a:lnTo>
                  <a:pt x="415" y="165"/>
                </a:lnTo>
                <a:lnTo>
                  <a:pt x="411" y="158"/>
                </a:lnTo>
                <a:lnTo>
                  <a:pt x="408" y="153"/>
                </a:lnTo>
                <a:lnTo>
                  <a:pt x="404" y="147"/>
                </a:lnTo>
                <a:lnTo>
                  <a:pt x="401" y="142"/>
                </a:lnTo>
                <a:lnTo>
                  <a:pt x="396" y="138"/>
                </a:lnTo>
                <a:lnTo>
                  <a:pt x="392" y="134"/>
                </a:lnTo>
                <a:lnTo>
                  <a:pt x="388" y="130"/>
                </a:lnTo>
                <a:lnTo>
                  <a:pt x="384" y="127"/>
                </a:lnTo>
                <a:lnTo>
                  <a:pt x="381" y="124"/>
                </a:lnTo>
                <a:lnTo>
                  <a:pt x="377" y="121"/>
                </a:lnTo>
                <a:lnTo>
                  <a:pt x="373" y="118"/>
                </a:lnTo>
                <a:lnTo>
                  <a:pt x="369" y="116"/>
                </a:lnTo>
                <a:lnTo>
                  <a:pt x="366" y="115"/>
                </a:lnTo>
                <a:lnTo>
                  <a:pt x="363" y="113"/>
                </a:lnTo>
                <a:lnTo>
                  <a:pt x="360" y="111"/>
                </a:lnTo>
                <a:lnTo>
                  <a:pt x="358" y="109"/>
                </a:lnTo>
                <a:lnTo>
                  <a:pt x="356" y="107"/>
                </a:lnTo>
                <a:lnTo>
                  <a:pt x="353" y="104"/>
                </a:lnTo>
                <a:lnTo>
                  <a:pt x="350" y="102"/>
                </a:lnTo>
                <a:lnTo>
                  <a:pt x="348" y="100"/>
                </a:lnTo>
                <a:lnTo>
                  <a:pt x="345" y="97"/>
                </a:lnTo>
                <a:lnTo>
                  <a:pt x="342" y="94"/>
                </a:lnTo>
                <a:lnTo>
                  <a:pt x="339" y="91"/>
                </a:lnTo>
                <a:lnTo>
                  <a:pt x="336" y="88"/>
                </a:lnTo>
                <a:lnTo>
                  <a:pt x="334" y="84"/>
                </a:lnTo>
                <a:lnTo>
                  <a:pt x="332" y="80"/>
                </a:lnTo>
                <a:lnTo>
                  <a:pt x="330" y="76"/>
                </a:lnTo>
                <a:lnTo>
                  <a:pt x="328" y="71"/>
                </a:lnTo>
                <a:lnTo>
                  <a:pt x="327" y="67"/>
                </a:lnTo>
                <a:lnTo>
                  <a:pt x="326" y="61"/>
                </a:lnTo>
                <a:lnTo>
                  <a:pt x="326" y="56"/>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2" name="Freeform 98">
            <a:extLst>
              <a:ext uri="{FF2B5EF4-FFF2-40B4-BE49-F238E27FC236}">
                <a16:creationId xmlns:a16="http://schemas.microsoft.com/office/drawing/2014/main" id="{EB76DD5B-F930-954F-974B-92ACB630D3CE}"/>
              </a:ext>
            </a:extLst>
          </p:cNvPr>
          <p:cNvSpPr>
            <a:spLocks/>
          </p:cNvSpPr>
          <p:nvPr/>
        </p:nvSpPr>
        <p:spPr bwMode="auto">
          <a:xfrm>
            <a:off x="3057194" y="2188984"/>
            <a:ext cx="73233" cy="37217"/>
          </a:xfrm>
          <a:custGeom>
            <a:avLst/>
            <a:gdLst>
              <a:gd name="T0" fmla="*/ 86 w 122"/>
              <a:gd name="T1" fmla="*/ 11 h 62"/>
              <a:gd name="T2" fmla="*/ 82 w 122"/>
              <a:gd name="T3" fmla="*/ 9 h 62"/>
              <a:gd name="T4" fmla="*/ 79 w 122"/>
              <a:gd name="T5" fmla="*/ 7 h 62"/>
              <a:gd name="T6" fmla="*/ 77 w 122"/>
              <a:gd name="T7" fmla="*/ 5 h 62"/>
              <a:gd name="T8" fmla="*/ 75 w 122"/>
              <a:gd name="T9" fmla="*/ 3 h 62"/>
              <a:gd name="T10" fmla="*/ 72 w 122"/>
              <a:gd name="T11" fmla="*/ 1 h 62"/>
              <a:gd name="T12" fmla="*/ 70 w 122"/>
              <a:gd name="T13" fmla="*/ 0 h 62"/>
              <a:gd name="T14" fmla="*/ 65 w 122"/>
              <a:gd name="T15" fmla="*/ 1 h 62"/>
              <a:gd name="T16" fmla="*/ 58 w 122"/>
              <a:gd name="T17" fmla="*/ 2 h 62"/>
              <a:gd name="T18" fmla="*/ 50 w 122"/>
              <a:gd name="T19" fmla="*/ 4 h 62"/>
              <a:gd name="T20" fmla="*/ 40 w 122"/>
              <a:gd name="T21" fmla="*/ 6 h 62"/>
              <a:gd name="T22" fmla="*/ 30 w 122"/>
              <a:gd name="T23" fmla="*/ 8 h 62"/>
              <a:gd name="T24" fmla="*/ 22 w 122"/>
              <a:gd name="T25" fmla="*/ 11 h 62"/>
              <a:gd name="T26" fmla="*/ 13 w 122"/>
              <a:gd name="T27" fmla="*/ 14 h 62"/>
              <a:gd name="T28" fmla="*/ 7 w 122"/>
              <a:gd name="T29" fmla="*/ 16 h 62"/>
              <a:gd name="T30" fmla="*/ 2 w 122"/>
              <a:gd name="T31" fmla="*/ 19 h 62"/>
              <a:gd name="T32" fmla="*/ 6 w 122"/>
              <a:gd name="T33" fmla="*/ 22 h 62"/>
              <a:gd name="T34" fmla="*/ 13 w 122"/>
              <a:gd name="T35" fmla="*/ 25 h 62"/>
              <a:gd name="T36" fmla="*/ 19 w 122"/>
              <a:gd name="T37" fmla="*/ 30 h 62"/>
              <a:gd name="T38" fmla="*/ 22 w 122"/>
              <a:gd name="T39" fmla="*/ 35 h 62"/>
              <a:gd name="T40" fmla="*/ 26 w 122"/>
              <a:gd name="T41" fmla="*/ 39 h 62"/>
              <a:gd name="T42" fmla="*/ 30 w 122"/>
              <a:gd name="T43" fmla="*/ 44 h 62"/>
              <a:gd name="T44" fmla="*/ 35 w 122"/>
              <a:gd name="T45" fmla="*/ 48 h 62"/>
              <a:gd name="T46" fmla="*/ 46 w 122"/>
              <a:gd name="T47" fmla="*/ 51 h 62"/>
              <a:gd name="T48" fmla="*/ 58 w 122"/>
              <a:gd name="T49" fmla="*/ 52 h 62"/>
              <a:gd name="T50" fmla="*/ 69 w 122"/>
              <a:gd name="T51" fmla="*/ 53 h 62"/>
              <a:gd name="T52" fmla="*/ 77 w 122"/>
              <a:gd name="T53" fmla="*/ 55 h 62"/>
              <a:gd name="T54" fmla="*/ 83 w 122"/>
              <a:gd name="T55" fmla="*/ 56 h 62"/>
              <a:gd name="T56" fmla="*/ 87 w 122"/>
              <a:gd name="T57" fmla="*/ 56 h 62"/>
              <a:gd name="T58" fmla="*/ 91 w 122"/>
              <a:gd name="T59" fmla="*/ 58 h 62"/>
              <a:gd name="T60" fmla="*/ 93 w 122"/>
              <a:gd name="T61" fmla="*/ 59 h 62"/>
              <a:gd name="T62" fmla="*/ 96 w 122"/>
              <a:gd name="T63" fmla="*/ 60 h 62"/>
              <a:gd name="T64" fmla="*/ 100 w 122"/>
              <a:gd name="T65" fmla="*/ 61 h 62"/>
              <a:gd name="T66" fmla="*/ 105 w 122"/>
              <a:gd name="T67" fmla="*/ 61 h 62"/>
              <a:gd name="T68" fmla="*/ 109 w 122"/>
              <a:gd name="T69" fmla="*/ 61 h 62"/>
              <a:gd name="T70" fmla="*/ 111 w 122"/>
              <a:gd name="T71" fmla="*/ 59 h 62"/>
              <a:gd name="T72" fmla="*/ 114 w 122"/>
              <a:gd name="T73" fmla="*/ 57 h 62"/>
              <a:gd name="T74" fmla="*/ 116 w 122"/>
              <a:gd name="T75" fmla="*/ 56 h 62"/>
              <a:gd name="T76" fmla="*/ 118 w 122"/>
              <a:gd name="T77" fmla="*/ 54 h 62"/>
              <a:gd name="T78" fmla="*/ 120 w 122"/>
              <a:gd name="T79" fmla="*/ 52 h 62"/>
              <a:gd name="T80" fmla="*/ 121 w 122"/>
              <a:gd name="T81" fmla="*/ 46 h 62"/>
              <a:gd name="T82" fmla="*/ 121 w 122"/>
              <a:gd name="T83" fmla="*/ 38 h 62"/>
              <a:gd name="T84" fmla="*/ 119 w 122"/>
              <a:gd name="T85" fmla="*/ 30 h 62"/>
              <a:gd name="T86" fmla="*/ 116 w 122"/>
              <a:gd name="T87" fmla="*/ 24 h 62"/>
              <a:gd name="T88" fmla="*/ 113 w 122"/>
              <a:gd name="T89" fmla="*/ 17 h 62"/>
              <a:gd name="T90" fmla="*/ 111 w 122"/>
              <a:gd name="T91" fmla="*/ 13 h 62"/>
              <a:gd name="T92" fmla="*/ 108 w 122"/>
              <a:gd name="T93" fmla="*/ 10 h 62"/>
              <a:gd name="T94" fmla="*/ 105 w 122"/>
              <a:gd name="T95" fmla="*/ 8 h 62"/>
              <a:gd name="T96" fmla="*/ 103 w 122"/>
              <a:gd name="T97" fmla="*/ 8 h 62"/>
              <a:gd name="T98" fmla="*/ 101 w 122"/>
              <a:gd name="T99" fmla="*/ 8 h 62"/>
              <a:gd name="T100" fmla="*/ 98 w 122"/>
              <a:gd name="T101" fmla="*/ 8 h 62"/>
              <a:gd name="T102" fmla="*/ 93 w 122"/>
              <a:gd name="T103" fmla="*/ 10 h 62"/>
              <a:gd name="T104" fmla="*/ 91 w 122"/>
              <a:gd name="T105" fmla="*/ 10 h 62"/>
              <a:gd name="T106" fmla="*/ 89 w 122"/>
              <a:gd name="T107"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62">
                <a:moveTo>
                  <a:pt x="89" y="11"/>
                </a:moveTo>
                <a:lnTo>
                  <a:pt x="86" y="11"/>
                </a:lnTo>
                <a:lnTo>
                  <a:pt x="84" y="10"/>
                </a:lnTo>
                <a:lnTo>
                  <a:pt x="82" y="9"/>
                </a:lnTo>
                <a:lnTo>
                  <a:pt x="81" y="8"/>
                </a:lnTo>
                <a:lnTo>
                  <a:pt x="79" y="7"/>
                </a:lnTo>
                <a:lnTo>
                  <a:pt x="78" y="6"/>
                </a:lnTo>
                <a:lnTo>
                  <a:pt x="77" y="5"/>
                </a:lnTo>
                <a:lnTo>
                  <a:pt x="76" y="4"/>
                </a:lnTo>
                <a:lnTo>
                  <a:pt x="75" y="3"/>
                </a:lnTo>
                <a:lnTo>
                  <a:pt x="74" y="2"/>
                </a:lnTo>
                <a:lnTo>
                  <a:pt x="72" y="1"/>
                </a:lnTo>
                <a:lnTo>
                  <a:pt x="71" y="0"/>
                </a:lnTo>
                <a:lnTo>
                  <a:pt x="70" y="0"/>
                </a:lnTo>
                <a:lnTo>
                  <a:pt x="68" y="0"/>
                </a:lnTo>
                <a:lnTo>
                  <a:pt x="65" y="1"/>
                </a:lnTo>
                <a:lnTo>
                  <a:pt x="62" y="2"/>
                </a:lnTo>
                <a:lnTo>
                  <a:pt x="58" y="2"/>
                </a:lnTo>
                <a:lnTo>
                  <a:pt x="54" y="3"/>
                </a:lnTo>
                <a:lnTo>
                  <a:pt x="50" y="4"/>
                </a:lnTo>
                <a:lnTo>
                  <a:pt x="45" y="5"/>
                </a:lnTo>
                <a:lnTo>
                  <a:pt x="40" y="6"/>
                </a:lnTo>
                <a:lnTo>
                  <a:pt x="35" y="7"/>
                </a:lnTo>
                <a:lnTo>
                  <a:pt x="30" y="8"/>
                </a:lnTo>
                <a:lnTo>
                  <a:pt x="26" y="10"/>
                </a:lnTo>
                <a:lnTo>
                  <a:pt x="22" y="11"/>
                </a:lnTo>
                <a:lnTo>
                  <a:pt x="17" y="13"/>
                </a:lnTo>
                <a:lnTo>
                  <a:pt x="13" y="14"/>
                </a:lnTo>
                <a:lnTo>
                  <a:pt x="10" y="15"/>
                </a:lnTo>
                <a:lnTo>
                  <a:pt x="7" y="16"/>
                </a:lnTo>
                <a:lnTo>
                  <a:pt x="4" y="17"/>
                </a:lnTo>
                <a:lnTo>
                  <a:pt x="2" y="19"/>
                </a:lnTo>
                <a:lnTo>
                  <a:pt x="0" y="20"/>
                </a:lnTo>
                <a:lnTo>
                  <a:pt x="6" y="22"/>
                </a:lnTo>
                <a:lnTo>
                  <a:pt x="10" y="24"/>
                </a:lnTo>
                <a:lnTo>
                  <a:pt x="13" y="25"/>
                </a:lnTo>
                <a:lnTo>
                  <a:pt x="16" y="27"/>
                </a:lnTo>
                <a:lnTo>
                  <a:pt x="19" y="30"/>
                </a:lnTo>
                <a:lnTo>
                  <a:pt x="20" y="32"/>
                </a:lnTo>
                <a:lnTo>
                  <a:pt x="22" y="35"/>
                </a:lnTo>
                <a:lnTo>
                  <a:pt x="24" y="37"/>
                </a:lnTo>
                <a:lnTo>
                  <a:pt x="26" y="39"/>
                </a:lnTo>
                <a:lnTo>
                  <a:pt x="27" y="42"/>
                </a:lnTo>
                <a:lnTo>
                  <a:pt x="30" y="44"/>
                </a:lnTo>
                <a:lnTo>
                  <a:pt x="32" y="46"/>
                </a:lnTo>
                <a:lnTo>
                  <a:pt x="35" y="48"/>
                </a:lnTo>
                <a:lnTo>
                  <a:pt x="40" y="49"/>
                </a:lnTo>
                <a:lnTo>
                  <a:pt x="46" y="51"/>
                </a:lnTo>
                <a:lnTo>
                  <a:pt x="52" y="51"/>
                </a:lnTo>
                <a:lnTo>
                  <a:pt x="58" y="52"/>
                </a:lnTo>
                <a:lnTo>
                  <a:pt x="64" y="53"/>
                </a:lnTo>
                <a:lnTo>
                  <a:pt x="69" y="53"/>
                </a:lnTo>
                <a:lnTo>
                  <a:pt x="73" y="54"/>
                </a:lnTo>
                <a:lnTo>
                  <a:pt x="77" y="55"/>
                </a:lnTo>
                <a:lnTo>
                  <a:pt x="80" y="55"/>
                </a:lnTo>
                <a:lnTo>
                  <a:pt x="83" y="56"/>
                </a:lnTo>
                <a:lnTo>
                  <a:pt x="85" y="56"/>
                </a:lnTo>
                <a:lnTo>
                  <a:pt x="87" y="56"/>
                </a:lnTo>
                <a:lnTo>
                  <a:pt x="89" y="57"/>
                </a:lnTo>
                <a:lnTo>
                  <a:pt x="91" y="58"/>
                </a:lnTo>
                <a:lnTo>
                  <a:pt x="91" y="58"/>
                </a:lnTo>
                <a:lnTo>
                  <a:pt x="93" y="59"/>
                </a:lnTo>
                <a:lnTo>
                  <a:pt x="94" y="59"/>
                </a:lnTo>
                <a:lnTo>
                  <a:pt x="96" y="60"/>
                </a:lnTo>
                <a:lnTo>
                  <a:pt x="98" y="61"/>
                </a:lnTo>
                <a:lnTo>
                  <a:pt x="100" y="61"/>
                </a:lnTo>
                <a:lnTo>
                  <a:pt x="103" y="61"/>
                </a:lnTo>
                <a:lnTo>
                  <a:pt x="105" y="61"/>
                </a:lnTo>
                <a:lnTo>
                  <a:pt x="107" y="61"/>
                </a:lnTo>
                <a:lnTo>
                  <a:pt x="109" y="61"/>
                </a:lnTo>
                <a:lnTo>
                  <a:pt x="110" y="60"/>
                </a:lnTo>
                <a:lnTo>
                  <a:pt x="111" y="59"/>
                </a:lnTo>
                <a:lnTo>
                  <a:pt x="113" y="58"/>
                </a:lnTo>
                <a:lnTo>
                  <a:pt x="114" y="57"/>
                </a:lnTo>
                <a:lnTo>
                  <a:pt x="115" y="56"/>
                </a:lnTo>
                <a:lnTo>
                  <a:pt x="116" y="56"/>
                </a:lnTo>
                <a:lnTo>
                  <a:pt x="117" y="55"/>
                </a:lnTo>
                <a:lnTo>
                  <a:pt x="118" y="54"/>
                </a:lnTo>
                <a:lnTo>
                  <a:pt x="119" y="53"/>
                </a:lnTo>
                <a:lnTo>
                  <a:pt x="120" y="52"/>
                </a:lnTo>
                <a:lnTo>
                  <a:pt x="121" y="51"/>
                </a:lnTo>
                <a:lnTo>
                  <a:pt x="121" y="46"/>
                </a:lnTo>
                <a:lnTo>
                  <a:pt x="121" y="43"/>
                </a:lnTo>
                <a:lnTo>
                  <a:pt x="121" y="38"/>
                </a:lnTo>
                <a:lnTo>
                  <a:pt x="120" y="34"/>
                </a:lnTo>
                <a:lnTo>
                  <a:pt x="119" y="30"/>
                </a:lnTo>
                <a:lnTo>
                  <a:pt x="118" y="26"/>
                </a:lnTo>
                <a:lnTo>
                  <a:pt x="116" y="24"/>
                </a:lnTo>
                <a:lnTo>
                  <a:pt x="115" y="20"/>
                </a:lnTo>
                <a:lnTo>
                  <a:pt x="113" y="17"/>
                </a:lnTo>
                <a:lnTo>
                  <a:pt x="111" y="15"/>
                </a:lnTo>
                <a:lnTo>
                  <a:pt x="111" y="13"/>
                </a:lnTo>
                <a:lnTo>
                  <a:pt x="109" y="11"/>
                </a:lnTo>
                <a:lnTo>
                  <a:pt x="108" y="10"/>
                </a:lnTo>
                <a:lnTo>
                  <a:pt x="107" y="8"/>
                </a:lnTo>
                <a:lnTo>
                  <a:pt x="105" y="8"/>
                </a:lnTo>
                <a:lnTo>
                  <a:pt x="105" y="7"/>
                </a:lnTo>
                <a:lnTo>
                  <a:pt x="103" y="8"/>
                </a:lnTo>
                <a:lnTo>
                  <a:pt x="102" y="8"/>
                </a:lnTo>
                <a:lnTo>
                  <a:pt x="101" y="8"/>
                </a:lnTo>
                <a:lnTo>
                  <a:pt x="100" y="8"/>
                </a:lnTo>
                <a:lnTo>
                  <a:pt x="98" y="8"/>
                </a:lnTo>
                <a:lnTo>
                  <a:pt x="95" y="9"/>
                </a:lnTo>
                <a:lnTo>
                  <a:pt x="93" y="10"/>
                </a:lnTo>
                <a:lnTo>
                  <a:pt x="92" y="10"/>
                </a:lnTo>
                <a:lnTo>
                  <a:pt x="91" y="10"/>
                </a:lnTo>
                <a:lnTo>
                  <a:pt x="90" y="11"/>
                </a:lnTo>
                <a:lnTo>
                  <a:pt x="89" y="11"/>
                </a:lnTo>
              </a:path>
            </a:pathLst>
          </a:custGeom>
          <a:solidFill>
            <a:srgbClr val="7F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3" name="Freeform 99">
            <a:extLst>
              <a:ext uri="{FF2B5EF4-FFF2-40B4-BE49-F238E27FC236}">
                <a16:creationId xmlns:a16="http://schemas.microsoft.com/office/drawing/2014/main" id="{665882CC-A6DB-2D4E-9760-32046B0C7121}"/>
              </a:ext>
            </a:extLst>
          </p:cNvPr>
          <p:cNvSpPr>
            <a:spLocks/>
          </p:cNvSpPr>
          <p:nvPr/>
        </p:nvSpPr>
        <p:spPr bwMode="auto">
          <a:xfrm>
            <a:off x="3057194" y="2199789"/>
            <a:ext cx="73233" cy="16208"/>
          </a:xfrm>
          <a:custGeom>
            <a:avLst/>
            <a:gdLst>
              <a:gd name="T0" fmla="*/ 3 w 122"/>
              <a:gd name="T1" fmla="*/ 3 h 27"/>
              <a:gd name="T2" fmla="*/ 15 w 122"/>
              <a:gd name="T3" fmla="*/ 3 h 27"/>
              <a:gd name="T4" fmla="*/ 26 w 122"/>
              <a:gd name="T5" fmla="*/ 4 h 27"/>
              <a:gd name="T6" fmla="*/ 35 w 122"/>
              <a:gd name="T7" fmla="*/ 4 h 27"/>
              <a:gd name="T8" fmla="*/ 46 w 122"/>
              <a:gd name="T9" fmla="*/ 6 h 27"/>
              <a:gd name="T10" fmla="*/ 54 w 122"/>
              <a:gd name="T11" fmla="*/ 7 h 27"/>
              <a:gd name="T12" fmla="*/ 63 w 122"/>
              <a:gd name="T13" fmla="*/ 9 h 27"/>
              <a:gd name="T14" fmla="*/ 69 w 122"/>
              <a:gd name="T15" fmla="*/ 11 h 27"/>
              <a:gd name="T16" fmla="*/ 73 w 122"/>
              <a:gd name="T17" fmla="*/ 14 h 27"/>
              <a:gd name="T18" fmla="*/ 78 w 122"/>
              <a:gd name="T19" fmla="*/ 15 h 27"/>
              <a:gd name="T20" fmla="*/ 83 w 122"/>
              <a:gd name="T21" fmla="*/ 15 h 27"/>
              <a:gd name="T22" fmla="*/ 88 w 122"/>
              <a:gd name="T23" fmla="*/ 15 h 27"/>
              <a:gd name="T24" fmla="*/ 94 w 122"/>
              <a:gd name="T25" fmla="*/ 15 h 27"/>
              <a:gd name="T26" fmla="*/ 99 w 122"/>
              <a:gd name="T27" fmla="*/ 15 h 27"/>
              <a:gd name="T28" fmla="*/ 103 w 122"/>
              <a:gd name="T29" fmla="*/ 16 h 27"/>
              <a:gd name="T30" fmla="*/ 107 w 122"/>
              <a:gd name="T31" fmla="*/ 19 h 27"/>
              <a:gd name="T32" fmla="*/ 111 w 122"/>
              <a:gd name="T33" fmla="*/ 20 h 27"/>
              <a:gd name="T34" fmla="*/ 113 w 122"/>
              <a:gd name="T35" fmla="*/ 22 h 27"/>
              <a:gd name="T36" fmla="*/ 115 w 122"/>
              <a:gd name="T37" fmla="*/ 23 h 27"/>
              <a:gd name="T38" fmla="*/ 117 w 122"/>
              <a:gd name="T39" fmla="*/ 24 h 27"/>
              <a:gd name="T40" fmla="*/ 119 w 122"/>
              <a:gd name="T41" fmla="*/ 25 h 27"/>
              <a:gd name="T42" fmla="*/ 120 w 122"/>
              <a:gd name="T43" fmla="*/ 26 h 27"/>
              <a:gd name="T44" fmla="*/ 119 w 122"/>
              <a:gd name="T45" fmla="*/ 24 h 27"/>
              <a:gd name="T46" fmla="*/ 116 w 122"/>
              <a:gd name="T47" fmla="*/ 19 h 27"/>
              <a:gd name="T48" fmla="*/ 112 w 122"/>
              <a:gd name="T49" fmla="*/ 15 h 27"/>
              <a:gd name="T50" fmla="*/ 108 w 122"/>
              <a:gd name="T51" fmla="*/ 13 h 27"/>
              <a:gd name="T52" fmla="*/ 104 w 122"/>
              <a:gd name="T53" fmla="*/ 11 h 27"/>
              <a:gd name="T54" fmla="*/ 99 w 122"/>
              <a:gd name="T55" fmla="*/ 10 h 27"/>
              <a:gd name="T56" fmla="*/ 94 w 122"/>
              <a:gd name="T57" fmla="*/ 10 h 27"/>
              <a:gd name="T58" fmla="*/ 91 w 122"/>
              <a:gd name="T59" fmla="*/ 9 h 27"/>
              <a:gd name="T60" fmla="*/ 86 w 122"/>
              <a:gd name="T61" fmla="*/ 9 h 27"/>
              <a:gd name="T62" fmla="*/ 81 w 122"/>
              <a:gd name="T63" fmla="*/ 8 h 27"/>
              <a:gd name="T64" fmla="*/ 76 w 122"/>
              <a:gd name="T65" fmla="*/ 7 h 27"/>
              <a:gd name="T66" fmla="*/ 71 w 122"/>
              <a:gd name="T67" fmla="*/ 5 h 27"/>
              <a:gd name="T68" fmla="*/ 67 w 122"/>
              <a:gd name="T69" fmla="*/ 3 h 27"/>
              <a:gd name="T70" fmla="*/ 62 w 122"/>
              <a:gd name="T71" fmla="*/ 2 h 27"/>
              <a:gd name="T72" fmla="*/ 55 w 122"/>
              <a:gd name="T73" fmla="*/ 0 h 27"/>
              <a:gd name="T74" fmla="*/ 50 w 122"/>
              <a:gd name="T75" fmla="*/ 0 h 27"/>
              <a:gd name="T76" fmla="*/ 43 w 122"/>
              <a:gd name="T77" fmla="*/ 1 h 27"/>
              <a:gd name="T78" fmla="*/ 34 w 122"/>
              <a:gd name="T79" fmla="*/ 0 h 27"/>
              <a:gd name="T80" fmla="*/ 29 w 122"/>
              <a:gd name="T81" fmla="*/ 0 h 27"/>
              <a:gd name="T82" fmla="*/ 20 w 122"/>
              <a:gd name="T83" fmla="*/ 0 h 27"/>
              <a:gd name="T84" fmla="*/ 14 w 122"/>
              <a:gd name="T85" fmla="*/ 0 h 27"/>
              <a:gd name="T86" fmla="*/ 9 w 122"/>
              <a:gd name="T87" fmla="*/ 1 h 27"/>
              <a:gd name="T88" fmla="*/ 3 w 122"/>
              <a:gd name="T8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27">
                <a:moveTo>
                  <a:pt x="0" y="3"/>
                </a:moveTo>
                <a:lnTo>
                  <a:pt x="3" y="3"/>
                </a:lnTo>
                <a:lnTo>
                  <a:pt x="11" y="3"/>
                </a:lnTo>
                <a:lnTo>
                  <a:pt x="15" y="3"/>
                </a:lnTo>
                <a:lnTo>
                  <a:pt x="20" y="4"/>
                </a:lnTo>
                <a:lnTo>
                  <a:pt x="26" y="4"/>
                </a:lnTo>
                <a:lnTo>
                  <a:pt x="30" y="4"/>
                </a:lnTo>
                <a:lnTo>
                  <a:pt x="35" y="4"/>
                </a:lnTo>
                <a:lnTo>
                  <a:pt x="40" y="5"/>
                </a:lnTo>
                <a:lnTo>
                  <a:pt x="46" y="6"/>
                </a:lnTo>
                <a:lnTo>
                  <a:pt x="50" y="7"/>
                </a:lnTo>
                <a:lnTo>
                  <a:pt x="54" y="7"/>
                </a:lnTo>
                <a:lnTo>
                  <a:pt x="59" y="8"/>
                </a:lnTo>
                <a:lnTo>
                  <a:pt x="63" y="9"/>
                </a:lnTo>
                <a:lnTo>
                  <a:pt x="66" y="11"/>
                </a:lnTo>
                <a:lnTo>
                  <a:pt x="69" y="11"/>
                </a:lnTo>
                <a:lnTo>
                  <a:pt x="71" y="13"/>
                </a:lnTo>
                <a:lnTo>
                  <a:pt x="73" y="14"/>
                </a:lnTo>
                <a:lnTo>
                  <a:pt x="76" y="15"/>
                </a:lnTo>
                <a:lnTo>
                  <a:pt x="78" y="15"/>
                </a:lnTo>
                <a:lnTo>
                  <a:pt x="81" y="15"/>
                </a:lnTo>
                <a:lnTo>
                  <a:pt x="83" y="15"/>
                </a:lnTo>
                <a:lnTo>
                  <a:pt x="86" y="15"/>
                </a:lnTo>
                <a:lnTo>
                  <a:pt x="88" y="15"/>
                </a:lnTo>
                <a:lnTo>
                  <a:pt x="92" y="15"/>
                </a:lnTo>
                <a:lnTo>
                  <a:pt x="94" y="15"/>
                </a:lnTo>
                <a:lnTo>
                  <a:pt x="96" y="15"/>
                </a:lnTo>
                <a:lnTo>
                  <a:pt x="99" y="15"/>
                </a:lnTo>
                <a:lnTo>
                  <a:pt x="101" y="16"/>
                </a:lnTo>
                <a:lnTo>
                  <a:pt x="103" y="16"/>
                </a:lnTo>
                <a:lnTo>
                  <a:pt x="105" y="17"/>
                </a:lnTo>
                <a:lnTo>
                  <a:pt x="107" y="19"/>
                </a:lnTo>
                <a:lnTo>
                  <a:pt x="109" y="20"/>
                </a:lnTo>
                <a:lnTo>
                  <a:pt x="111" y="20"/>
                </a:lnTo>
                <a:lnTo>
                  <a:pt x="112" y="21"/>
                </a:lnTo>
                <a:lnTo>
                  <a:pt x="113" y="22"/>
                </a:lnTo>
                <a:lnTo>
                  <a:pt x="114" y="23"/>
                </a:lnTo>
                <a:lnTo>
                  <a:pt x="115" y="23"/>
                </a:lnTo>
                <a:lnTo>
                  <a:pt x="116" y="24"/>
                </a:lnTo>
                <a:lnTo>
                  <a:pt x="117" y="24"/>
                </a:lnTo>
                <a:lnTo>
                  <a:pt x="118" y="25"/>
                </a:lnTo>
                <a:lnTo>
                  <a:pt x="119" y="25"/>
                </a:lnTo>
                <a:lnTo>
                  <a:pt x="120" y="25"/>
                </a:lnTo>
                <a:lnTo>
                  <a:pt x="120" y="26"/>
                </a:lnTo>
                <a:lnTo>
                  <a:pt x="121" y="26"/>
                </a:lnTo>
                <a:lnTo>
                  <a:pt x="119" y="24"/>
                </a:lnTo>
                <a:lnTo>
                  <a:pt x="118" y="21"/>
                </a:lnTo>
                <a:lnTo>
                  <a:pt x="116" y="19"/>
                </a:lnTo>
                <a:lnTo>
                  <a:pt x="114" y="17"/>
                </a:lnTo>
                <a:lnTo>
                  <a:pt x="112" y="15"/>
                </a:lnTo>
                <a:lnTo>
                  <a:pt x="111" y="15"/>
                </a:lnTo>
                <a:lnTo>
                  <a:pt x="108" y="13"/>
                </a:lnTo>
                <a:lnTo>
                  <a:pt x="106" y="12"/>
                </a:lnTo>
                <a:lnTo>
                  <a:pt x="104" y="11"/>
                </a:lnTo>
                <a:lnTo>
                  <a:pt x="101" y="11"/>
                </a:lnTo>
                <a:lnTo>
                  <a:pt x="99" y="10"/>
                </a:lnTo>
                <a:lnTo>
                  <a:pt x="96" y="10"/>
                </a:lnTo>
                <a:lnTo>
                  <a:pt x="94" y="10"/>
                </a:lnTo>
                <a:lnTo>
                  <a:pt x="92" y="9"/>
                </a:lnTo>
                <a:lnTo>
                  <a:pt x="91" y="9"/>
                </a:lnTo>
                <a:lnTo>
                  <a:pt x="89" y="9"/>
                </a:lnTo>
                <a:lnTo>
                  <a:pt x="86" y="9"/>
                </a:lnTo>
                <a:lnTo>
                  <a:pt x="84" y="9"/>
                </a:lnTo>
                <a:lnTo>
                  <a:pt x="81" y="8"/>
                </a:lnTo>
                <a:lnTo>
                  <a:pt x="79" y="7"/>
                </a:lnTo>
                <a:lnTo>
                  <a:pt x="76" y="7"/>
                </a:lnTo>
                <a:lnTo>
                  <a:pt x="74" y="6"/>
                </a:lnTo>
                <a:lnTo>
                  <a:pt x="71" y="5"/>
                </a:lnTo>
                <a:lnTo>
                  <a:pt x="70" y="4"/>
                </a:lnTo>
                <a:lnTo>
                  <a:pt x="67" y="3"/>
                </a:lnTo>
                <a:lnTo>
                  <a:pt x="64" y="2"/>
                </a:lnTo>
                <a:lnTo>
                  <a:pt x="62" y="2"/>
                </a:lnTo>
                <a:lnTo>
                  <a:pt x="59" y="1"/>
                </a:lnTo>
                <a:lnTo>
                  <a:pt x="55" y="0"/>
                </a:lnTo>
                <a:lnTo>
                  <a:pt x="52" y="0"/>
                </a:lnTo>
                <a:lnTo>
                  <a:pt x="50" y="0"/>
                </a:lnTo>
                <a:lnTo>
                  <a:pt x="46" y="1"/>
                </a:lnTo>
                <a:lnTo>
                  <a:pt x="43" y="1"/>
                </a:lnTo>
                <a:lnTo>
                  <a:pt x="37" y="1"/>
                </a:lnTo>
                <a:lnTo>
                  <a:pt x="34" y="0"/>
                </a:lnTo>
                <a:lnTo>
                  <a:pt x="31" y="0"/>
                </a:lnTo>
                <a:lnTo>
                  <a:pt x="29" y="0"/>
                </a:lnTo>
                <a:lnTo>
                  <a:pt x="26" y="0"/>
                </a:lnTo>
                <a:lnTo>
                  <a:pt x="20" y="0"/>
                </a:lnTo>
                <a:lnTo>
                  <a:pt x="17" y="0"/>
                </a:lnTo>
                <a:lnTo>
                  <a:pt x="14" y="0"/>
                </a:lnTo>
                <a:lnTo>
                  <a:pt x="11" y="1"/>
                </a:lnTo>
                <a:lnTo>
                  <a:pt x="9" y="1"/>
                </a:lnTo>
                <a:lnTo>
                  <a:pt x="6" y="2"/>
                </a:lnTo>
                <a:lnTo>
                  <a:pt x="3" y="2"/>
                </a:lnTo>
                <a:lnTo>
                  <a:pt x="0" y="3"/>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4" name="Freeform 100">
            <a:extLst>
              <a:ext uri="{FF2B5EF4-FFF2-40B4-BE49-F238E27FC236}">
                <a16:creationId xmlns:a16="http://schemas.microsoft.com/office/drawing/2014/main" id="{6295C172-3A1B-6240-8782-AB75692E7891}"/>
              </a:ext>
            </a:extLst>
          </p:cNvPr>
          <p:cNvSpPr>
            <a:spLocks/>
          </p:cNvSpPr>
          <p:nvPr/>
        </p:nvSpPr>
        <p:spPr bwMode="auto">
          <a:xfrm>
            <a:off x="3129826" y="2097742"/>
            <a:ext cx="45621" cy="21610"/>
          </a:xfrm>
          <a:custGeom>
            <a:avLst/>
            <a:gdLst>
              <a:gd name="T0" fmla="*/ 4 w 76"/>
              <a:gd name="T1" fmla="*/ 11 h 36"/>
              <a:gd name="T2" fmla="*/ 6 w 76"/>
              <a:gd name="T3" fmla="*/ 9 h 36"/>
              <a:gd name="T4" fmla="*/ 9 w 76"/>
              <a:gd name="T5" fmla="*/ 8 h 36"/>
              <a:gd name="T6" fmla="*/ 14 w 76"/>
              <a:gd name="T7" fmla="*/ 5 h 36"/>
              <a:gd name="T8" fmla="*/ 19 w 76"/>
              <a:gd name="T9" fmla="*/ 3 h 36"/>
              <a:gd name="T10" fmla="*/ 25 w 76"/>
              <a:gd name="T11" fmla="*/ 1 h 36"/>
              <a:gd name="T12" fmla="*/ 32 w 76"/>
              <a:gd name="T13" fmla="*/ 0 h 36"/>
              <a:gd name="T14" fmla="*/ 42 w 76"/>
              <a:gd name="T15" fmla="*/ 1 h 36"/>
              <a:gd name="T16" fmla="*/ 50 w 76"/>
              <a:gd name="T17" fmla="*/ 3 h 36"/>
              <a:gd name="T18" fmla="*/ 56 w 76"/>
              <a:gd name="T19" fmla="*/ 6 h 36"/>
              <a:gd name="T20" fmla="*/ 60 w 76"/>
              <a:gd name="T21" fmla="*/ 10 h 36"/>
              <a:gd name="T22" fmla="*/ 64 w 76"/>
              <a:gd name="T23" fmla="*/ 15 h 36"/>
              <a:gd name="T24" fmla="*/ 67 w 76"/>
              <a:gd name="T25" fmla="*/ 20 h 36"/>
              <a:gd name="T26" fmla="*/ 69 w 76"/>
              <a:gd name="T27" fmla="*/ 26 h 36"/>
              <a:gd name="T28" fmla="*/ 70 w 76"/>
              <a:gd name="T29" fmla="*/ 29 h 36"/>
              <a:gd name="T30" fmla="*/ 71 w 76"/>
              <a:gd name="T31" fmla="*/ 32 h 36"/>
              <a:gd name="T32" fmla="*/ 73 w 76"/>
              <a:gd name="T33" fmla="*/ 32 h 36"/>
              <a:gd name="T34" fmla="*/ 74 w 76"/>
              <a:gd name="T35" fmla="*/ 33 h 36"/>
              <a:gd name="T36" fmla="*/ 74 w 76"/>
              <a:gd name="T37" fmla="*/ 34 h 36"/>
              <a:gd name="T38" fmla="*/ 72 w 76"/>
              <a:gd name="T39" fmla="*/ 33 h 36"/>
              <a:gd name="T40" fmla="*/ 70 w 76"/>
              <a:gd name="T41" fmla="*/ 33 h 36"/>
              <a:gd name="T42" fmla="*/ 69 w 76"/>
              <a:gd name="T43" fmla="*/ 32 h 36"/>
              <a:gd name="T44" fmla="*/ 62 w 76"/>
              <a:gd name="T45" fmla="*/ 32 h 36"/>
              <a:gd name="T46" fmla="*/ 60 w 76"/>
              <a:gd name="T47" fmla="*/ 32 h 36"/>
              <a:gd name="T48" fmla="*/ 56 w 76"/>
              <a:gd name="T49" fmla="*/ 33 h 36"/>
              <a:gd name="T50" fmla="*/ 53 w 76"/>
              <a:gd name="T51" fmla="*/ 34 h 36"/>
              <a:gd name="T52" fmla="*/ 48 w 76"/>
              <a:gd name="T53" fmla="*/ 35 h 36"/>
              <a:gd name="T54" fmla="*/ 44 w 76"/>
              <a:gd name="T55" fmla="*/ 35 h 36"/>
              <a:gd name="T56" fmla="*/ 37 w 76"/>
              <a:gd name="T57" fmla="*/ 35 h 36"/>
              <a:gd name="T58" fmla="*/ 31 w 76"/>
              <a:gd name="T59" fmla="*/ 34 h 36"/>
              <a:gd name="T60" fmla="*/ 25 w 76"/>
              <a:gd name="T61" fmla="*/ 32 h 36"/>
              <a:gd name="T62" fmla="*/ 20 w 76"/>
              <a:gd name="T63" fmla="*/ 30 h 36"/>
              <a:gd name="T64" fmla="*/ 17 w 76"/>
              <a:gd name="T65" fmla="*/ 28 h 36"/>
              <a:gd name="T66" fmla="*/ 14 w 76"/>
              <a:gd name="T67" fmla="*/ 26 h 36"/>
              <a:gd name="T68" fmla="*/ 12 w 76"/>
              <a:gd name="T69" fmla="*/ 24 h 36"/>
              <a:gd name="T70" fmla="*/ 9 w 76"/>
              <a:gd name="T71" fmla="*/ 23 h 36"/>
              <a:gd name="T72" fmla="*/ 6 w 76"/>
              <a:gd name="T73" fmla="*/ 21 h 36"/>
              <a:gd name="T74" fmla="*/ 2 w 76"/>
              <a:gd name="T75" fmla="*/ 20 h 36"/>
              <a:gd name="T76" fmla="*/ 1 w 76"/>
              <a:gd name="T77" fmla="*/ 18 h 36"/>
              <a:gd name="T78" fmla="*/ 0 w 76"/>
              <a:gd name="T79" fmla="*/ 17 h 36"/>
              <a:gd name="T80" fmla="*/ 0 w 76"/>
              <a:gd name="T81" fmla="*/ 15 h 36"/>
              <a:gd name="T82" fmla="*/ 0 w 76"/>
              <a:gd name="T83" fmla="*/ 14 h 36"/>
              <a:gd name="T84" fmla="*/ 1 w 76"/>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36">
                <a:moveTo>
                  <a:pt x="2" y="11"/>
                </a:moveTo>
                <a:lnTo>
                  <a:pt x="4" y="11"/>
                </a:lnTo>
                <a:lnTo>
                  <a:pt x="5" y="10"/>
                </a:lnTo>
                <a:lnTo>
                  <a:pt x="6" y="9"/>
                </a:lnTo>
                <a:lnTo>
                  <a:pt x="7" y="9"/>
                </a:lnTo>
                <a:lnTo>
                  <a:pt x="9" y="8"/>
                </a:lnTo>
                <a:lnTo>
                  <a:pt x="11" y="6"/>
                </a:lnTo>
                <a:lnTo>
                  <a:pt x="14" y="5"/>
                </a:lnTo>
                <a:lnTo>
                  <a:pt x="16" y="3"/>
                </a:lnTo>
                <a:lnTo>
                  <a:pt x="19" y="3"/>
                </a:lnTo>
                <a:lnTo>
                  <a:pt x="21" y="2"/>
                </a:lnTo>
                <a:lnTo>
                  <a:pt x="25" y="1"/>
                </a:lnTo>
                <a:lnTo>
                  <a:pt x="29" y="0"/>
                </a:lnTo>
                <a:lnTo>
                  <a:pt x="32" y="0"/>
                </a:lnTo>
                <a:lnTo>
                  <a:pt x="37" y="0"/>
                </a:lnTo>
                <a:lnTo>
                  <a:pt x="42" y="1"/>
                </a:lnTo>
                <a:lnTo>
                  <a:pt x="46" y="3"/>
                </a:lnTo>
                <a:lnTo>
                  <a:pt x="50" y="3"/>
                </a:lnTo>
                <a:lnTo>
                  <a:pt x="53" y="4"/>
                </a:lnTo>
                <a:lnTo>
                  <a:pt x="56" y="6"/>
                </a:lnTo>
                <a:lnTo>
                  <a:pt x="58" y="9"/>
                </a:lnTo>
                <a:lnTo>
                  <a:pt x="60" y="10"/>
                </a:lnTo>
                <a:lnTo>
                  <a:pt x="62" y="13"/>
                </a:lnTo>
                <a:lnTo>
                  <a:pt x="64" y="15"/>
                </a:lnTo>
                <a:lnTo>
                  <a:pt x="65" y="18"/>
                </a:lnTo>
                <a:lnTo>
                  <a:pt x="67" y="20"/>
                </a:lnTo>
                <a:lnTo>
                  <a:pt x="68" y="23"/>
                </a:lnTo>
                <a:lnTo>
                  <a:pt x="69" y="26"/>
                </a:lnTo>
                <a:lnTo>
                  <a:pt x="69" y="27"/>
                </a:lnTo>
                <a:lnTo>
                  <a:pt x="70" y="29"/>
                </a:lnTo>
                <a:lnTo>
                  <a:pt x="70" y="31"/>
                </a:lnTo>
                <a:lnTo>
                  <a:pt x="71" y="32"/>
                </a:lnTo>
                <a:lnTo>
                  <a:pt x="72" y="32"/>
                </a:lnTo>
                <a:lnTo>
                  <a:pt x="73" y="32"/>
                </a:lnTo>
                <a:lnTo>
                  <a:pt x="74" y="32"/>
                </a:lnTo>
                <a:lnTo>
                  <a:pt x="74" y="33"/>
                </a:lnTo>
                <a:lnTo>
                  <a:pt x="75" y="33"/>
                </a:lnTo>
                <a:lnTo>
                  <a:pt x="74" y="34"/>
                </a:lnTo>
                <a:lnTo>
                  <a:pt x="73" y="33"/>
                </a:lnTo>
                <a:lnTo>
                  <a:pt x="72" y="33"/>
                </a:lnTo>
                <a:lnTo>
                  <a:pt x="71" y="33"/>
                </a:lnTo>
                <a:lnTo>
                  <a:pt x="70" y="33"/>
                </a:lnTo>
                <a:lnTo>
                  <a:pt x="70" y="32"/>
                </a:lnTo>
                <a:lnTo>
                  <a:pt x="69" y="32"/>
                </a:lnTo>
                <a:lnTo>
                  <a:pt x="69" y="32"/>
                </a:lnTo>
                <a:lnTo>
                  <a:pt x="62" y="32"/>
                </a:lnTo>
                <a:lnTo>
                  <a:pt x="61" y="32"/>
                </a:lnTo>
                <a:lnTo>
                  <a:pt x="60" y="32"/>
                </a:lnTo>
                <a:lnTo>
                  <a:pt x="57" y="33"/>
                </a:lnTo>
                <a:lnTo>
                  <a:pt x="56" y="33"/>
                </a:lnTo>
                <a:lnTo>
                  <a:pt x="55" y="34"/>
                </a:lnTo>
                <a:lnTo>
                  <a:pt x="53" y="34"/>
                </a:lnTo>
                <a:lnTo>
                  <a:pt x="51" y="35"/>
                </a:lnTo>
                <a:lnTo>
                  <a:pt x="48" y="35"/>
                </a:lnTo>
                <a:lnTo>
                  <a:pt x="46" y="35"/>
                </a:lnTo>
                <a:lnTo>
                  <a:pt x="44" y="35"/>
                </a:lnTo>
                <a:lnTo>
                  <a:pt x="41" y="35"/>
                </a:lnTo>
                <a:lnTo>
                  <a:pt x="37" y="35"/>
                </a:lnTo>
                <a:lnTo>
                  <a:pt x="34" y="35"/>
                </a:lnTo>
                <a:lnTo>
                  <a:pt x="31" y="34"/>
                </a:lnTo>
                <a:lnTo>
                  <a:pt x="28" y="33"/>
                </a:lnTo>
                <a:lnTo>
                  <a:pt x="25" y="32"/>
                </a:lnTo>
                <a:lnTo>
                  <a:pt x="22" y="32"/>
                </a:lnTo>
                <a:lnTo>
                  <a:pt x="20" y="30"/>
                </a:lnTo>
                <a:lnTo>
                  <a:pt x="19" y="29"/>
                </a:lnTo>
                <a:lnTo>
                  <a:pt x="17" y="28"/>
                </a:lnTo>
                <a:lnTo>
                  <a:pt x="16" y="27"/>
                </a:lnTo>
                <a:lnTo>
                  <a:pt x="14" y="26"/>
                </a:lnTo>
                <a:lnTo>
                  <a:pt x="13" y="26"/>
                </a:lnTo>
                <a:lnTo>
                  <a:pt x="12" y="24"/>
                </a:lnTo>
                <a:lnTo>
                  <a:pt x="10" y="23"/>
                </a:lnTo>
                <a:lnTo>
                  <a:pt x="9" y="23"/>
                </a:lnTo>
                <a:lnTo>
                  <a:pt x="7" y="22"/>
                </a:lnTo>
                <a:lnTo>
                  <a:pt x="6" y="21"/>
                </a:lnTo>
                <a:lnTo>
                  <a:pt x="5" y="20"/>
                </a:lnTo>
                <a:lnTo>
                  <a:pt x="2" y="20"/>
                </a:lnTo>
                <a:lnTo>
                  <a:pt x="1" y="19"/>
                </a:lnTo>
                <a:lnTo>
                  <a:pt x="1" y="18"/>
                </a:lnTo>
                <a:lnTo>
                  <a:pt x="0" y="18"/>
                </a:lnTo>
                <a:lnTo>
                  <a:pt x="0" y="17"/>
                </a:lnTo>
                <a:lnTo>
                  <a:pt x="0" y="16"/>
                </a:lnTo>
                <a:lnTo>
                  <a:pt x="0" y="15"/>
                </a:lnTo>
                <a:lnTo>
                  <a:pt x="0" y="15"/>
                </a:lnTo>
                <a:lnTo>
                  <a:pt x="0" y="14"/>
                </a:lnTo>
                <a:lnTo>
                  <a:pt x="1" y="13"/>
                </a:lnTo>
                <a:lnTo>
                  <a:pt x="1" y="12"/>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5" name="Freeform 101">
            <a:extLst>
              <a:ext uri="{FF2B5EF4-FFF2-40B4-BE49-F238E27FC236}">
                <a16:creationId xmlns:a16="http://schemas.microsoft.com/office/drawing/2014/main" id="{1F70C93A-76EE-D945-B3F8-7FD825E38A07}"/>
              </a:ext>
            </a:extLst>
          </p:cNvPr>
          <p:cNvSpPr>
            <a:spLocks/>
          </p:cNvSpPr>
          <p:nvPr/>
        </p:nvSpPr>
        <p:spPr bwMode="auto">
          <a:xfrm>
            <a:off x="3135229" y="2103745"/>
            <a:ext cx="3602" cy="7203"/>
          </a:xfrm>
          <a:custGeom>
            <a:avLst/>
            <a:gdLst>
              <a:gd name="T0" fmla="*/ 5 w 6"/>
              <a:gd name="T1" fmla="*/ 0 h 12"/>
              <a:gd name="T2" fmla="*/ 4 w 6"/>
              <a:gd name="T3" fmla="*/ 1 h 12"/>
              <a:gd name="T4" fmla="*/ 4 w 6"/>
              <a:gd name="T5" fmla="*/ 1 h 12"/>
              <a:gd name="T6" fmla="*/ 4 w 6"/>
              <a:gd name="T7" fmla="*/ 2 h 12"/>
              <a:gd name="T8" fmla="*/ 3 w 6"/>
              <a:gd name="T9" fmla="*/ 3 h 12"/>
              <a:gd name="T10" fmla="*/ 3 w 6"/>
              <a:gd name="T11" fmla="*/ 4 h 12"/>
              <a:gd name="T12" fmla="*/ 3 w 6"/>
              <a:gd name="T13" fmla="*/ 5 h 12"/>
              <a:gd name="T14" fmla="*/ 3 w 6"/>
              <a:gd name="T15" fmla="*/ 6 h 12"/>
              <a:gd name="T16" fmla="*/ 3 w 6"/>
              <a:gd name="T17" fmla="*/ 7 h 12"/>
              <a:gd name="T18" fmla="*/ 3 w 6"/>
              <a:gd name="T19" fmla="*/ 8 h 12"/>
              <a:gd name="T20" fmla="*/ 3 w 6"/>
              <a:gd name="T21" fmla="*/ 8 h 12"/>
              <a:gd name="T22" fmla="*/ 3 w 6"/>
              <a:gd name="T23" fmla="*/ 9 h 12"/>
              <a:gd name="T24" fmla="*/ 3 w 6"/>
              <a:gd name="T25" fmla="*/ 10 h 12"/>
              <a:gd name="T26" fmla="*/ 3 w 6"/>
              <a:gd name="T27" fmla="*/ 10 h 12"/>
              <a:gd name="T28" fmla="*/ 3 w 6"/>
              <a:gd name="T29" fmla="*/ 11 h 12"/>
              <a:gd name="T30" fmla="*/ 2 w 6"/>
              <a:gd name="T31" fmla="*/ 9 h 12"/>
              <a:gd name="T32" fmla="*/ 1 w 6"/>
              <a:gd name="T33" fmla="*/ 8 h 12"/>
              <a:gd name="T34" fmla="*/ 0 w 6"/>
              <a:gd name="T35" fmla="*/ 6 h 12"/>
              <a:gd name="T36" fmla="*/ 0 w 6"/>
              <a:gd name="T37" fmla="*/ 5 h 12"/>
              <a:gd name="T38" fmla="*/ 0 w 6"/>
              <a:gd name="T39" fmla="*/ 5 h 12"/>
              <a:gd name="T40" fmla="*/ 0 w 6"/>
              <a:gd name="T41" fmla="*/ 3 h 12"/>
              <a:gd name="T42" fmla="*/ 0 w 6"/>
              <a:gd name="T43" fmla="*/ 3 h 12"/>
              <a:gd name="T44" fmla="*/ 0 w 6"/>
              <a:gd name="T45" fmla="*/ 2 h 12"/>
              <a:gd name="T46" fmla="*/ 1 w 6"/>
              <a:gd name="T47" fmla="*/ 1 h 12"/>
              <a:gd name="T48" fmla="*/ 1 w 6"/>
              <a:gd name="T49" fmla="*/ 1 h 12"/>
              <a:gd name="T50" fmla="*/ 2 w 6"/>
              <a:gd name="T51" fmla="*/ 1 h 12"/>
              <a:gd name="T52" fmla="*/ 3 w 6"/>
              <a:gd name="T53" fmla="*/ 0 h 12"/>
              <a:gd name="T54" fmla="*/ 4 w 6"/>
              <a:gd name="T55" fmla="*/ 0 h 12"/>
              <a:gd name="T56" fmla="*/ 5 w 6"/>
              <a:gd name="T57" fmla="*/ 0 h 12"/>
              <a:gd name="T58" fmla="*/ 5 w 6"/>
              <a:gd name="T5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12">
                <a:moveTo>
                  <a:pt x="5" y="0"/>
                </a:moveTo>
                <a:lnTo>
                  <a:pt x="4" y="1"/>
                </a:lnTo>
                <a:lnTo>
                  <a:pt x="4" y="1"/>
                </a:lnTo>
                <a:lnTo>
                  <a:pt x="4" y="2"/>
                </a:lnTo>
                <a:lnTo>
                  <a:pt x="3" y="3"/>
                </a:lnTo>
                <a:lnTo>
                  <a:pt x="3" y="4"/>
                </a:lnTo>
                <a:lnTo>
                  <a:pt x="3" y="5"/>
                </a:lnTo>
                <a:lnTo>
                  <a:pt x="3" y="6"/>
                </a:lnTo>
                <a:lnTo>
                  <a:pt x="3" y="7"/>
                </a:lnTo>
                <a:lnTo>
                  <a:pt x="3" y="8"/>
                </a:lnTo>
                <a:lnTo>
                  <a:pt x="3" y="8"/>
                </a:lnTo>
                <a:lnTo>
                  <a:pt x="3" y="9"/>
                </a:lnTo>
                <a:lnTo>
                  <a:pt x="3" y="10"/>
                </a:lnTo>
                <a:lnTo>
                  <a:pt x="3" y="10"/>
                </a:lnTo>
                <a:lnTo>
                  <a:pt x="3" y="11"/>
                </a:lnTo>
                <a:lnTo>
                  <a:pt x="2" y="9"/>
                </a:lnTo>
                <a:lnTo>
                  <a:pt x="1" y="8"/>
                </a:lnTo>
                <a:lnTo>
                  <a:pt x="0" y="6"/>
                </a:lnTo>
                <a:lnTo>
                  <a:pt x="0" y="5"/>
                </a:lnTo>
                <a:lnTo>
                  <a:pt x="0" y="5"/>
                </a:lnTo>
                <a:lnTo>
                  <a:pt x="0" y="3"/>
                </a:lnTo>
                <a:lnTo>
                  <a:pt x="0" y="3"/>
                </a:lnTo>
                <a:lnTo>
                  <a:pt x="0" y="2"/>
                </a:lnTo>
                <a:lnTo>
                  <a:pt x="1" y="1"/>
                </a:lnTo>
                <a:lnTo>
                  <a:pt x="1" y="1"/>
                </a:lnTo>
                <a:lnTo>
                  <a:pt x="2" y="1"/>
                </a:lnTo>
                <a:lnTo>
                  <a:pt x="3" y="0"/>
                </a:lnTo>
                <a:lnTo>
                  <a:pt x="4" y="0"/>
                </a:lnTo>
                <a:lnTo>
                  <a:pt x="5" y="0"/>
                </a:lnTo>
                <a:lnTo>
                  <a:pt x="5"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6" name="Freeform 102">
            <a:extLst>
              <a:ext uri="{FF2B5EF4-FFF2-40B4-BE49-F238E27FC236}">
                <a16:creationId xmlns:a16="http://schemas.microsoft.com/office/drawing/2014/main" id="{C94509E3-1741-5B4F-9412-C63F32D90FD4}"/>
              </a:ext>
            </a:extLst>
          </p:cNvPr>
          <p:cNvSpPr>
            <a:spLocks/>
          </p:cNvSpPr>
          <p:nvPr/>
        </p:nvSpPr>
        <p:spPr bwMode="auto">
          <a:xfrm>
            <a:off x="3158639" y="2110348"/>
            <a:ext cx="1801" cy="1801"/>
          </a:xfrm>
          <a:custGeom>
            <a:avLst/>
            <a:gdLst>
              <a:gd name="T0" fmla="*/ 2 w 3"/>
              <a:gd name="T1" fmla="*/ 0 h 3"/>
              <a:gd name="T2" fmla="*/ 0 w 3"/>
              <a:gd name="T3" fmla="*/ 0 h 3"/>
              <a:gd name="T4" fmla="*/ 0 w 3"/>
              <a:gd name="T5" fmla="*/ 0 h 3"/>
              <a:gd name="T6" fmla="*/ 0 w 3"/>
              <a:gd name="T7" fmla="*/ 1 h 3"/>
              <a:gd name="T8" fmla="*/ 0 w 3"/>
              <a:gd name="T9" fmla="*/ 1 h 3"/>
              <a:gd name="T10" fmla="*/ 0 w 3"/>
              <a:gd name="T11" fmla="*/ 1 h 3"/>
              <a:gd name="T12" fmla="*/ 0 w 3"/>
              <a:gd name="T13" fmla="*/ 2 h 3"/>
              <a:gd name="T14" fmla="*/ 1 w 3"/>
              <a:gd name="T15" fmla="*/ 2 h 3"/>
              <a:gd name="T16" fmla="*/ 1 w 3"/>
              <a:gd name="T17" fmla="*/ 2 h 3"/>
              <a:gd name="T18" fmla="*/ 2 w 3"/>
              <a:gd name="T19" fmla="*/ 2 h 3"/>
              <a:gd name="T20" fmla="*/ 2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0"/>
                </a:moveTo>
                <a:lnTo>
                  <a:pt x="0" y="0"/>
                </a:lnTo>
                <a:lnTo>
                  <a:pt x="0" y="0"/>
                </a:lnTo>
                <a:lnTo>
                  <a:pt x="0" y="1"/>
                </a:lnTo>
                <a:lnTo>
                  <a:pt x="0" y="1"/>
                </a:lnTo>
                <a:lnTo>
                  <a:pt x="0" y="1"/>
                </a:lnTo>
                <a:lnTo>
                  <a:pt x="0" y="2"/>
                </a:lnTo>
                <a:lnTo>
                  <a:pt x="1" y="2"/>
                </a:lnTo>
                <a:lnTo>
                  <a:pt x="1" y="2"/>
                </a:lnTo>
                <a:lnTo>
                  <a:pt x="2" y="2"/>
                </a:lnTo>
                <a:lnTo>
                  <a:pt x="2"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7" name="Freeform 103">
            <a:extLst>
              <a:ext uri="{FF2B5EF4-FFF2-40B4-BE49-F238E27FC236}">
                <a16:creationId xmlns:a16="http://schemas.microsoft.com/office/drawing/2014/main" id="{8F826074-8174-A547-B04C-47641CCF1E89}"/>
              </a:ext>
            </a:extLst>
          </p:cNvPr>
          <p:cNvSpPr>
            <a:spLocks/>
          </p:cNvSpPr>
          <p:nvPr/>
        </p:nvSpPr>
        <p:spPr bwMode="auto">
          <a:xfrm>
            <a:off x="2915529" y="2072531"/>
            <a:ext cx="42019" cy="82238"/>
          </a:xfrm>
          <a:custGeom>
            <a:avLst/>
            <a:gdLst>
              <a:gd name="T0" fmla="*/ 68 w 70"/>
              <a:gd name="T1" fmla="*/ 36 h 137"/>
              <a:gd name="T2" fmla="*/ 65 w 70"/>
              <a:gd name="T3" fmla="*/ 29 h 137"/>
              <a:gd name="T4" fmla="*/ 61 w 70"/>
              <a:gd name="T5" fmla="*/ 19 h 137"/>
              <a:gd name="T6" fmla="*/ 54 w 70"/>
              <a:gd name="T7" fmla="*/ 11 h 137"/>
              <a:gd name="T8" fmla="*/ 46 w 70"/>
              <a:gd name="T9" fmla="*/ 5 h 137"/>
              <a:gd name="T10" fmla="*/ 38 w 70"/>
              <a:gd name="T11" fmla="*/ 0 h 137"/>
              <a:gd name="T12" fmla="*/ 29 w 70"/>
              <a:gd name="T13" fmla="*/ 0 h 137"/>
              <a:gd name="T14" fmla="*/ 19 w 70"/>
              <a:gd name="T15" fmla="*/ 6 h 137"/>
              <a:gd name="T16" fmla="*/ 12 w 70"/>
              <a:gd name="T17" fmla="*/ 14 h 137"/>
              <a:gd name="T18" fmla="*/ 6 w 70"/>
              <a:gd name="T19" fmla="*/ 23 h 137"/>
              <a:gd name="T20" fmla="*/ 4 w 70"/>
              <a:gd name="T21" fmla="*/ 31 h 137"/>
              <a:gd name="T22" fmla="*/ 1 w 70"/>
              <a:gd name="T23" fmla="*/ 39 h 137"/>
              <a:gd name="T24" fmla="*/ 0 w 70"/>
              <a:gd name="T25" fmla="*/ 48 h 137"/>
              <a:gd name="T26" fmla="*/ 0 w 70"/>
              <a:gd name="T27" fmla="*/ 56 h 137"/>
              <a:gd name="T28" fmla="*/ 1 w 70"/>
              <a:gd name="T29" fmla="*/ 65 h 137"/>
              <a:gd name="T30" fmla="*/ 2 w 70"/>
              <a:gd name="T31" fmla="*/ 74 h 137"/>
              <a:gd name="T32" fmla="*/ 3 w 70"/>
              <a:gd name="T33" fmla="*/ 83 h 137"/>
              <a:gd name="T34" fmla="*/ 4 w 70"/>
              <a:gd name="T35" fmla="*/ 93 h 137"/>
              <a:gd name="T36" fmla="*/ 6 w 70"/>
              <a:gd name="T37" fmla="*/ 101 h 137"/>
              <a:gd name="T38" fmla="*/ 8 w 70"/>
              <a:gd name="T39" fmla="*/ 108 h 137"/>
              <a:gd name="T40" fmla="*/ 11 w 70"/>
              <a:gd name="T41" fmla="*/ 114 h 137"/>
              <a:gd name="T42" fmla="*/ 15 w 70"/>
              <a:gd name="T43" fmla="*/ 120 h 137"/>
              <a:gd name="T44" fmla="*/ 17 w 70"/>
              <a:gd name="T45" fmla="*/ 124 h 137"/>
              <a:gd name="T46" fmla="*/ 20 w 70"/>
              <a:gd name="T47" fmla="*/ 127 h 137"/>
              <a:gd name="T48" fmla="*/ 23 w 70"/>
              <a:gd name="T49" fmla="*/ 130 h 137"/>
              <a:gd name="T50" fmla="*/ 28 w 70"/>
              <a:gd name="T51" fmla="*/ 133 h 137"/>
              <a:gd name="T52" fmla="*/ 32 w 70"/>
              <a:gd name="T53" fmla="*/ 135 h 137"/>
              <a:gd name="T54" fmla="*/ 38 w 70"/>
              <a:gd name="T55" fmla="*/ 136 h 137"/>
              <a:gd name="T56" fmla="*/ 42 w 70"/>
              <a:gd name="T57" fmla="*/ 136 h 137"/>
              <a:gd name="T58" fmla="*/ 47 w 70"/>
              <a:gd name="T59" fmla="*/ 134 h 137"/>
              <a:gd name="T60" fmla="*/ 52 w 70"/>
              <a:gd name="T61" fmla="*/ 130 h 137"/>
              <a:gd name="T62" fmla="*/ 55 w 70"/>
              <a:gd name="T63" fmla="*/ 125 h 137"/>
              <a:gd name="T64" fmla="*/ 69 w 70"/>
              <a:gd name="T65"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37">
                <a:moveTo>
                  <a:pt x="69" y="39"/>
                </a:moveTo>
                <a:lnTo>
                  <a:pt x="68" y="36"/>
                </a:lnTo>
                <a:lnTo>
                  <a:pt x="67" y="33"/>
                </a:lnTo>
                <a:lnTo>
                  <a:pt x="65" y="29"/>
                </a:lnTo>
                <a:lnTo>
                  <a:pt x="63" y="24"/>
                </a:lnTo>
                <a:lnTo>
                  <a:pt x="61" y="19"/>
                </a:lnTo>
                <a:lnTo>
                  <a:pt x="58" y="15"/>
                </a:lnTo>
                <a:lnTo>
                  <a:pt x="54" y="11"/>
                </a:lnTo>
                <a:lnTo>
                  <a:pt x="51" y="8"/>
                </a:lnTo>
                <a:lnTo>
                  <a:pt x="46" y="5"/>
                </a:lnTo>
                <a:lnTo>
                  <a:pt x="42" y="2"/>
                </a:lnTo>
                <a:lnTo>
                  <a:pt x="38" y="0"/>
                </a:lnTo>
                <a:lnTo>
                  <a:pt x="33" y="0"/>
                </a:lnTo>
                <a:lnTo>
                  <a:pt x="29" y="0"/>
                </a:lnTo>
                <a:lnTo>
                  <a:pt x="24" y="2"/>
                </a:lnTo>
                <a:lnTo>
                  <a:pt x="19" y="6"/>
                </a:lnTo>
                <a:lnTo>
                  <a:pt x="16" y="10"/>
                </a:lnTo>
                <a:lnTo>
                  <a:pt x="12" y="14"/>
                </a:lnTo>
                <a:lnTo>
                  <a:pt x="9" y="18"/>
                </a:lnTo>
                <a:lnTo>
                  <a:pt x="6" y="23"/>
                </a:lnTo>
                <a:lnTo>
                  <a:pt x="5" y="27"/>
                </a:lnTo>
                <a:lnTo>
                  <a:pt x="4" y="31"/>
                </a:lnTo>
                <a:lnTo>
                  <a:pt x="2" y="35"/>
                </a:lnTo>
                <a:lnTo>
                  <a:pt x="1" y="39"/>
                </a:lnTo>
                <a:lnTo>
                  <a:pt x="1" y="43"/>
                </a:lnTo>
                <a:lnTo>
                  <a:pt x="0" y="48"/>
                </a:lnTo>
                <a:lnTo>
                  <a:pt x="0" y="52"/>
                </a:lnTo>
                <a:lnTo>
                  <a:pt x="0" y="56"/>
                </a:lnTo>
                <a:lnTo>
                  <a:pt x="1" y="60"/>
                </a:lnTo>
                <a:lnTo>
                  <a:pt x="1" y="65"/>
                </a:lnTo>
                <a:lnTo>
                  <a:pt x="2" y="69"/>
                </a:lnTo>
                <a:lnTo>
                  <a:pt x="2" y="74"/>
                </a:lnTo>
                <a:lnTo>
                  <a:pt x="3" y="79"/>
                </a:lnTo>
                <a:lnTo>
                  <a:pt x="3" y="83"/>
                </a:lnTo>
                <a:lnTo>
                  <a:pt x="3" y="88"/>
                </a:lnTo>
                <a:lnTo>
                  <a:pt x="4" y="93"/>
                </a:lnTo>
                <a:lnTo>
                  <a:pt x="5" y="97"/>
                </a:lnTo>
                <a:lnTo>
                  <a:pt x="6" y="101"/>
                </a:lnTo>
                <a:lnTo>
                  <a:pt x="7" y="104"/>
                </a:lnTo>
                <a:lnTo>
                  <a:pt x="8" y="108"/>
                </a:lnTo>
                <a:lnTo>
                  <a:pt x="10" y="111"/>
                </a:lnTo>
                <a:lnTo>
                  <a:pt x="11" y="114"/>
                </a:lnTo>
                <a:lnTo>
                  <a:pt x="13" y="117"/>
                </a:lnTo>
                <a:lnTo>
                  <a:pt x="15" y="120"/>
                </a:lnTo>
                <a:lnTo>
                  <a:pt x="16" y="122"/>
                </a:lnTo>
                <a:lnTo>
                  <a:pt x="17" y="124"/>
                </a:lnTo>
                <a:lnTo>
                  <a:pt x="19" y="125"/>
                </a:lnTo>
                <a:lnTo>
                  <a:pt x="20" y="127"/>
                </a:lnTo>
                <a:lnTo>
                  <a:pt x="22" y="128"/>
                </a:lnTo>
                <a:lnTo>
                  <a:pt x="23" y="130"/>
                </a:lnTo>
                <a:lnTo>
                  <a:pt x="26" y="131"/>
                </a:lnTo>
                <a:lnTo>
                  <a:pt x="28" y="133"/>
                </a:lnTo>
                <a:lnTo>
                  <a:pt x="30" y="134"/>
                </a:lnTo>
                <a:lnTo>
                  <a:pt x="32" y="135"/>
                </a:lnTo>
                <a:lnTo>
                  <a:pt x="35" y="136"/>
                </a:lnTo>
                <a:lnTo>
                  <a:pt x="38" y="136"/>
                </a:lnTo>
                <a:lnTo>
                  <a:pt x="40" y="136"/>
                </a:lnTo>
                <a:lnTo>
                  <a:pt x="42" y="136"/>
                </a:lnTo>
                <a:lnTo>
                  <a:pt x="45" y="135"/>
                </a:lnTo>
                <a:lnTo>
                  <a:pt x="47" y="134"/>
                </a:lnTo>
                <a:lnTo>
                  <a:pt x="50" y="132"/>
                </a:lnTo>
                <a:lnTo>
                  <a:pt x="52" y="130"/>
                </a:lnTo>
                <a:lnTo>
                  <a:pt x="53" y="128"/>
                </a:lnTo>
                <a:lnTo>
                  <a:pt x="55" y="125"/>
                </a:lnTo>
                <a:lnTo>
                  <a:pt x="56" y="122"/>
                </a:lnTo>
                <a:lnTo>
                  <a:pt x="69" y="39"/>
                </a:lnTo>
              </a:path>
            </a:pathLst>
          </a:custGeom>
          <a:solidFill>
            <a:srgbClr val="FF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8" name="Freeform 104">
            <a:extLst>
              <a:ext uri="{FF2B5EF4-FFF2-40B4-BE49-F238E27FC236}">
                <a16:creationId xmlns:a16="http://schemas.microsoft.com/office/drawing/2014/main" id="{1097C236-441D-5D47-878C-3D1A81A439E8}"/>
              </a:ext>
            </a:extLst>
          </p:cNvPr>
          <p:cNvSpPr>
            <a:spLocks/>
          </p:cNvSpPr>
          <p:nvPr/>
        </p:nvSpPr>
        <p:spPr bwMode="auto">
          <a:xfrm>
            <a:off x="2915528" y="2072532"/>
            <a:ext cx="45621" cy="85839"/>
          </a:xfrm>
          <a:custGeom>
            <a:avLst/>
            <a:gdLst>
              <a:gd name="T0" fmla="*/ 74 w 76"/>
              <a:gd name="T1" fmla="*/ 38 h 143"/>
              <a:gd name="T2" fmla="*/ 71 w 76"/>
              <a:gd name="T3" fmla="*/ 30 h 143"/>
              <a:gd name="T4" fmla="*/ 66 w 76"/>
              <a:gd name="T5" fmla="*/ 20 h 143"/>
              <a:gd name="T6" fmla="*/ 59 w 76"/>
              <a:gd name="T7" fmla="*/ 12 h 143"/>
              <a:gd name="T8" fmla="*/ 50 w 76"/>
              <a:gd name="T9" fmla="*/ 5 h 143"/>
              <a:gd name="T10" fmla="*/ 41 w 76"/>
              <a:gd name="T11" fmla="*/ 0 h 143"/>
              <a:gd name="T12" fmla="*/ 31 w 76"/>
              <a:gd name="T13" fmla="*/ 0 h 143"/>
              <a:gd name="T14" fmla="*/ 21 w 76"/>
              <a:gd name="T15" fmla="*/ 6 h 143"/>
              <a:gd name="T16" fmla="*/ 13 w 76"/>
              <a:gd name="T17" fmla="*/ 15 h 143"/>
              <a:gd name="T18" fmla="*/ 7 w 76"/>
              <a:gd name="T19" fmla="*/ 24 h 143"/>
              <a:gd name="T20" fmla="*/ 4 w 76"/>
              <a:gd name="T21" fmla="*/ 32 h 143"/>
              <a:gd name="T22" fmla="*/ 1 w 76"/>
              <a:gd name="T23" fmla="*/ 41 h 143"/>
              <a:gd name="T24" fmla="*/ 0 w 76"/>
              <a:gd name="T25" fmla="*/ 50 h 143"/>
              <a:gd name="T26" fmla="*/ 0 w 76"/>
              <a:gd name="T27" fmla="*/ 58 h 143"/>
              <a:gd name="T28" fmla="*/ 1 w 76"/>
              <a:gd name="T29" fmla="*/ 68 h 143"/>
              <a:gd name="T30" fmla="*/ 2 w 76"/>
              <a:gd name="T31" fmla="*/ 77 h 143"/>
              <a:gd name="T32" fmla="*/ 3 w 76"/>
              <a:gd name="T33" fmla="*/ 87 h 143"/>
              <a:gd name="T34" fmla="*/ 4 w 76"/>
              <a:gd name="T35" fmla="*/ 97 h 143"/>
              <a:gd name="T36" fmla="*/ 6 w 76"/>
              <a:gd name="T37" fmla="*/ 105 h 143"/>
              <a:gd name="T38" fmla="*/ 9 w 76"/>
              <a:gd name="T39" fmla="*/ 113 h 143"/>
              <a:gd name="T40" fmla="*/ 12 w 76"/>
              <a:gd name="T41" fmla="*/ 119 h 143"/>
              <a:gd name="T42" fmla="*/ 16 w 76"/>
              <a:gd name="T43" fmla="*/ 125 h 143"/>
              <a:gd name="T44" fmla="*/ 19 w 76"/>
              <a:gd name="T45" fmla="*/ 129 h 143"/>
              <a:gd name="T46" fmla="*/ 22 w 76"/>
              <a:gd name="T47" fmla="*/ 133 h 143"/>
              <a:gd name="T48" fmla="*/ 25 w 76"/>
              <a:gd name="T49" fmla="*/ 136 h 143"/>
              <a:gd name="T50" fmla="*/ 30 w 76"/>
              <a:gd name="T51" fmla="*/ 139 h 143"/>
              <a:gd name="T52" fmla="*/ 35 w 76"/>
              <a:gd name="T53" fmla="*/ 141 h 143"/>
              <a:gd name="T54" fmla="*/ 41 w 76"/>
              <a:gd name="T55" fmla="*/ 142 h 143"/>
              <a:gd name="T56" fmla="*/ 46 w 76"/>
              <a:gd name="T57" fmla="*/ 142 h 143"/>
              <a:gd name="T58" fmla="*/ 51 w 76"/>
              <a:gd name="T59" fmla="*/ 140 h 143"/>
              <a:gd name="T60" fmla="*/ 56 w 76"/>
              <a:gd name="T61" fmla="*/ 136 h 143"/>
              <a:gd name="T62" fmla="*/ 60 w 76"/>
              <a:gd name="T63" fmla="*/ 1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143">
                <a:moveTo>
                  <a:pt x="75" y="41"/>
                </a:moveTo>
                <a:lnTo>
                  <a:pt x="74" y="38"/>
                </a:lnTo>
                <a:lnTo>
                  <a:pt x="73" y="34"/>
                </a:lnTo>
                <a:lnTo>
                  <a:pt x="71" y="30"/>
                </a:lnTo>
                <a:lnTo>
                  <a:pt x="69" y="25"/>
                </a:lnTo>
                <a:lnTo>
                  <a:pt x="66" y="20"/>
                </a:lnTo>
                <a:lnTo>
                  <a:pt x="63" y="16"/>
                </a:lnTo>
                <a:lnTo>
                  <a:pt x="59" y="12"/>
                </a:lnTo>
                <a:lnTo>
                  <a:pt x="55" y="8"/>
                </a:lnTo>
                <a:lnTo>
                  <a:pt x="50" y="5"/>
                </a:lnTo>
                <a:lnTo>
                  <a:pt x="46" y="2"/>
                </a:lnTo>
                <a:lnTo>
                  <a:pt x="41" y="0"/>
                </a:lnTo>
                <a:lnTo>
                  <a:pt x="36" y="0"/>
                </a:lnTo>
                <a:lnTo>
                  <a:pt x="31" y="0"/>
                </a:lnTo>
                <a:lnTo>
                  <a:pt x="26" y="2"/>
                </a:lnTo>
                <a:lnTo>
                  <a:pt x="21" y="6"/>
                </a:lnTo>
                <a:lnTo>
                  <a:pt x="17" y="10"/>
                </a:lnTo>
                <a:lnTo>
                  <a:pt x="13" y="15"/>
                </a:lnTo>
                <a:lnTo>
                  <a:pt x="10" y="19"/>
                </a:lnTo>
                <a:lnTo>
                  <a:pt x="7" y="24"/>
                </a:lnTo>
                <a:lnTo>
                  <a:pt x="5" y="28"/>
                </a:lnTo>
                <a:lnTo>
                  <a:pt x="4" y="32"/>
                </a:lnTo>
                <a:lnTo>
                  <a:pt x="2" y="37"/>
                </a:lnTo>
                <a:lnTo>
                  <a:pt x="1" y="41"/>
                </a:lnTo>
                <a:lnTo>
                  <a:pt x="1" y="45"/>
                </a:lnTo>
                <a:lnTo>
                  <a:pt x="0" y="50"/>
                </a:lnTo>
                <a:lnTo>
                  <a:pt x="0" y="54"/>
                </a:lnTo>
                <a:lnTo>
                  <a:pt x="0" y="58"/>
                </a:lnTo>
                <a:lnTo>
                  <a:pt x="1" y="63"/>
                </a:lnTo>
                <a:lnTo>
                  <a:pt x="1" y="68"/>
                </a:lnTo>
                <a:lnTo>
                  <a:pt x="2" y="72"/>
                </a:lnTo>
                <a:lnTo>
                  <a:pt x="2" y="77"/>
                </a:lnTo>
                <a:lnTo>
                  <a:pt x="3" y="82"/>
                </a:lnTo>
                <a:lnTo>
                  <a:pt x="3" y="87"/>
                </a:lnTo>
                <a:lnTo>
                  <a:pt x="3" y="92"/>
                </a:lnTo>
                <a:lnTo>
                  <a:pt x="4" y="97"/>
                </a:lnTo>
                <a:lnTo>
                  <a:pt x="5" y="101"/>
                </a:lnTo>
                <a:lnTo>
                  <a:pt x="6" y="105"/>
                </a:lnTo>
                <a:lnTo>
                  <a:pt x="8" y="109"/>
                </a:lnTo>
                <a:lnTo>
                  <a:pt x="9" y="113"/>
                </a:lnTo>
                <a:lnTo>
                  <a:pt x="11" y="116"/>
                </a:lnTo>
                <a:lnTo>
                  <a:pt x="12" y="119"/>
                </a:lnTo>
                <a:lnTo>
                  <a:pt x="14" y="122"/>
                </a:lnTo>
                <a:lnTo>
                  <a:pt x="16" y="125"/>
                </a:lnTo>
                <a:lnTo>
                  <a:pt x="17" y="127"/>
                </a:lnTo>
                <a:lnTo>
                  <a:pt x="19" y="129"/>
                </a:lnTo>
                <a:lnTo>
                  <a:pt x="21" y="131"/>
                </a:lnTo>
                <a:lnTo>
                  <a:pt x="22" y="133"/>
                </a:lnTo>
                <a:lnTo>
                  <a:pt x="24" y="134"/>
                </a:lnTo>
                <a:lnTo>
                  <a:pt x="25" y="136"/>
                </a:lnTo>
                <a:lnTo>
                  <a:pt x="28" y="137"/>
                </a:lnTo>
                <a:lnTo>
                  <a:pt x="30" y="139"/>
                </a:lnTo>
                <a:lnTo>
                  <a:pt x="33" y="140"/>
                </a:lnTo>
                <a:lnTo>
                  <a:pt x="35" y="141"/>
                </a:lnTo>
                <a:lnTo>
                  <a:pt x="38" y="142"/>
                </a:lnTo>
                <a:lnTo>
                  <a:pt x="41" y="142"/>
                </a:lnTo>
                <a:lnTo>
                  <a:pt x="44" y="142"/>
                </a:lnTo>
                <a:lnTo>
                  <a:pt x="46" y="142"/>
                </a:lnTo>
                <a:lnTo>
                  <a:pt x="49" y="141"/>
                </a:lnTo>
                <a:lnTo>
                  <a:pt x="51" y="140"/>
                </a:lnTo>
                <a:lnTo>
                  <a:pt x="54" y="138"/>
                </a:lnTo>
                <a:lnTo>
                  <a:pt x="56" y="136"/>
                </a:lnTo>
                <a:lnTo>
                  <a:pt x="58" y="134"/>
                </a:lnTo>
                <a:lnTo>
                  <a:pt x="60" y="131"/>
                </a:lnTo>
                <a:lnTo>
                  <a:pt x="61" y="12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49" name="Freeform 105">
            <a:extLst>
              <a:ext uri="{FF2B5EF4-FFF2-40B4-BE49-F238E27FC236}">
                <a16:creationId xmlns:a16="http://schemas.microsoft.com/office/drawing/2014/main" id="{6596DA9D-43D3-AD4A-A691-DD2FA1674034}"/>
              </a:ext>
            </a:extLst>
          </p:cNvPr>
          <p:cNvSpPr>
            <a:spLocks/>
          </p:cNvSpPr>
          <p:nvPr/>
        </p:nvSpPr>
        <p:spPr bwMode="auto">
          <a:xfrm>
            <a:off x="2918530" y="2080335"/>
            <a:ext cx="32415" cy="61228"/>
          </a:xfrm>
          <a:custGeom>
            <a:avLst/>
            <a:gdLst>
              <a:gd name="T0" fmla="*/ 43 w 54"/>
              <a:gd name="T1" fmla="*/ 4 h 102"/>
              <a:gd name="T2" fmla="*/ 34 w 54"/>
              <a:gd name="T3" fmla="*/ 0 h 102"/>
              <a:gd name="T4" fmla="*/ 23 w 54"/>
              <a:gd name="T5" fmla="*/ 2 h 102"/>
              <a:gd name="T6" fmla="*/ 13 w 54"/>
              <a:gd name="T7" fmla="*/ 9 h 102"/>
              <a:gd name="T8" fmla="*/ 4 w 54"/>
              <a:gd name="T9" fmla="*/ 21 h 102"/>
              <a:gd name="T10" fmla="*/ 0 w 54"/>
              <a:gd name="T11" fmla="*/ 33 h 102"/>
              <a:gd name="T12" fmla="*/ 0 w 54"/>
              <a:gd name="T13" fmla="*/ 46 h 102"/>
              <a:gd name="T14" fmla="*/ 3 w 54"/>
              <a:gd name="T15" fmla="*/ 61 h 102"/>
              <a:gd name="T16" fmla="*/ 6 w 54"/>
              <a:gd name="T17" fmla="*/ 77 h 102"/>
              <a:gd name="T18" fmla="*/ 11 w 54"/>
              <a:gd name="T19" fmla="*/ 92 h 102"/>
              <a:gd name="T20" fmla="*/ 13 w 54"/>
              <a:gd name="T21" fmla="*/ 101 h 102"/>
              <a:gd name="T22" fmla="*/ 8 w 54"/>
              <a:gd name="T23" fmla="*/ 77 h 102"/>
              <a:gd name="T24" fmla="*/ 4 w 54"/>
              <a:gd name="T25" fmla="*/ 56 h 102"/>
              <a:gd name="T26" fmla="*/ 5 w 54"/>
              <a:gd name="T27" fmla="*/ 39 h 102"/>
              <a:gd name="T28" fmla="*/ 11 w 54"/>
              <a:gd name="T29" fmla="*/ 24 h 102"/>
              <a:gd name="T30" fmla="*/ 21 w 54"/>
              <a:gd name="T31" fmla="*/ 13 h 102"/>
              <a:gd name="T32" fmla="*/ 31 w 54"/>
              <a:gd name="T33" fmla="*/ 9 h 102"/>
              <a:gd name="T34" fmla="*/ 35 w 54"/>
              <a:gd name="T35" fmla="*/ 10 h 102"/>
              <a:gd name="T36" fmla="*/ 39 w 54"/>
              <a:gd name="T37" fmla="*/ 15 h 102"/>
              <a:gd name="T38" fmla="*/ 40 w 54"/>
              <a:gd name="T39" fmla="*/ 19 h 102"/>
              <a:gd name="T40" fmla="*/ 40 w 54"/>
              <a:gd name="T41" fmla="*/ 23 h 102"/>
              <a:gd name="T42" fmla="*/ 37 w 54"/>
              <a:gd name="T43" fmla="*/ 25 h 102"/>
              <a:gd name="T44" fmla="*/ 31 w 54"/>
              <a:gd name="T45" fmla="*/ 27 h 102"/>
              <a:gd name="T46" fmla="*/ 25 w 54"/>
              <a:gd name="T47" fmla="*/ 32 h 102"/>
              <a:gd name="T48" fmla="*/ 20 w 54"/>
              <a:gd name="T49" fmla="*/ 38 h 102"/>
              <a:gd name="T50" fmla="*/ 15 w 54"/>
              <a:gd name="T51" fmla="*/ 43 h 102"/>
              <a:gd name="T52" fmla="*/ 13 w 54"/>
              <a:gd name="T53" fmla="*/ 49 h 102"/>
              <a:gd name="T54" fmla="*/ 15 w 54"/>
              <a:gd name="T55" fmla="*/ 57 h 102"/>
              <a:gd name="T56" fmla="*/ 20 w 54"/>
              <a:gd name="T57" fmla="*/ 64 h 102"/>
              <a:gd name="T58" fmla="*/ 25 w 54"/>
              <a:gd name="T59" fmla="*/ 73 h 102"/>
              <a:gd name="T60" fmla="*/ 31 w 54"/>
              <a:gd name="T61" fmla="*/ 78 h 102"/>
              <a:gd name="T62" fmla="*/ 37 w 54"/>
              <a:gd name="T63" fmla="*/ 79 h 102"/>
              <a:gd name="T64" fmla="*/ 39 w 54"/>
              <a:gd name="T65" fmla="*/ 76 h 102"/>
              <a:gd name="T66" fmla="*/ 38 w 54"/>
              <a:gd name="T67" fmla="*/ 72 h 102"/>
              <a:gd name="T68" fmla="*/ 35 w 54"/>
              <a:gd name="T69" fmla="*/ 68 h 102"/>
              <a:gd name="T70" fmla="*/ 32 w 54"/>
              <a:gd name="T71" fmla="*/ 62 h 102"/>
              <a:gd name="T72" fmla="*/ 31 w 54"/>
              <a:gd name="T73" fmla="*/ 55 h 102"/>
              <a:gd name="T74" fmla="*/ 33 w 54"/>
              <a:gd name="T75" fmla="*/ 47 h 102"/>
              <a:gd name="T76" fmla="*/ 39 w 54"/>
              <a:gd name="T77" fmla="*/ 43 h 102"/>
              <a:gd name="T78" fmla="*/ 46 w 54"/>
              <a:gd name="T79" fmla="*/ 41 h 102"/>
              <a:gd name="T80" fmla="*/ 51 w 54"/>
              <a:gd name="T81" fmla="*/ 37 h 102"/>
              <a:gd name="T82" fmla="*/ 53 w 54"/>
              <a:gd name="T83" fmla="*/ 27 h 102"/>
              <a:gd name="T84" fmla="*/ 48 w 54"/>
              <a:gd name="T85"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102">
                <a:moveTo>
                  <a:pt x="48" y="10"/>
                </a:moveTo>
                <a:lnTo>
                  <a:pt x="45" y="7"/>
                </a:lnTo>
                <a:lnTo>
                  <a:pt x="43" y="4"/>
                </a:lnTo>
                <a:lnTo>
                  <a:pt x="40" y="2"/>
                </a:lnTo>
                <a:lnTo>
                  <a:pt x="37" y="0"/>
                </a:lnTo>
                <a:lnTo>
                  <a:pt x="34" y="0"/>
                </a:lnTo>
                <a:lnTo>
                  <a:pt x="31" y="0"/>
                </a:lnTo>
                <a:lnTo>
                  <a:pt x="27" y="1"/>
                </a:lnTo>
                <a:lnTo>
                  <a:pt x="23" y="2"/>
                </a:lnTo>
                <a:lnTo>
                  <a:pt x="20" y="4"/>
                </a:lnTo>
                <a:lnTo>
                  <a:pt x="16" y="7"/>
                </a:lnTo>
                <a:lnTo>
                  <a:pt x="13" y="9"/>
                </a:lnTo>
                <a:lnTo>
                  <a:pt x="10" y="13"/>
                </a:lnTo>
                <a:lnTo>
                  <a:pt x="7" y="17"/>
                </a:lnTo>
                <a:lnTo>
                  <a:pt x="4" y="21"/>
                </a:lnTo>
                <a:lnTo>
                  <a:pt x="3" y="25"/>
                </a:lnTo>
                <a:lnTo>
                  <a:pt x="1" y="30"/>
                </a:lnTo>
                <a:lnTo>
                  <a:pt x="0" y="33"/>
                </a:lnTo>
                <a:lnTo>
                  <a:pt x="0" y="37"/>
                </a:lnTo>
                <a:lnTo>
                  <a:pt x="0" y="42"/>
                </a:lnTo>
                <a:lnTo>
                  <a:pt x="0" y="46"/>
                </a:lnTo>
                <a:lnTo>
                  <a:pt x="1" y="51"/>
                </a:lnTo>
                <a:lnTo>
                  <a:pt x="2" y="57"/>
                </a:lnTo>
                <a:lnTo>
                  <a:pt x="3" y="61"/>
                </a:lnTo>
                <a:lnTo>
                  <a:pt x="4" y="67"/>
                </a:lnTo>
                <a:lnTo>
                  <a:pt x="5" y="72"/>
                </a:lnTo>
                <a:lnTo>
                  <a:pt x="6" y="77"/>
                </a:lnTo>
                <a:lnTo>
                  <a:pt x="8" y="82"/>
                </a:lnTo>
                <a:lnTo>
                  <a:pt x="9" y="87"/>
                </a:lnTo>
                <a:lnTo>
                  <a:pt x="11" y="92"/>
                </a:lnTo>
                <a:lnTo>
                  <a:pt x="12" y="95"/>
                </a:lnTo>
                <a:lnTo>
                  <a:pt x="13" y="98"/>
                </a:lnTo>
                <a:lnTo>
                  <a:pt x="13" y="101"/>
                </a:lnTo>
                <a:lnTo>
                  <a:pt x="12" y="93"/>
                </a:lnTo>
                <a:lnTo>
                  <a:pt x="9" y="85"/>
                </a:lnTo>
                <a:lnTo>
                  <a:pt x="8" y="77"/>
                </a:lnTo>
                <a:lnTo>
                  <a:pt x="6" y="70"/>
                </a:lnTo>
                <a:lnTo>
                  <a:pt x="5" y="62"/>
                </a:lnTo>
                <a:lnTo>
                  <a:pt x="4" y="56"/>
                </a:lnTo>
                <a:lnTo>
                  <a:pt x="4" y="50"/>
                </a:lnTo>
                <a:lnTo>
                  <a:pt x="4" y="43"/>
                </a:lnTo>
                <a:lnTo>
                  <a:pt x="5" y="39"/>
                </a:lnTo>
                <a:lnTo>
                  <a:pt x="6" y="33"/>
                </a:lnTo>
                <a:lnTo>
                  <a:pt x="8" y="28"/>
                </a:lnTo>
                <a:lnTo>
                  <a:pt x="11" y="24"/>
                </a:lnTo>
                <a:lnTo>
                  <a:pt x="13" y="20"/>
                </a:lnTo>
                <a:lnTo>
                  <a:pt x="17" y="16"/>
                </a:lnTo>
                <a:lnTo>
                  <a:pt x="21" y="13"/>
                </a:lnTo>
                <a:lnTo>
                  <a:pt x="26" y="10"/>
                </a:lnTo>
                <a:lnTo>
                  <a:pt x="28" y="9"/>
                </a:lnTo>
                <a:lnTo>
                  <a:pt x="31" y="9"/>
                </a:lnTo>
                <a:lnTo>
                  <a:pt x="32" y="9"/>
                </a:lnTo>
                <a:lnTo>
                  <a:pt x="34" y="9"/>
                </a:lnTo>
                <a:lnTo>
                  <a:pt x="35" y="10"/>
                </a:lnTo>
                <a:lnTo>
                  <a:pt x="37" y="12"/>
                </a:lnTo>
                <a:lnTo>
                  <a:pt x="38" y="13"/>
                </a:lnTo>
                <a:lnTo>
                  <a:pt x="39" y="15"/>
                </a:lnTo>
                <a:lnTo>
                  <a:pt x="40" y="16"/>
                </a:lnTo>
                <a:lnTo>
                  <a:pt x="40" y="18"/>
                </a:lnTo>
                <a:lnTo>
                  <a:pt x="40" y="19"/>
                </a:lnTo>
                <a:lnTo>
                  <a:pt x="40" y="21"/>
                </a:lnTo>
                <a:lnTo>
                  <a:pt x="40" y="22"/>
                </a:lnTo>
                <a:lnTo>
                  <a:pt x="40" y="23"/>
                </a:lnTo>
                <a:lnTo>
                  <a:pt x="40" y="24"/>
                </a:lnTo>
                <a:lnTo>
                  <a:pt x="39" y="24"/>
                </a:lnTo>
                <a:lnTo>
                  <a:pt x="37" y="25"/>
                </a:lnTo>
                <a:lnTo>
                  <a:pt x="35" y="25"/>
                </a:lnTo>
                <a:lnTo>
                  <a:pt x="33" y="26"/>
                </a:lnTo>
                <a:lnTo>
                  <a:pt x="31" y="27"/>
                </a:lnTo>
                <a:lnTo>
                  <a:pt x="30" y="29"/>
                </a:lnTo>
                <a:lnTo>
                  <a:pt x="28" y="30"/>
                </a:lnTo>
                <a:lnTo>
                  <a:pt x="25" y="32"/>
                </a:lnTo>
                <a:lnTo>
                  <a:pt x="23" y="34"/>
                </a:lnTo>
                <a:lnTo>
                  <a:pt x="22" y="36"/>
                </a:lnTo>
                <a:lnTo>
                  <a:pt x="20" y="38"/>
                </a:lnTo>
                <a:lnTo>
                  <a:pt x="18" y="40"/>
                </a:lnTo>
                <a:lnTo>
                  <a:pt x="16" y="42"/>
                </a:lnTo>
                <a:lnTo>
                  <a:pt x="15" y="43"/>
                </a:lnTo>
                <a:lnTo>
                  <a:pt x="14" y="45"/>
                </a:lnTo>
                <a:lnTo>
                  <a:pt x="13" y="47"/>
                </a:lnTo>
                <a:lnTo>
                  <a:pt x="13" y="49"/>
                </a:lnTo>
                <a:lnTo>
                  <a:pt x="13" y="51"/>
                </a:lnTo>
                <a:lnTo>
                  <a:pt x="14" y="54"/>
                </a:lnTo>
                <a:lnTo>
                  <a:pt x="15" y="57"/>
                </a:lnTo>
                <a:lnTo>
                  <a:pt x="16" y="59"/>
                </a:lnTo>
                <a:lnTo>
                  <a:pt x="18" y="61"/>
                </a:lnTo>
                <a:lnTo>
                  <a:pt x="20" y="64"/>
                </a:lnTo>
                <a:lnTo>
                  <a:pt x="22" y="67"/>
                </a:lnTo>
                <a:lnTo>
                  <a:pt x="23" y="70"/>
                </a:lnTo>
                <a:lnTo>
                  <a:pt x="25" y="73"/>
                </a:lnTo>
                <a:lnTo>
                  <a:pt x="28" y="75"/>
                </a:lnTo>
                <a:lnTo>
                  <a:pt x="30" y="76"/>
                </a:lnTo>
                <a:lnTo>
                  <a:pt x="31" y="78"/>
                </a:lnTo>
                <a:lnTo>
                  <a:pt x="33" y="79"/>
                </a:lnTo>
                <a:lnTo>
                  <a:pt x="35" y="79"/>
                </a:lnTo>
                <a:lnTo>
                  <a:pt x="37" y="79"/>
                </a:lnTo>
                <a:lnTo>
                  <a:pt x="39" y="78"/>
                </a:lnTo>
                <a:lnTo>
                  <a:pt x="39" y="77"/>
                </a:lnTo>
                <a:lnTo>
                  <a:pt x="39" y="76"/>
                </a:lnTo>
                <a:lnTo>
                  <a:pt x="39" y="75"/>
                </a:lnTo>
                <a:lnTo>
                  <a:pt x="38" y="74"/>
                </a:lnTo>
                <a:lnTo>
                  <a:pt x="38" y="72"/>
                </a:lnTo>
                <a:lnTo>
                  <a:pt x="37" y="71"/>
                </a:lnTo>
                <a:lnTo>
                  <a:pt x="36" y="69"/>
                </a:lnTo>
                <a:lnTo>
                  <a:pt x="35" y="68"/>
                </a:lnTo>
                <a:lnTo>
                  <a:pt x="34" y="66"/>
                </a:lnTo>
                <a:lnTo>
                  <a:pt x="33" y="64"/>
                </a:lnTo>
                <a:lnTo>
                  <a:pt x="32" y="62"/>
                </a:lnTo>
                <a:lnTo>
                  <a:pt x="32" y="59"/>
                </a:lnTo>
                <a:lnTo>
                  <a:pt x="31" y="58"/>
                </a:lnTo>
                <a:lnTo>
                  <a:pt x="31" y="55"/>
                </a:lnTo>
                <a:lnTo>
                  <a:pt x="31" y="52"/>
                </a:lnTo>
                <a:lnTo>
                  <a:pt x="32" y="49"/>
                </a:lnTo>
                <a:lnTo>
                  <a:pt x="33" y="47"/>
                </a:lnTo>
                <a:lnTo>
                  <a:pt x="34" y="45"/>
                </a:lnTo>
                <a:lnTo>
                  <a:pt x="36" y="44"/>
                </a:lnTo>
                <a:lnTo>
                  <a:pt x="39" y="43"/>
                </a:lnTo>
                <a:lnTo>
                  <a:pt x="40" y="42"/>
                </a:lnTo>
                <a:lnTo>
                  <a:pt x="43" y="42"/>
                </a:lnTo>
                <a:lnTo>
                  <a:pt x="46" y="41"/>
                </a:lnTo>
                <a:lnTo>
                  <a:pt x="48" y="40"/>
                </a:lnTo>
                <a:lnTo>
                  <a:pt x="49" y="39"/>
                </a:lnTo>
                <a:lnTo>
                  <a:pt x="51" y="37"/>
                </a:lnTo>
                <a:lnTo>
                  <a:pt x="52" y="34"/>
                </a:lnTo>
                <a:lnTo>
                  <a:pt x="53" y="31"/>
                </a:lnTo>
                <a:lnTo>
                  <a:pt x="53" y="27"/>
                </a:lnTo>
                <a:lnTo>
                  <a:pt x="52" y="23"/>
                </a:lnTo>
                <a:lnTo>
                  <a:pt x="50" y="17"/>
                </a:lnTo>
                <a:lnTo>
                  <a:pt x="48" y="10"/>
                </a:lnTo>
              </a:path>
            </a:pathLst>
          </a:custGeom>
          <a:solidFill>
            <a:srgbClr val="984C3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0" name="Freeform 106">
            <a:extLst>
              <a:ext uri="{FF2B5EF4-FFF2-40B4-BE49-F238E27FC236}">
                <a16:creationId xmlns:a16="http://schemas.microsoft.com/office/drawing/2014/main" id="{FA444094-F043-FE49-B7C3-0F6E2403506F}"/>
              </a:ext>
            </a:extLst>
          </p:cNvPr>
          <p:cNvSpPr>
            <a:spLocks/>
          </p:cNvSpPr>
          <p:nvPr/>
        </p:nvSpPr>
        <p:spPr bwMode="auto">
          <a:xfrm>
            <a:off x="2835092" y="2253814"/>
            <a:ext cx="270123" cy="678909"/>
          </a:xfrm>
          <a:custGeom>
            <a:avLst/>
            <a:gdLst>
              <a:gd name="T0" fmla="*/ 149 w 450"/>
              <a:gd name="T1" fmla="*/ 1 h 1131"/>
              <a:gd name="T2" fmla="*/ 166 w 450"/>
              <a:gd name="T3" fmla="*/ 8 h 1131"/>
              <a:gd name="T4" fmla="*/ 180 w 450"/>
              <a:gd name="T5" fmla="*/ 20 h 1131"/>
              <a:gd name="T6" fmla="*/ 192 w 450"/>
              <a:gd name="T7" fmla="*/ 35 h 1131"/>
              <a:gd name="T8" fmla="*/ 201 w 450"/>
              <a:gd name="T9" fmla="*/ 52 h 1131"/>
              <a:gd name="T10" fmla="*/ 208 w 450"/>
              <a:gd name="T11" fmla="*/ 72 h 1131"/>
              <a:gd name="T12" fmla="*/ 220 w 450"/>
              <a:gd name="T13" fmla="*/ 94 h 1131"/>
              <a:gd name="T14" fmla="*/ 236 w 450"/>
              <a:gd name="T15" fmla="*/ 118 h 1131"/>
              <a:gd name="T16" fmla="*/ 255 w 450"/>
              <a:gd name="T17" fmla="*/ 139 h 1131"/>
              <a:gd name="T18" fmla="*/ 275 w 450"/>
              <a:gd name="T19" fmla="*/ 153 h 1131"/>
              <a:gd name="T20" fmla="*/ 295 w 450"/>
              <a:gd name="T21" fmla="*/ 158 h 1131"/>
              <a:gd name="T22" fmla="*/ 307 w 450"/>
              <a:gd name="T23" fmla="*/ 153 h 1131"/>
              <a:gd name="T24" fmla="*/ 322 w 450"/>
              <a:gd name="T25" fmla="*/ 143 h 1131"/>
              <a:gd name="T26" fmla="*/ 332 w 450"/>
              <a:gd name="T27" fmla="*/ 138 h 1131"/>
              <a:gd name="T28" fmla="*/ 338 w 450"/>
              <a:gd name="T29" fmla="*/ 140 h 1131"/>
              <a:gd name="T30" fmla="*/ 339 w 450"/>
              <a:gd name="T31" fmla="*/ 154 h 1131"/>
              <a:gd name="T32" fmla="*/ 342 w 450"/>
              <a:gd name="T33" fmla="*/ 176 h 1131"/>
              <a:gd name="T34" fmla="*/ 355 w 450"/>
              <a:gd name="T35" fmla="*/ 202 h 1131"/>
              <a:gd name="T36" fmla="*/ 373 w 450"/>
              <a:gd name="T37" fmla="*/ 234 h 1131"/>
              <a:gd name="T38" fmla="*/ 390 w 450"/>
              <a:gd name="T39" fmla="*/ 272 h 1131"/>
              <a:gd name="T40" fmla="*/ 402 w 450"/>
              <a:gd name="T41" fmla="*/ 316 h 1131"/>
              <a:gd name="T42" fmla="*/ 409 w 450"/>
              <a:gd name="T43" fmla="*/ 375 h 1131"/>
              <a:gd name="T44" fmla="*/ 423 w 450"/>
              <a:gd name="T45" fmla="*/ 463 h 1131"/>
              <a:gd name="T46" fmla="*/ 438 w 450"/>
              <a:gd name="T47" fmla="*/ 566 h 1131"/>
              <a:gd name="T48" fmla="*/ 448 w 450"/>
              <a:gd name="T49" fmla="*/ 668 h 1131"/>
              <a:gd name="T50" fmla="*/ 446 w 450"/>
              <a:gd name="T51" fmla="*/ 753 h 1131"/>
              <a:gd name="T52" fmla="*/ 427 w 450"/>
              <a:gd name="T53" fmla="*/ 808 h 1131"/>
              <a:gd name="T54" fmla="*/ 406 w 450"/>
              <a:gd name="T55" fmla="*/ 855 h 1131"/>
              <a:gd name="T56" fmla="*/ 386 w 450"/>
              <a:gd name="T57" fmla="*/ 900 h 1131"/>
              <a:gd name="T58" fmla="*/ 369 w 450"/>
              <a:gd name="T59" fmla="*/ 941 h 1131"/>
              <a:gd name="T60" fmla="*/ 356 w 450"/>
              <a:gd name="T61" fmla="*/ 974 h 1131"/>
              <a:gd name="T62" fmla="*/ 346 w 450"/>
              <a:gd name="T63" fmla="*/ 998 h 1131"/>
              <a:gd name="T64" fmla="*/ 334 w 450"/>
              <a:gd name="T65" fmla="*/ 1017 h 1131"/>
              <a:gd name="T66" fmla="*/ 317 w 450"/>
              <a:gd name="T67" fmla="*/ 1043 h 1131"/>
              <a:gd name="T68" fmla="*/ 296 w 450"/>
              <a:gd name="T69" fmla="*/ 1069 h 1131"/>
              <a:gd name="T70" fmla="*/ 275 w 450"/>
              <a:gd name="T71" fmla="*/ 1093 h 1131"/>
              <a:gd name="T72" fmla="*/ 255 w 450"/>
              <a:gd name="T73" fmla="*/ 1108 h 1131"/>
              <a:gd name="T74" fmla="*/ 123 w 450"/>
              <a:gd name="T75" fmla="*/ 1130 h 1131"/>
              <a:gd name="T76" fmla="*/ 23 w 450"/>
              <a:gd name="T77" fmla="*/ 1077 h 1131"/>
              <a:gd name="T78" fmla="*/ 0 w 450"/>
              <a:gd name="T79" fmla="*/ 954 h 1131"/>
              <a:gd name="T80" fmla="*/ 21 w 450"/>
              <a:gd name="T81" fmla="*/ 793 h 1131"/>
              <a:gd name="T82" fmla="*/ 55 w 450"/>
              <a:gd name="T83" fmla="*/ 625 h 1131"/>
              <a:gd name="T84" fmla="*/ 71 w 450"/>
              <a:gd name="T85" fmla="*/ 479 h 1131"/>
              <a:gd name="T86" fmla="*/ 80 w 450"/>
              <a:gd name="T87" fmla="*/ 347 h 1131"/>
              <a:gd name="T88" fmla="*/ 88 w 450"/>
              <a:gd name="T89" fmla="*/ 227 h 1131"/>
              <a:gd name="T90" fmla="*/ 99 w 450"/>
              <a:gd name="T91" fmla="*/ 124 h 1131"/>
              <a:gd name="T92" fmla="*/ 114 w 450"/>
              <a:gd name="T93" fmla="*/ 47 h 1131"/>
              <a:gd name="T94" fmla="*/ 137 w 450"/>
              <a:gd name="T95"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1131">
                <a:moveTo>
                  <a:pt x="137" y="0"/>
                </a:moveTo>
                <a:lnTo>
                  <a:pt x="143" y="0"/>
                </a:lnTo>
                <a:lnTo>
                  <a:pt x="149" y="1"/>
                </a:lnTo>
                <a:lnTo>
                  <a:pt x="155" y="3"/>
                </a:lnTo>
                <a:lnTo>
                  <a:pt x="161" y="5"/>
                </a:lnTo>
                <a:lnTo>
                  <a:pt x="166" y="8"/>
                </a:lnTo>
                <a:lnTo>
                  <a:pt x="171" y="12"/>
                </a:lnTo>
                <a:lnTo>
                  <a:pt x="176" y="15"/>
                </a:lnTo>
                <a:lnTo>
                  <a:pt x="180" y="20"/>
                </a:lnTo>
                <a:lnTo>
                  <a:pt x="184" y="24"/>
                </a:lnTo>
                <a:lnTo>
                  <a:pt x="188" y="29"/>
                </a:lnTo>
                <a:lnTo>
                  <a:pt x="192" y="35"/>
                </a:lnTo>
                <a:lnTo>
                  <a:pt x="195" y="40"/>
                </a:lnTo>
                <a:lnTo>
                  <a:pt x="198" y="46"/>
                </a:lnTo>
                <a:lnTo>
                  <a:pt x="201" y="52"/>
                </a:lnTo>
                <a:lnTo>
                  <a:pt x="203" y="59"/>
                </a:lnTo>
                <a:lnTo>
                  <a:pt x="205" y="65"/>
                </a:lnTo>
                <a:lnTo>
                  <a:pt x="208" y="72"/>
                </a:lnTo>
                <a:lnTo>
                  <a:pt x="212" y="79"/>
                </a:lnTo>
                <a:lnTo>
                  <a:pt x="216" y="87"/>
                </a:lnTo>
                <a:lnTo>
                  <a:pt x="220" y="94"/>
                </a:lnTo>
                <a:lnTo>
                  <a:pt x="225" y="102"/>
                </a:lnTo>
                <a:lnTo>
                  <a:pt x="231" y="110"/>
                </a:lnTo>
                <a:lnTo>
                  <a:pt x="236" y="118"/>
                </a:lnTo>
                <a:lnTo>
                  <a:pt x="242" y="125"/>
                </a:lnTo>
                <a:lnTo>
                  <a:pt x="249" y="132"/>
                </a:lnTo>
                <a:lnTo>
                  <a:pt x="255" y="139"/>
                </a:lnTo>
                <a:lnTo>
                  <a:pt x="261" y="145"/>
                </a:lnTo>
                <a:lnTo>
                  <a:pt x="268" y="149"/>
                </a:lnTo>
                <a:lnTo>
                  <a:pt x="275" y="153"/>
                </a:lnTo>
                <a:lnTo>
                  <a:pt x="281" y="156"/>
                </a:lnTo>
                <a:lnTo>
                  <a:pt x="288" y="158"/>
                </a:lnTo>
                <a:lnTo>
                  <a:pt x="295" y="158"/>
                </a:lnTo>
                <a:lnTo>
                  <a:pt x="298" y="157"/>
                </a:lnTo>
                <a:lnTo>
                  <a:pt x="303" y="155"/>
                </a:lnTo>
                <a:lnTo>
                  <a:pt x="307" y="153"/>
                </a:lnTo>
                <a:lnTo>
                  <a:pt x="311" y="150"/>
                </a:lnTo>
                <a:lnTo>
                  <a:pt x="319" y="145"/>
                </a:lnTo>
                <a:lnTo>
                  <a:pt x="322" y="143"/>
                </a:lnTo>
                <a:lnTo>
                  <a:pt x="326" y="141"/>
                </a:lnTo>
                <a:lnTo>
                  <a:pt x="329" y="139"/>
                </a:lnTo>
                <a:lnTo>
                  <a:pt x="332" y="138"/>
                </a:lnTo>
                <a:lnTo>
                  <a:pt x="334" y="138"/>
                </a:lnTo>
                <a:lnTo>
                  <a:pt x="336" y="138"/>
                </a:lnTo>
                <a:lnTo>
                  <a:pt x="338" y="140"/>
                </a:lnTo>
                <a:lnTo>
                  <a:pt x="339" y="143"/>
                </a:lnTo>
                <a:lnTo>
                  <a:pt x="339" y="148"/>
                </a:lnTo>
                <a:lnTo>
                  <a:pt x="339" y="154"/>
                </a:lnTo>
                <a:lnTo>
                  <a:pt x="339" y="161"/>
                </a:lnTo>
                <a:lnTo>
                  <a:pt x="340" y="168"/>
                </a:lnTo>
                <a:lnTo>
                  <a:pt x="342" y="176"/>
                </a:lnTo>
                <a:lnTo>
                  <a:pt x="345" y="184"/>
                </a:lnTo>
                <a:lnTo>
                  <a:pt x="350" y="193"/>
                </a:lnTo>
                <a:lnTo>
                  <a:pt x="355" y="202"/>
                </a:lnTo>
                <a:lnTo>
                  <a:pt x="360" y="212"/>
                </a:lnTo>
                <a:lnTo>
                  <a:pt x="366" y="223"/>
                </a:lnTo>
                <a:lnTo>
                  <a:pt x="373" y="234"/>
                </a:lnTo>
                <a:lnTo>
                  <a:pt x="379" y="246"/>
                </a:lnTo>
                <a:lnTo>
                  <a:pt x="385" y="259"/>
                </a:lnTo>
                <a:lnTo>
                  <a:pt x="390" y="272"/>
                </a:lnTo>
                <a:lnTo>
                  <a:pt x="395" y="286"/>
                </a:lnTo>
                <a:lnTo>
                  <a:pt x="399" y="301"/>
                </a:lnTo>
                <a:lnTo>
                  <a:pt x="402" y="316"/>
                </a:lnTo>
                <a:lnTo>
                  <a:pt x="404" y="332"/>
                </a:lnTo>
                <a:lnTo>
                  <a:pt x="406" y="351"/>
                </a:lnTo>
                <a:lnTo>
                  <a:pt x="409" y="375"/>
                </a:lnTo>
                <a:lnTo>
                  <a:pt x="413" y="401"/>
                </a:lnTo>
                <a:lnTo>
                  <a:pt x="418" y="431"/>
                </a:lnTo>
                <a:lnTo>
                  <a:pt x="423" y="463"/>
                </a:lnTo>
                <a:lnTo>
                  <a:pt x="428" y="496"/>
                </a:lnTo>
                <a:lnTo>
                  <a:pt x="433" y="531"/>
                </a:lnTo>
                <a:lnTo>
                  <a:pt x="438" y="566"/>
                </a:lnTo>
                <a:lnTo>
                  <a:pt x="442" y="601"/>
                </a:lnTo>
                <a:lnTo>
                  <a:pt x="445" y="635"/>
                </a:lnTo>
                <a:lnTo>
                  <a:pt x="448" y="668"/>
                </a:lnTo>
                <a:lnTo>
                  <a:pt x="449" y="699"/>
                </a:lnTo>
                <a:lnTo>
                  <a:pt x="448" y="728"/>
                </a:lnTo>
                <a:lnTo>
                  <a:pt x="446" y="753"/>
                </a:lnTo>
                <a:lnTo>
                  <a:pt x="442" y="775"/>
                </a:lnTo>
                <a:lnTo>
                  <a:pt x="435" y="792"/>
                </a:lnTo>
                <a:lnTo>
                  <a:pt x="427" y="808"/>
                </a:lnTo>
                <a:lnTo>
                  <a:pt x="420" y="823"/>
                </a:lnTo>
                <a:lnTo>
                  <a:pt x="413" y="839"/>
                </a:lnTo>
                <a:lnTo>
                  <a:pt x="406" y="855"/>
                </a:lnTo>
                <a:lnTo>
                  <a:pt x="399" y="870"/>
                </a:lnTo>
                <a:lnTo>
                  <a:pt x="392" y="885"/>
                </a:lnTo>
                <a:lnTo>
                  <a:pt x="386" y="900"/>
                </a:lnTo>
                <a:lnTo>
                  <a:pt x="380" y="914"/>
                </a:lnTo>
                <a:lnTo>
                  <a:pt x="375" y="928"/>
                </a:lnTo>
                <a:lnTo>
                  <a:pt x="369" y="941"/>
                </a:lnTo>
                <a:lnTo>
                  <a:pt x="364" y="953"/>
                </a:lnTo>
                <a:lnTo>
                  <a:pt x="360" y="964"/>
                </a:lnTo>
                <a:lnTo>
                  <a:pt x="356" y="974"/>
                </a:lnTo>
                <a:lnTo>
                  <a:pt x="352" y="983"/>
                </a:lnTo>
                <a:lnTo>
                  <a:pt x="349" y="991"/>
                </a:lnTo>
                <a:lnTo>
                  <a:pt x="346" y="998"/>
                </a:lnTo>
                <a:lnTo>
                  <a:pt x="343" y="1003"/>
                </a:lnTo>
                <a:lnTo>
                  <a:pt x="339" y="1010"/>
                </a:lnTo>
                <a:lnTo>
                  <a:pt x="334" y="1017"/>
                </a:lnTo>
                <a:lnTo>
                  <a:pt x="329" y="1025"/>
                </a:lnTo>
                <a:lnTo>
                  <a:pt x="323" y="1034"/>
                </a:lnTo>
                <a:lnTo>
                  <a:pt x="317" y="1043"/>
                </a:lnTo>
                <a:lnTo>
                  <a:pt x="310" y="1052"/>
                </a:lnTo>
                <a:lnTo>
                  <a:pt x="303" y="1061"/>
                </a:lnTo>
                <a:lnTo>
                  <a:pt x="296" y="1069"/>
                </a:lnTo>
                <a:lnTo>
                  <a:pt x="289" y="1078"/>
                </a:lnTo>
                <a:lnTo>
                  <a:pt x="282" y="1086"/>
                </a:lnTo>
                <a:lnTo>
                  <a:pt x="275" y="1093"/>
                </a:lnTo>
                <a:lnTo>
                  <a:pt x="268" y="1099"/>
                </a:lnTo>
                <a:lnTo>
                  <a:pt x="261" y="1104"/>
                </a:lnTo>
                <a:lnTo>
                  <a:pt x="255" y="1108"/>
                </a:lnTo>
                <a:lnTo>
                  <a:pt x="250" y="1111"/>
                </a:lnTo>
                <a:lnTo>
                  <a:pt x="180" y="1127"/>
                </a:lnTo>
                <a:lnTo>
                  <a:pt x="123" y="1130"/>
                </a:lnTo>
                <a:lnTo>
                  <a:pt x="79" y="1122"/>
                </a:lnTo>
                <a:lnTo>
                  <a:pt x="46" y="1104"/>
                </a:lnTo>
                <a:lnTo>
                  <a:pt x="23" y="1077"/>
                </a:lnTo>
                <a:lnTo>
                  <a:pt x="8" y="1042"/>
                </a:lnTo>
                <a:lnTo>
                  <a:pt x="1" y="1001"/>
                </a:lnTo>
                <a:lnTo>
                  <a:pt x="0" y="954"/>
                </a:lnTo>
                <a:lnTo>
                  <a:pt x="4" y="903"/>
                </a:lnTo>
                <a:lnTo>
                  <a:pt x="11" y="849"/>
                </a:lnTo>
                <a:lnTo>
                  <a:pt x="21" y="793"/>
                </a:lnTo>
                <a:lnTo>
                  <a:pt x="33" y="736"/>
                </a:lnTo>
                <a:lnTo>
                  <a:pt x="45" y="679"/>
                </a:lnTo>
                <a:lnTo>
                  <a:pt x="55" y="625"/>
                </a:lnTo>
                <a:lnTo>
                  <a:pt x="64" y="573"/>
                </a:lnTo>
                <a:lnTo>
                  <a:pt x="68" y="524"/>
                </a:lnTo>
                <a:lnTo>
                  <a:pt x="71" y="479"/>
                </a:lnTo>
                <a:lnTo>
                  <a:pt x="74" y="434"/>
                </a:lnTo>
                <a:lnTo>
                  <a:pt x="77" y="390"/>
                </a:lnTo>
                <a:lnTo>
                  <a:pt x="80" y="347"/>
                </a:lnTo>
                <a:lnTo>
                  <a:pt x="82" y="305"/>
                </a:lnTo>
                <a:lnTo>
                  <a:pt x="85" y="265"/>
                </a:lnTo>
                <a:lnTo>
                  <a:pt x="88" y="227"/>
                </a:lnTo>
                <a:lnTo>
                  <a:pt x="91" y="190"/>
                </a:lnTo>
                <a:lnTo>
                  <a:pt x="95" y="156"/>
                </a:lnTo>
                <a:lnTo>
                  <a:pt x="99" y="124"/>
                </a:lnTo>
                <a:lnTo>
                  <a:pt x="103" y="95"/>
                </a:lnTo>
                <a:lnTo>
                  <a:pt x="108" y="69"/>
                </a:lnTo>
                <a:lnTo>
                  <a:pt x="114" y="47"/>
                </a:lnTo>
                <a:lnTo>
                  <a:pt x="121" y="27"/>
                </a:lnTo>
                <a:lnTo>
                  <a:pt x="128" y="12"/>
                </a:lnTo>
                <a:lnTo>
                  <a:pt x="137" y="0"/>
                </a:lnTo>
              </a:path>
            </a:pathLst>
          </a:custGeom>
          <a:solidFill>
            <a:srgbClr val="00986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1" name="Freeform 107">
            <a:extLst>
              <a:ext uri="{FF2B5EF4-FFF2-40B4-BE49-F238E27FC236}">
                <a16:creationId xmlns:a16="http://schemas.microsoft.com/office/drawing/2014/main" id="{98053F1C-AE00-3848-BEC9-3F3872B030A2}"/>
              </a:ext>
            </a:extLst>
          </p:cNvPr>
          <p:cNvSpPr>
            <a:spLocks/>
          </p:cNvSpPr>
          <p:nvPr/>
        </p:nvSpPr>
        <p:spPr bwMode="auto">
          <a:xfrm>
            <a:off x="2958147" y="2350457"/>
            <a:ext cx="100846" cy="196890"/>
          </a:xfrm>
          <a:custGeom>
            <a:avLst/>
            <a:gdLst>
              <a:gd name="T0" fmla="*/ 8 w 168"/>
              <a:gd name="T1" fmla="*/ 9 h 328"/>
              <a:gd name="T2" fmla="*/ 27 w 168"/>
              <a:gd name="T3" fmla="*/ 25 h 328"/>
              <a:gd name="T4" fmla="*/ 49 w 168"/>
              <a:gd name="T5" fmla="*/ 38 h 328"/>
              <a:gd name="T6" fmla="*/ 73 w 168"/>
              <a:gd name="T7" fmla="*/ 48 h 328"/>
              <a:gd name="T8" fmla="*/ 96 w 168"/>
              <a:gd name="T9" fmla="*/ 54 h 328"/>
              <a:gd name="T10" fmla="*/ 116 w 168"/>
              <a:gd name="T11" fmla="*/ 54 h 328"/>
              <a:gd name="T12" fmla="*/ 131 w 168"/>
              <a:gd name="T13" fmla="*/ 48 h 328"/>
              <a:gd name="T14" fmla="*/ 139 w 168"/>
              <a:gd name="T15" fmla="*/ 36 h 328"/>
              <a:gd name="T16" fmla="*/ 143 w 168"/>
              <a:gd name="T17" fmla="*/ 35 h 328"/>
              <a:gd name="T18" fmla="*/ 149 w 168"/>
              <a:gd name="T19" fmla="*/ 57 h 328"/>
              <a:gd name="T20" fmla="*/ 154 w 168"/>
              <a:gd name="T21" fmla="*/ 85 h 328"/>
              <a:gd name="T22" fmla="*/ 160 w 168"/>
              <a:gd name="T23" fmla="*/ 121 h 328"/>
              <a:gd name="T24" fmla="*/ 164 w 168"/>
              <a:gd name="T25" fmla="*/ 161 h 328"/>
              <a:gd name="T26" fmla="*/ 166 w 168"/>
              <a:gd name="T27" fmla="*/ 205 h 328"/>
              <a:gd name="T28" fmla="*/ 167 w 168"/>
              <a:gd name="T29" fmla="*/ 252 h 328"/>
              <a:gd name="T30" fmla="*/ 165 w 168"/>
              <a:gd name="T31" fmla="*/ 301 h 328"/>
              <a:gd name="T32" fmla="*/ 159 w 168"/>
              <a:gd name="T33" fmla="*/ 303 h 328"/>
              <a:gd name="T34" fmla="*/ 153 w 168"/>
              <a:gd name="T35" fmla="*/ 260 h 328"/>
              <a:gd name="T36" fmla="*/ 150 w 168"/>
              <a:gd name="T37" fmla="*/ 222 h 328"/>
              <a:gd name="T38" fmla="*/ 146 w 168"/>
              <a:gd name="T39" fmla="*/ 188 h 328"/>
              <a:gd name="T40" fmla="*/ 142 w 168"/>
              <a:gd name="T41" fmla="*/ 159 h 328"/>
              <a:gd name="T42" fmla="*/ 138 w 168"/>
              <a:gd name="T43" fmla="*/ 135 h 328"/>
              <a:gd name="T44" fmla="*/ 133 w 168"/>
              <a:gd name="T45" fmla="*/ 115 h 328"/>
              <a:gd name="T46" fmla="*/ 126 w 168"/>
              <a:gd name="T47" fmla="*/ 100 h 328"/>
              <a:gd name="T48" fmla="*/ 118 w 168"/>
              <a:gd name="T49" fmla="*/ 89 h 328"/>
              <a:gd name="T50" fmla="*/ 104 w 168"/>
              <a:gd name="T51" fmla="*/ 80 h 328"/>
              <a:gd name="T52" fmla="*/ 88 w 168"/>
              <a:gd name="T53" fmla="*/ 71 h 328"/>
              <a:gd name="T54" fmla="*/ 70 w 168"/>
              <a:gd name="T55" fmla="*/ 61 h 328"/>
              <a:gd name="T56" fmla="*/ 51 w 168"/>
              <a:gd name="T57" fmla="*/ 51 h 328"/>
              <a:gd name="T58" fmla="*/ 33 w 168"/>
              <a:gd name="T59" fmla="*/ 39 h 328"/>
              <a:gd name="T60" fmla="*/ 17 w 168"/>
              <a:gd name="T61" fmla="*/ 26 h 328"/>
              <a:gd name="T62" fmla="*/ 5 w 168"/>
              <a:gd name="T63"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328">
                <a:moveTo>
                  <a:pt x="0" y="0"/>
                </a:moveTo>
                <a:lnTo>
                  <a:pt x="8" y="9"/>
                </a:lnTo>
                <a:lnTo>
                  <a:pt x="17" y="17"/>
                </a:lnTo>
                <a:lnTo>
                  <a:pt x="27" y="25"/>
                </a:lnTo>
                <a:lnTo>
                  <a:pt x="38" y="31"/>
                </a:lnTo>
                <a:lnTo>
                  <a:pt x="49" y="38"/>
                </a:lnTo>
                <a:lnTo>
                  <a:pt x="61" y="43"/>
                </a:lnTo>
                <a:lnTo>
                  <a:pt x="73" y="48"/>
                </a:lnTo>
                <a:lnTo>
                  <a:pt x="85" y="51"/>
                </a:lnTo>
                <a:lnTo>
                  <a:pt x="96" y="54"/>
                </a:lnTo>
                <a:lnTo>
                  <a:pt x="106" y="55"/>
                </a:lnTo>
                <a:lnTo>
                  <a:pt x="116" y="54"/>
                </a:lnTo>
                <a:lnTo>
                  <a:pt x="125" y="52"/>
                </a:lnTo>
                <a:lnTo>
                  <a:pt x="131" y="48"/>
                </a:lnTo>
                <a:lnTo>
                  <a:pt x="136" y="43"/>
                </a:lnTo>
                <a:lnTo>
                  <a:pt x="139" y="36"/>
                </a:lnTo>
                <a:lnTo>
                  <a:pt x="139" y="27"/>
                </a:lnTo>
                <a:lnTo>
                  <a:pt x="143" y="35"/>
                </a:lnTo>
                <a:lnTo>
                  <a:pt x="146" y="45"/>
                </a:lnTo>
                <a:lnTo>
                  <a:pt x="149" y="57"/>
                </a:lnTo>
                <a:lnTo>
                  <a:pt x="152" y="71"/>
                </a:lnTo>
                <a:lnTo>
                  <a:pt x="154" y="85"/>
                </a:lnTo>
                <a:lnTo>
                  <a:pt x="157" y="102"/>
                </a:lnTo>
                <a:lnTo>
                  <a:pt x="160" y="121"/>
                </a:lnTo>
                <a:lnTo>
                  <a:pt x="162" y="140"/>
                </a:lnTo>
                <a:lnTo>
                  <a:pt x="164" y="161"/>
                </a:lnTo>
                <a:lnTo>
                  <a:pt x="165" y="183"/>
                </a:lnTo>
                <a:lnTo>
                  <a:pt x="166" y="205"/>
                </a:lnTo>
                <a:lnTo>
                  <a:pt x="167" y="228"/>
                </a:lnTo>
                <a:lnTo>
                  <a:pt x="167" y="252"/>
                </a:lnTo>
                <a:lnTo>
                  <a:pt x="166" y="277"/>
                </a:lnTo>
                <a:lnTo>
                  <a:pt x="165" y="301"/>
                </a:lnTo>
                <a:lnTo>
                  <a:pt x="162" y="327"/>
                </a:lnTo>
                <a:lnTo>
                  <a:pt x="159" y="303"/>
                </a:lnTo>
                <a:lnTo>
                  <a:pt x="156" y="281"/>
                </a:lnTo>
                <a:lnTo>
                  <a:pt x="153" y="260"/>
                </a:lnTo>
                <a:lnTo>
                  <a:pt x="152" y="241"/>
                </a:lnTo>
                <a:lnTo>
                  <a:pt x="150" y="222"/>
                </a:lnTo>
                <a:lnTo>
                  <a:pt x="148" y="204"/>
                </a:lnTo>
                <a:lnTo>
                  <a:pt x="146" y="188"/>
                </a:lnTo>
                <a:lnTo>
                  <a:pt x="144" y="173"/>
                </a:lnTo>
                <a:lnTo>
                  <a:pt x="142" y="159"/>
                </a:lnTo>
                <a:lnTo>
                  <a:pt x="140" y="146"/>
                </a:lnTo>
                <a:lnTo>
                  <a:pt x="138" y="135"/>
                </a:lnTo>
                <a:lnTo>
                  <a:pt x="136" y="124"/>
                </a:lnTo>
                <a:lnTo>
                  <a:pt x="133" y="115"/>
                </a:lnTo>
                <a:lnTo>
                  <a:pt x="130" y="107"/>
                </a:lnTo>
                <a:lnTo>
                  <a:pt x="126" y="100"/>
                </a:lnTo>
                <a:lnTo>
                  <a:pt x="123" y="94"/>
                </a:lnTo>
                <a:lnTo>
                  <a:pt x="118" y="89"/>
                </a:lnTo>
                <a:lnTo>
                  <a:pt x="112" y="84"/>
                </a:lnTo>
                <a:lnTo>
                  <a:pt x="104" y="80"/>
                </a:lnTo>
                <a:lnTo>
                  <a:pt x="97" y="76"/>
                </a:lnTo>
                <a:lnTo>
                  <a:pt x="88" y="71"/>
                </a:lnTo>
                <a:lnTo>
                  <a:pt x="79" y="66"/>
                </a:lnTo>
                <a:lnTo>
                  <a:pt x="70" y="61"/>
                </a:lnTo>
                <a:lnTo>
                  <a:pt x="60" y="56"/>
                </a:lnTo>
                <a:lnTo>
                  <a:pt x="51" y="51"/>
                </a:lnTo>
                <a:lnTo>
                  <a:pt x="42" y="45"/>
                </a:lnTo>
                <a:lnTo>
                  <a:pt x="33" y="39"/>
                </a:lnTo>
                <a:lnTo>
                  <a:pt x="25" y="32"/>
                </a:lnTo>
                <a:lnTo>
                  <a:pt x="17" y="26"/>
                </a:lnTo>
                <a:lnTo>
                  <a:pt x="11" y="18"/>
                </a:lnTo>
                <a:lnTo>
                  <a:pt x="5" y="9"/>
                </a:lnTo>
                <a:lnTo>
                  <a:pt x="0" y="0"/>
                </a:lnTo>
              </a:path>
            </a:pathLst>
          </a:custGeom>
          <a:solidFill>
            <a:srgbClr val="004C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2" name="Freeform 108">
            <a:extLst>
              <a:ext uri="{FF2B5EF4-FFF2-40B4-BE49-F238E27FC236}">
                <a16:creationId xmlns:a16="http://schemas.microsoft.com/office/drawing/2014/main" id="{C24EE0E7-D13D-0A42-BE16-C10E4301C0ED}"/>
              </a:ext>
            </a:extLst>
          </p:cNvPr>
          <p:cNvSpPr>
            <a:spLocks/>
          </p:cNvSpPr>
          <p:nvPr/>
        </p:nvSpPr>
        <p:spPr bwMode="auto">
          <a:xfrm>
            <a:off x="2905924" y="2575560"/>
            <a:ext cx="187285" cy="350560"/>
          </a:xfrm>
          <a:custGeom>
            <a:avLst/>
            <a:gdLst>
              <a:gd name="T0" fmla="*/ 140 w 312"/>
              <a:gd name="T1" fmla="*/ 562 h 584"/>
              <a:gd name="T2" fmla="*/ 161 w 312"/>
              <a:gd name="T3" fmla="*/ 544 h 584"/>
              <a:gd name="T4" fmla="*/ 181 w 312"/>
              <a:gd name="T5" fmla="*/ 520 h 584"/>
              <a:gd name="T6" fmla="*/ 201 w 312"/>
              <a:gd name="T7" fmla="*/ 493 h 584"/>
              <a:gd name="T8" fmla="*/ 217 w 312"/>
              <a:gd name="T9" fmla="*/ 469 h 584"/>
              <a:gd name="T10" fmla="*/ 227 w 312"/>
              <a:gd name="T11" fmla="*/ 450 h 584"/>
              <a:gd name="T12" fmla="*/ 237 w 312"/>
              <a:gd name="T13" fmla="*/ 424 h 584"/>
              <a:gd name="T14" fmla="*/ 252 w 312"/>
              <a:gd name="T15" fmla="*/ 388 h 584"/>
              <a:gd name="T16" fmla="*/ 269 w 312"/>
              <a:gd name="T17" fmla="*/ 345 h 584"/>
              <a:gd name="T18" fmla="*/ 289 w 312"/>
              <a:gd name="T19" fmla="*/ 300 h 584"/>
              <a:gd name="T20" fmla="*/ 311 w 312"/>
              <a:gd name="T21" fmla="*/ 253 h 584"/>
              <a:gd name="T22" fmla="*/ 298 w 312"/>
              <a:gd name="T23" fmla="*/ 162 h 584"/>
              <a:gd name="T24" fmla="*/ 289 w 312"/>
              <a:gd name="T25" fmla="*/ 98 h 584"/>
              <a:gd name="T26" fmla="*/ 284 w 312"/>
              <a:gd name="T27" fmla="*/ 54 h 584"/>
              <a:gd name="T28" fmla="*/ 279 w 312"/>
              <a:gd name="T29" fmla="*/ 28 h 584"/>
              <a:gd name="T30" fmla="*/ 276 w 312"/>
              <a:gd name="T31" fmla="*/ 10 h 584"/>
              <a:gd name="T32" fmla="*/ 271 w 312"/>
              <a:gd name="T33" fmla="*/ 0 h 584"/>
              <a:gd name="T34" fmla="*/ 262 w 312"/>
              <a:gd name="T35" fmla="*/ 5 h 584"/>
              <a:gd name="T36" fmla="*/ 252 w 312"/>
              <a:gd name="T37" fmla="*/ 21 h 584"/>
              <a:gd name="T38" fmla="*/ 241 w 312"/>
              <a:gd name="T39" fmla="*/ 46 h 584"/>
              <a:gd name="T40" fmla="*/ 232 w 312"/>
              <a:gd name="T41" fmla="*/ 76 h 584"/>
              <a:gd name="T42" fmla="*/ 226 w 312"/>
              <a:gd name="T43" fmla="*/ 108 h 584"/>
              <a:gd name="T44" fmla="*/ 225 w 312"/>
              <a:gd name="T45" fmla="*/ 148 h 584"/>
              <a:gd name="T46" fmla="*/ 228 w 312"/>
              <a:gd name="T47" fmla="*/ 197 h 584"/>
              <a:gd name="T48" fmla="*/ 231 w 312"/>
              <a:gd name="T49" fmla="*/ 248 h 584"/>
              <a:gd name="T50" fmla="*/ 232 w 312"/>
              <a:gd name="T51" fmla="*/ 299 h 584"/>
              <a:gd name="T52" fmla="*/ 227 w 312"/>
              <a:gd name="T53" fmla="*/ 341 h 584"/>
              <a:gd name="T54" fmla="*/ 213 w 312"/>
              <a:gd name="T55" fmla="*/ 378 h 584"/>
              <a:gd name="T56" fmla="*/ 190 w 312"/>
              <a:gd name="T57" fmla="*/ 413 h 584"/>
              <a:gd name="T58" fmla="*/ 164 w 312"/>
              <a:gd name="T59" fmla="*/ 443 h 584"/>
              <a:gd name="T60" fmla="*/ 138 w 312"/>
              <a:gd name="T61" fmla="*/ 468 h 584"/>
              <a:gd name="T62" fmla="*/ 120 w 312"/>
              <a:gd name="T63" fmla="*/ 484 h 584"/>
              <a:gd name="T64" fmla="*/ 113 w 312"/>
              <a:gd name="T65" fmla="*/ 490 h 584"/>
              <a:gd name="T66" fmla="*/ 119 w 312"/>
              <a:gd name="T67" fmla="*/ 490 h 584"/>
              <a:gd name="T68" fmla="*/ 132 w 312"/>
              <a:gd name="T69" fmla="*/ 485 h 584"/>
              <a:gd name="T70" fmla="*/ 153 w 312"/>
              <a:gd name="T71" fmla="*/ 475 h 584"/>
              <a:gd name="T72" fmla="*/ 176 w 312"/>
              <a:gd name="T73" fmla="*/ 463 h 584"/>
              <a:gd name="T74" fmla="*/ 196 w 312"/>
              <a:gd name="T75" fmla="*/ 449 h 584"/>
              <a:gd name="T76" fmla="*/ 202 w 312"/>
              <a:gd name="T77" fmla="*/ 449 h 584"/>
              <a:gd name="T78" fmla="*/ 195 w 312"/>
              <a:gd name="T79" fmla="*/ 462 h 584"/>
              <a:gd name="T80" fmla="*/ 180 w 312"/>
              <a:gd name="T81" fmla="*/ 482 h 584"/>
              <a:gd name="T82" fmla="*/ 161 w 312"/>
              <a:gd name="T83" fmla="*/ 504 h 584"/>
              <a:gd name="T84" fmla="*/ 143 w 312"/>
              <a:gd name="T85" fmla="*/ 522 h 584"/>
              <a:gd name="T86" fmla="*/ 125 w 312"/>
              <a:gd name="T87" fmla="*/ 534 h 584"/>
              <a:gd name="T88" fmla="*/ 98 w 312"/>
              <a:gd name="T89" fmla="*/ 543 h 584"/>
              <a:gd name="T90" fmla="*/ 69 w 312"/>
              <a:gd name="T91" fmla="*/ 550 h 584"/>
              <a:gd name="T92" fmla="*/ 40 w 312"/>
              <a:gd name="T93" fmla="*/ 555 h 584"/>
              <a:gd name="T94" fmla="*/ 18 w 312"/>
              <a:gd name="T95" fmla="*/ 556 h 584"/>
              <a:gd name="T96" fmla="*/ 3 w 312"/>
              <a:gd name="T97" fmla="*/ 556 h 584"/>
              <a:gd name="T98" fmla="*/ 1 w 312"/>
              <a:gd name="T99" fmla="*/ 561 h 584"/>
              <a:gd name="T100" fmla="*/ 7 w 312"/>
              <a:gd name="T101" fmla="*/ 569 h 584"/>
              <a:gd name="T102" fmla="*/ 19 w 312"/>
              <a:gd name="T103" fmla="*/ 576 h 584"/>
              <a:gd name="T104" fmla="*/ 32 w 312"/>
              <a:gd name="T105" fmla="*/ 581 h 584"/>
              <a:gd name="T106" fmla="*/ 47 w 312"/>
              <a:gd name="T107" fmla="*/ 583 h 584"/>
              <a:gd name="T108" fmla="*/ 62 w 312"/>
              <a:gd name="T109" fmla="*/ 583 h 584"/>
              <a:gd name="T110" fmla="*/ 78 w 312"/>
              <a:gd name="T111" fmla="*/ 581 h 584"/>
              <a:gd name="T112" fmla="*/ 96 w 312"/>
              <a:gd name="T113" fmla="*/ 577 h 584"/>
              <a:gd name="T114" fmla="*/ 114 w 312"/>
              <a:gd name="T115" fmla="*/ 573 h 584"/>
              <a:gd name="T116" fmla="*/ 130 w 312"/>
              <a:gd name="T117" fmla="*/ 569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584">
                <a:moveTo>
                  <a:pt x="130" y="569"/>
                </a:moveTo>
                <a:lnTo>
                  <a:pt x="134" y="566"/>
                </a:lnTo>
                <a:lnTo>
                  <a:pt x="140" y="562"/>
                </a:lnTo>
                <a:lnTo>
                  <a:pt x="147" y="557"/>
                </a:lnTo>
                <a:lnTo>
                  <a:pt x="154" y="551"/>
                </a:lnTo>
                <a:lnTo>
                  <a:pt x="161" y="544"/>
                </a:lnTo>
                <a:lnTo>
                  <a:pt x="168" y="536"/>
                </a:lnTo>
                <a:lnTo>
                  <a:pt x="175" y="528"/>
                </a:lnTo>
                <a:lnTo>
                  <a:pt x="181" y="520"/>
                </a:lnTo>
                <a:lnTo>
                  <a:pt x="188" y="511"/>
                </a:lnTo>
                <a:lnTo>
                  <a:pt x="195" y="502"/>
                </a:lnTo>
                <a:lnTo>
                  <a:pt x="201" y="493"/>
                </a:lnTo>
                <a:lnTo>
                  <a:pt x="207" y="484"/>
                </a:lnTo>
                <a:lnTo>
                  <a:pt x="212" y="476"/>
                </a:lnTo>
                <a:lnTo>
                  <a:pt x="217" y="469"/>
                </a:lnTo>
                <a:lnTo>
                  <a:pt x="221" y="462"/>
                </a:lnTo>
                <a:lnTo>
                  <a:pt x="224" y="457"/>
                </a:lnTo>
                <a:lnTo>
                  <a:pt x="227" y="450"/>
                </a:lnTo>
                <a:lnTo>
                  <a:pt x="230" y="442"/>
                </a:lnTo>
                <a:lnTo>
                  <a:pt x="233" y="434"/>
                </a:lnTo>
                <a:lnTo>
                  <a:pt x="237" y="424"/>
                </a:lnTo>
                <a:lnTo>
                  <a:pt x="241" y="413"/>
                </a:lnTo>
                <a:lnTo>
                  <a:pt x="246" y="401"/>
                </a:lnTo>
                <a:lnTo>
                  <a:pt x="252" y="388"/>
                </a:lnTo>
                <a:lnTo>
                  <a:pt x="257" y="374"/>
                </a:lnTo>
                <a:lnTo>
                  <a:pt x="263" y="360"/>
                </a:lnTo>
                <a:lnTo>
                  <a:pt x="269" y="345"/>
                </a:lnTo>
                <a:lnTo>
                  <a:pt x="276" y="331"/>
                </a:lnTo>
                <a:lnTo>
                  <a:pt x="283" y="316"/>
                </a:lnTo>
                <a:lnTo>
                  <a:pt x="289" y="300"/>
                </a:lnTo>
                <a:lnTo>
                  <a:pt x="296" y="284"/>
                </a:lnTo>
                <a:lnTo>
                  <a:pt x="303" y="269"/>
                </a:lnTo>
                <a:lnTo>
                  <a:pt x="311" y="253"/>
                </a:lnTo>
                <a:lnTo>
                  <a:pt x="306" y="220"/>
                </a:lnTo>
                <a:lnTo>
                  <a:pt x="302" y="189"/>
                </a:lnTo>
                <a:lnTo>
                  <a:pt x="298" y="162"/>
                </a:lnTo>
                <a:lnTo>
                  <a:pt x="295" y="138"/>
                </a:lnTo>
                <a:lnTo>
                  <a:pt x="292" y="117"/>
                </a:lnTo>
                <a:lnTo>
                  <a:pt x="289" y="98"/>
                </a:lnTo>
                <a:lnTo>
                  <a:pt x="287" y="81"/>
                </a:lnTo>
                <a:lnTo>
                  <a:pt x="285" y="67"/>
                </a:lnTo>
                <a:lnTo>
                  <a:pt x="284" y="54"/>
                </a:lnTo>
                <a:lnTo>
                  <a:pt x="282" y="45"/>
                </a:lnTo>
                <a:lnTo>
                  <a:pt x="281" y="36"/>
                </a:lnTo>
                <a:lnTo>
                  <a:pt x="279" y="28"/>
                </a:lnTo>
                <a:lnTo>
                  <a:pt x="278" y="21"/>
                </a:lnTo>
                <a:lnTo>
                  <a:pt x="277" y="15"/>
                </a:lnTo>
                <a:lnTo>
                  <a:pt x="276" y="10"/>
                </a:lnTo>
                <a:lnTo>
                  <a:pt x="274" y="6"/>
                </a:lnTo>
                <a:lnTo>
                  <a:pt x="273" y="2"/>
                </a:lnTo>
                <a:lnTo>
                  <a:pt x="271" y="0"/>
                </a:lnTo>
                <a:lnTo>
                  <a:pt x="268" y="0"/>
                </a:lnTo>
                <a:lnTo>
                  <a:pt x="265" y="2"/>
                </a:lnTo>
                <a:lnTo>
                  <a:pt x="262" y="5"/>
                </a:lnTo>
                <a:lnTo>
                  <a:pt x="259" y="9"/>
                </a:lnTo>
                <a:lnTo>
                  <a:pt x="255" y="15"/>
                </a:lnTo>
                <a:lnTo>
                  <a:pt x="252" y="21"/>
                </a:lnTo>
                <a:lnTo>
                  <a:pt x="248" y="29"/>
                </a:lnTo>
                <a:lnTo>
                  <a:pt x="244" y="37"/>
                </a:lnTo>
                <a:lnTo>
                  <a:pt x="241" y="46"/>
                </a:lnTo>
                <a:lnTo>
                  <a:pt x="237" y="55"/>
                </a:lnTo>
                <a:lnTo>
                  <a:pt x="234" y="65"/>
                </a:lnTo>
                <a:lnTo>
                  <a:pt x="232" y="76"/>
                </a:lnTo>
                <a:lnTo>
                  <a:pt x="229" y="86"/>
                </a:lnTo>
                <a:lnTo>
                  <a:pt x="227" y="97"/>
                </a:lnTo>
                <a:lnTo>
                  <a:pt x="226" y="108"/>
                </a:lnTo>
                <a:lnTo>
                  <a:pt x="225" y="121"/>
                </a:lnTo>
                <a:lnTo>
                  <a:pt x="225" y="135"/>
                </a:lnTo>
                <a:lnTo>
                  <a:pt x="225" y="148"/>
                </a:lnTo>
                <a:lnTo>
                  <a:pt x="226" y="164"/>
                </a:lnTo>
                <a:lnTo>
                  <a:pt x="226" y="180"/>
                </a:lnTo>
                <a:lnTo>
                  <a:pt x="228" y="197"/>
                </a:lnTo>
                <a:lnTo>
                  <a:pt x="229" y="214"/>
                </a:lnTo>
                <a:lnTo>
                  <a:pt x="230" y="232"/>
                </a:lnTo>
                <a:lnTo>
                  <a:pt x="231" y="248"/>
                </a:lnTo>
                <a:lnTo>
                  <a:pt x="231" y="265"/>
                </a:lnTo>
                <a:lnTo>
                  <a:pt x="232" y="282"/>
                </a:lnTo>
                <a:lnTo>
                  <a:pt x="232" y="299"/>
                </a:lnTo>
                <a:lnTo>
                  <a:pt x="231" y="314"/>
                </a:lnTo>
                <a:lnTo>
                  <a:pt x="229" y="329"/>
                </a:lnTo>
                <a:lnTo>
                  <a:pt x="227" y="341"/>
                </a:lnTo>
                <a:lnTo>
                  <a:pt x="224" y="353"/>
                </a:lnTo>
                <a:lnTo>
                  <a:pt x="219" y="366"/>
                </a:lnTo>
                <a:lnTo>
                  <a:pt x="213" y="378"/>
                </a:lnTo>
                <a:lnTo>
                  <a:pt x="206" y="390"/>
                </a:lnTo>
                <a:lnTo>
                  <a:pt x="198" y="401"/>
                </a:lnTo>
                <a:lnTo>
                  <a:pt x="190" y="413"/>
                </a:lnTo>
                <a:lnTo>
                  <a:pt x="181" y="424"/>
                </a:lnTo>
                <a:lnTo>
                  <a:pt x="173" y="434"/>
                </a:lnTo>
                <a:lnTo>
                  <a:pt x="164" y="443"/>
                </a:lnTo>
                <a:lnTo>
                  <a:pt x="155" y="452"/>
                </a:lnTo>
                <a:lnTo>
                  <a:pt x="146" y="460"/>
                </a:lnTo>
                <a:lnTo>
                  <a:pt x="138" y="468"/>
                </a:lnTo>
                <a:lnTo>
                  <a:pt x="131" y="474"/>
                </a:lnTo>
                <a:lnTo>
                  <a:pt x="125" y="480"/>
                </a:lnTo>
                <a:lnTo>
                  <a:pt x="120" y="484"/>
                </a:lnTo>
                <a:lnTo>
                  <a:pt x="116" y="487"/>
                </a:lnTo>
                <a:lnTo>
                  <a:pt x="114" y="489"/>
                </a:lnTo>
                <a:lnTo>
                  <a:pt x="113" y="490"/>
                </a:lnTo>
                <a:lnTo>
                  <a:pt x="114" y="491"/>
                </a:lnTo>
                <a:lnTo>
                  <a:pt x="116" y="490"/>
                </a:lnTo>
                <a:lnTo>
                  <a:pt x="119" y="490"/>
                </a:lnTo>
                <a:lnTo>
                  <a:pt x="123" y="488"/>
                </a:lnTo>
                <a:lnTo>
                  <a:pt x="128" y="487"/>
                </a:lnTo>
                <a:lnTo>
                  <a:pt x="132" y="485"/>
                </a:lnTo>
                <a:lnTo>
                  <a:pt x="139" y="482"/>
                </a:lnTo>
                <a:lnTo>
                  <a:pt x="146" y="479"/>
                </a:lnTo>
                <a:lnTo>
                  <a:pt x="153" y="475"/>
                </a:lnTo>
                <a:lnTo>
                  <a:pt x="161" y="472"/>
                </a:lnTo>
                <a:lnTo>
                  <a:pt x="168" y="468"/>
                </a:lnTo>
                <a:lnTo>
                  <a:pt x="176" y="463"/>
                </a:lnTo>
                <a:lnTo>
                  <a:pt x="182" y="458"/>
                </a:lnTo>
                <a:lnTo>
                  <a:pt x="190" y="453"/>
                </a:lnTo>
                <a:lnTo>
                  <a:pt x="196" y="449"/>
                </a:lnTo>
                <a:lnTo>
                  <a:pt x="200" y="447"/>
                </a:lnTo>
                <a:lnTo>
                  <a:pt x="202" y="447"/>
                </a:lnTo>
                <a:lnTo>
                  <a:pt x="202" y="449"/>
                </a:lnTo>
                <a:lnTo>
                  <a:pt x="201" y="452"/>
                </a:lnTo>
                <a:lnTo>
                  <a:pt x="198" y="457"/>
                </a:lnTo>
                <a:lnTo>
                  <a:pt x="195" y="462"/>
                </a:lnTo>
                <a:lnTo>
                  <a:pt x="190" y="468"/>
                </a:lnTo>
                <a:lnTo>
                  <a:pt x="185" y="475"/>
                </a:lnTo>
                <a:lnTo>
                  <a:pt x="180" y="482"/>
                </a:lnTo>
                <a:lnTo>
                  <a:pt x="174" y="490"/>
                </a:lnTo>
                <a:lnTo>
                  <a:pt x="167" y="497"/>
                </a:lnTo>
                <a:lnTo>
                  <a:pt x="161" y="504"/>
                </a:lnTo>
                <a:lnTo>
                  <a:pt x="154" y="511"/>
                </a:lnTo>
                <a:lnTo>
                  <a:pt x="148" y="517"/>
                </a:lnTo>
                <a:lnTo>
                  <a:pt x="143" y="522"/>
                </a:lnTo>
                <a:lnTo>
                  <a:pt x="138" y="526"/>
                </a:lnTo>
                <a:lnTo>
                  <a:pt x="131" y="530"/>
                </a:lnTo>
                <a:lnTo>
                  <a:pt x="125" y="534"/>
                </a:lnTo>
                <a:lnTo>
                  <a:pt x="117" y="537"/>
                </a:lnTo>
                <a:lnTo>
                  <a:pt x="108" y="540"/>
                </a:lnTo>
                <a:lnTo>
                  <a:pt x="98" y="543"/>
                </a:lnTo>
                <a:lnTo>
                  <a:pt x="88" y="546"/>
                </a:lnTo>
                <a:lnTo>
                  <a:pt x="78" y="548"/>
                </a:lnTo>
                <a:lnTo>
                  <a:pt x="69" y="550"/>
                </a:lnTo>
                <a:lnTo>
                  <a:pt x="59" y="552"/>
                </a:lnTo>
                <a:lnTo>
                  <a:pt x="49" y="553"/>
                </a:lnTo>
                <a:lnTo>
                  <a:pt x="40" y="555"/>
                </a:lnTo>
                <a:lnTo>
                  <a:pt x="32" y="555"/>
                </a:lnTo>
                <a:lnTo>
                  <a:pt x="25" y="556"/>
                </a:lnTo>
                <a:lnTo>
                  <a:pt x="18" y="556"/>
                </a:lnTo>
                <a:lnTo>
                  <a:pt x="12" y="555"/>
                </a:lnTo>
                <a:lnTo>
                  <a:pt x="7" y="555"/>
                </a:lnTo>
                <a:lnTo>
                  <a:pt x="3" y="556"/>
                </a:lnTo>
                <a:lnTo>
                  <a:pt x="1" y="558"/>
                </a:lnTo>
                <a:lnTo>
                  <a:pt x="0" y="559"/>
                </a:lnTo>
                <a:lnTo>
                  <a:pt x="1" y="561"/>
                </a:lnTo>
                <a:lnTo>
                  <a:pt x="2" y="564"/>
                </a:lnTo>
                <a:lnTo>
                  <a:pt x="4" y="566"/>
                </a:lnTo>
                <a:lnTo>
                  <a:pt x="7" y="569"/>
                </a:lnTo>
                <a:lnTo>
                  <a:pt x="10" y="571"/>
                </a:lnTo>
                <a:lnTo>
                  <a:pt x="14" y="574"/>
                </a:lnTo>
                <a:lnTo>
                  <a:pt x="19" y="576"/>
                </a:lnTo>
                <a:lnTo>
                  <a:pt x="24" y="578"/>
                </a:lnTo>
                <a:lnTo>
                  <a:pt x="27" y="580"/>
                </a:lnTo>
                <a:lnTo>
                  <a:pt x="32" y="581"/>
                </a:lnTo>
                <a:lnTo>
                  <a:pt x="37" y="582"/>
                </a:lnTo>
                <a:lnTo>
                  <a:pt x="42" y="582"/>
                </a:lnTo>
                <a:lnTo>
                  <a:pt x="47" y="583"/>
                </a:lnTo>
                <a:lnTo>
                  <a:pt x="51" y="583"/>
                </a:lnTo>
                <a:lnTo>
                  <a:pt x="57" y="583"/>
                </a:lnTo>
                <a:lnTo>
                  <a:pt x="62" y="583"/>
                </a:lnTo>
                <a:lnTo>
                  <a:pt x="68" y="582"/>
                </a:lnTo>
                <a:lnTo>
                  <a:pt x="73" y="581"/>
                </a:lnTo>
                <a:lnTo>
                  <a:pt x="78" y="581"/>
                </a:lnTo>
                <a:lnTo>
                  <a:pt x="84" y="580"/>
                </a:lnTo>
                <a:lnTo>
                  <a:pt x="90" y="578"/>
                </a:lnTo>
                <a:lnTo>
                  <a:pt x="96" y="577"/>
                </a:lnTo>
                <a:lnTo>
                  <a:pt x="102" y="576"/>
                </a:lnTo>
                <a:lnTo>
                  <a:pt x="108" y="574"/>
                </a:lnTo>
                <a:lnTo>
                  <a:pt x="114" y="573"/>
                </a:lnTo>
                <a:lnTo>
                  <a:pt x="119" y="572"/>
                </a:lnTo>
                <a:lnTo>
                  <a:pt x="125" y="570"/>
                </a:lnTo>
                <a:lnTo>
                  <a:pt x="130" y="569"/>
                </a:lnTo>
              </a:path>
            </a:pathLst>
          </a:custGeom>
          <a:solidFill>
            <a:srgbClr val="004C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3" name="Freeform 109">
            <a:extLst>
              <a:ext uri="{FF2B5EF4-FFF2-40B4-BE49-F238E27FC236}">
                <a16:creationId xmlns:a16="http://schemas.microsoft.com/office/drawing/2014/main" id="{98E3E1D8-3A56-D046-8A35-63961A2B1EA3}"/>
              </a:ext>
            </a:extLst>
          </p:cNvPr>
          <p:cNvSpPr>
            <a:spLocks/>
          </p:cNvSpPr>
          <p:nvPr/>
        </p:nvSpPr>
        <p:spPr bwMode="auto">
          <a:xfrm>
            <a:off x="2501340" y="2240008"/>
            <a:ext cx="482019" cy="777954"/>
          </a:xfrm>
          <a:custGeom>
            <a:avLst/>
            <a:gdLst>
              <a:gd name="T0" fmla="*/ 679 w 803"/>
              <a:gd name="T1" fmla="*/ 15 h 1296"/>
              <a:gd name="T2" fmla="*/ 690 w 803"/>
              <a:gd name="T3" fmla="*/ 3 h 1296"/>
              <a:gd name="T4" fmla="*/ 697 w 803"/>
              <a:gd name="T5" fmla="*/ 1 h 1296"/>
              <a:gd name="T6" fmla="*/ 700 w 803"/>
              <a:gd name="T7" fmla="*/ 11 h 1296"/>
              <a:gd name="T8" fmla="*/ 702 w 803"/>
              <a:gd name="T9" fmla="*/ 34 h 1296"/>
              <a:gd name="T10" fmla="*/ 708 w 803"/>
              <a:gd name="T11" fmla="*/ 63 h 1296"/>
              <a:gd name="T12" fmla="*/ 715 w 803"/>
              <a:gd name="T13" fmla="*/ 96 h 1296"/>
              <a:gd name="T14" fmla="*/ 725 w 803"/>
              <a:gd name="T15" fmla="*/ 128 h 1296"/>
              <a:gd name="T16" fmla="*/ 735 w 803"/>
              <a:gd name="T17" fmla="*/ 175 h 1296"/>
              <a:gd name="T18" fmla="*/ 738 w 803"/>
              <a:gd name="T19" fmla="*/ 229 h 1296"/>
              <a:gd name="T20" fmla="*/ 736 w 803"/>
              <a:gd name="T21" fmla="*/ 290 h 1296"/>
              <a:gd name="T22" fmla="*/ 736 w 803"/>
              <a:gd name="T23" fmla="*/ 360 h 1296"/>
              <a:gd name="T24" fmla="*/ 745 w 803"/>
              <a:gd name="T25" fmla="*/ 442 h 1296"/>
              <a:gd name="T26" fmla="*/ 761 w 803"/>
              <a:gd name="T27" fmla="*/ 531 h 1296"/>
              <a:gd name="T28" fmla="*/ 779 w 803"/>
              <a:gd name="T29" fmla="*/ 630 h 1296"/>
              <a:gd name="T30" fmla="*/ 793 w 803"/>
              <a:gd name="T31" fmla="*/ 738 h 1296"/>
              <a:gd name="T32" fmla="*/ 800 w 803"/>
              <a:gd name="T33" fmla="*/ 844 h 1296"/>
              <a:gd name="T34" fmla="*/ 802 w 803"/>
              <a:gd name="T35" fmla="*/ 921 h 1296"/>
              <a:gd name="T36" fmla="*/ 801 w 803"/>
              <a:gd name="T37" fmla="*/ 973 h 1296"/>
              <a:gd name="T38" fmla="*/ 797 w 803"/>
              <a:gd name="T39" fmla="*/ 1005 h 1296"/>
              <a:gd name="T40" fmla="*/ 783 w 803"/>
              <a:gd name="T41" fmla="*/ 1040 h 1296"/>
              <a:gd name="T42" fmla="*/ 750 w 803"/>
              <a:gd name="T43" fmla="*/ 1115 h 1296"/>
              <a:gd name="T44" fmla="*/ 703 w 803"/>
              <a:gd name="T45" fmla="*/ 1226 h 1296"/>
              <a:gd name="T46" fmla="*/ 679 w 803"/>
              <a:gd name="T47" fmla="*/ 1295 h 1296"/>
              <a:gd name="T48" fmla="*/ 80 w 803"/>
              <a:gd name="T49" fmla="*/ 1237 h 1296"/>
              <a:gd name="T50" fmla="*/ 109 w 803"/>
              <a:gd name="T51" fmla="*/ 1185 h 1296"/>
              <a:gd name="T52" fmla="*/ 138 w 803"/>
              <a:gd name="T53" fmla="*/ 1153 h 1296"/>
              <a:gd name="T54" fmla="*/ 165 w 803"/>
              <a:gd name="T55" fmla="*/ 1129 h 1296"/>
              <a:gd name="T56" fmla="*/ 121 w 803"/>
              <a:gd name="T57" fmla="*/ 1123 h 1296"/>
              <a:gd name="T58" fmla="*/ 63 w 803"/>
              <a:gd name="T59" fmla="*/ 1095 h 1296"/>
              <a:gd name="T60" fmla="*/ 22 w 803"/>
              <a:gd name="T61" fmla="*/ 1048 h 1296"/>
              <a:gd name="T62" fmla="*/ 2 w 803"/>
              <a:gd name="T63" fmla="*/ 998 h 1296"/>
              <a:gd name="T64" fmla="*/ 0 w 803"/>
              <a:gd name="T65" fmla="*/ 960 h 1296"/>
              <a:gd name="T66" fmla="*/ 5 w 803"/>
              <a:gd name="T67" fmla="*/ 943 h 1296"/>
              <a:gd name="T68" fmla="*/ 11 w 803"/>
              <a:gd name="T69" fmla="*/ 932 h 1296"/>
              <a:gd name="T70" fmla="*/ 17 w 803"/>
              <a:gd name="T71" fmla="*/ 912 h 1296"/>
              <a:gd name="T72" fmla="*/ 18 w 803"/>
              <a:gd name="T73" fmla="*/ 877 h 1296"/>
              <a:gd name="T74" fmla="*/ 22 w 803"/>
              <a:gd name="T75" fmla="*/ 839 h 1296"/>
              <a:gd name="T76" fmla="*/ 30 w 803"/>
              <a:gd name="T77" fmla="*/ 803 h 1296"/>
              <a:gd name="T78" fmla="*/ 41 w 803"/>
              <a:gd name="T79" fmla="*/ 775 h 1296"/>
              <a:gd name="T80" fmla="*/ 58 w 803"/>
              <a:gd name="T81" fmla="*/ 695 h 1296"/>
              <a:gd name="T82" fmla="*/ 89 w 803"/>
              <a:gd name="T83" fmla="*/ 608 h 1296"/>
              <a:gd name="T84" fmla="*/ 127 w 803"/>
              <a:gd name="T85" fmla="*/ 528 h 1296"/>
              <a:gd name="T86" fmla="*/ 164 w 803"/>
              <a:gd name="T87" fmla="*/ 448 h 1296"/>
              <a:gd name="T88" fmla="*/ 199 w 803"/>
              <a:gd name="T89" fmla="*/ 361 h 1296"/>
              <a:gd name="T90" fmla="*/ 241 w 803"/>
              <a:gd name="T91" fmla="*/ 274 h 1296"/>
              <a:gd name="T92" fmla="*/ 289 w 803"/>
              <a:gd name="T93" fmla="*/ 204 h 1296"/>
              <a:gd name="T94" fmla="*/ 340 w 803"/>
              <a:gd name="T95" fmla="*/ 161 h 1296"/>
              <a:gd name="T96" fmla="*/ 371 w 803"/>
              <a:gd name="T97" fmla="*/ 154 h 1296"/>
              <a:gd name="T98" fmla="*/ 388 w 803"/>
              <a:gd name="T99" fmla="*/ 155 h 1296"/>
              <a:gd name="T100" fmla="*/ 402 w 803"/>
              <a:gd name="T101" fmla="*/ 156 h 1296"/>
              <a:gd name="T102" fmla="*/ 418 w 803"/>
              <a:gd name="T103" fmla="*/ 154 h 1296"/>
              <a:gd name="T104" fmla="*/ 443 w 803"/>
              <a:gd name="T105" fmla="*/ 147 h 1296"/>
              <a:gd name="T106" fmla="*/ 486 w 803"/>
              <a:gd name="T107" fmla="*/ 136 h 1296"/>
              <a:gd name="T108" fmla="*/ 538 w 803"/>
              <a:gd name="T109" fmla="*/ 123 h 1296"/>
              <a:gd name="T110" fmla="*/ 587 w 803"/>
              <a:gd name="T111" fmla="*/ 114 h 1296"/>
              <a:gd name="T112" fmla="*/ 609 w 803"/>
              <a:gd name="T113" fmla="*/ 92 h 1296"/>
              <a:gd name="T114" fmla="*/ 629 w 803"/>
              <a:gd name="T115" fmla="*/ 70 h 1296"/>
              <a:gd name="T116" fmla="*/ 650 w 803"/>
              <a:gd name="T117" fmla="*/ 50 h 1296"/>
              <a:gd name="T118" fmla="*/ 666 w 803"/>
              <a:gd name="T119" fmla="*/ 3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1296">
                <a:moveTo>
                  <a:pt x="669" y="30"/>
                </a:moveTo>
                <a:lnTo>
                  <a:pt x="673" y="24"/>
                </a:lnTo>
                <a:lnTo>
                  <a:pt x="676" y="19"/>
                </a:lnTo>
                <a:lnTo>
                  <a:pt x="679" y="15"/>
                </a:lnTo>
                <a:lnTo>
                  <a:pt x="682" y="11"/>
                </a:lnTo>
                <a:lnTo>
                  <a:pt x="685" y="7"/>
                </a:lnTo>
                <a:lnTo>
                  <a:pt x="688" y="5"/>
                </a:lnTo>
                <a:lnTo>
                  <a:pt x="690" y="3"/>
                </a:lnTo>
                <a:lnTo>
                  <a:pt x="692" y="1"/>
                </a:lnTo>
                <a:lnTo>
                  <a:pt x="694" y="0"/>
                </a:lnTo>
                <a:lnTo>
                  <a:pt x="695" y="0"/>
                </a:lnTo>
                <a:lnTo>
                  <a:pt x="697" y="1"/>
                </a:lnTo>
                <a:lnTo>
                  <a:pt x="698" y="2"/>
                </a:lnTo>
                <a:lnTo>
                  <a:pt x="699" y="4"/>
                </a:lnTo>
                <a:lnTo>
                  <a:pt x="699" y="8"/>
                </a:lnTo>
                <a:lnTo>
                  <a:pt x="700" y="11"/>
                </a:lnTo>
                <a:lnTo>
                  <a:pt x="700" y="16"/>
                </a:lnTo>
                <a:lnTo>
                  <a:pt x="700" y="21"/>
                </a:lnTo>
                <a:lnTo>
                  <a:pt x="701" y="27"/>
                </a:lnTo>
                <a:lnTo>
                  <a:pt x="702" y="34"/>
                </a:lnTo>
                <a:lnTo>
                  <a:pt x="704" y="41"/>
                </a:lnTo>
                <a:lnTo>
                  <a:pt x="705" y="48"/>
                </a:lnTo>
                <a:lnTo>
                  <a:pt x="706" y="55"/>
                </a:lnTo>
                <a:lnTo>
                  <a:pt x="708" y="63"/>
                </a:lnTo>
                <a:lnTo>
                  <a:pt x="710" y="71"/>
                </a:lnTo>
                <a:lnTo>
                  <a:pt x="711" y="79"/>
                </a:lnTo>
                <a:lnTo>
                  <a:pt x="713" y="87"/>
                </a:lnTo>
                <a:lnTo>
                  <a:pt x="715" y="96"/>
                </a:lnTo>
                <a:lnTo>
                  <a:pt x="718" y="104"/>
                </a:lnTo>
                <a:lnTo>
                  <a:pt x="720" y="112"/>
                </a:lnTo>
                <a:lnTo>
                  <a:pt x="722" y="120"/>
                </a:lnTo>
                <a:lnTo>
                  <a:pt x="725" y="128"/>
                </a:lnTo>
                <a:lnTo>
                  <a:pt x="727" y="136"/>
                </a:lnTo>
                <a:lnTo>
                  <a:pt x="731" y="149"/>
                </a:lnTo>
                <a:lnTo>
                  <a:pt x="733" y="162"/>
                </a:lnTo>
                <a:lnTo>
                  <a:pt x="735" y="175"/>
                </a:lnTo>
                <a:lnTo>
                  <a:pt x="737" y="188"/>
                </a:lnTo>
                <a:lnTo>
                  <a:pt x="737" y="201"/>
                </a:lnTo>
                <a:lnTo>
                  <a:pt x="738" y="215"/>
                </a:lnTo>
                <a:lnTo>
                  <a:pt x="738" y="229"/>
                </a:lnTo>
                <a:lnTo>
                  <a:pt x="737" y="244"/>
                </a:lnTo>
                <a:lnTo>
                  <a:pt x="737" y="259"/>
                </a:lnTo>
                <a:lnTo>
                  <a:pt x="737" y="274"/>
                </a:lnTo>
                <a:lnTo>
                  <a:pt x="736" y="290"/>
                </a:lnTo>
                <a:lnTo>
                  <a:pt x="736" y="306"/>
                </a:lnTo>
                <a:lnTo>
                  <a:pt x="736" y="323"/>
                </a:lnTo>
                <a:lnTo>
                  <a:pt x="736" y="341"/>
                </a:lnTo>
                <a:lnTo>
                  <a:pt x="736" y="360"/>
                </a:lnTo>
                <a:lnTo>
                  <a:pt x="738" y="379"/>
                </a:lnTo>
                <a:lnTo>
                  <a:pt x="739" y="400"/>
                </a:lnTo>
                <a:lnTo>
                  <a:pt x="741" y="420"/>
                </a:lnTo>
                <a:lnTo>
                  <a:pt x="745" y="442"/>
                </a:lnTo>
                <a:lnTo>
                  <a:pt x="748" y="463"/>
                </a:lnTo>
                <a:lnTo>
                  <a:pt x="752" y="485"/>
                </a:lnTo>
                <a:lnTo>
                  <a:pt x="756" y="508"/>
                </a:lnTo>
                <a:lnTo>
                  <a:pt x="761" y="531"/>
                </a:lnTo>
                <a:lnTo>
                  <a:pt x="765" y="555"/>
                </a:lnTo>
                <a:lnTo>
                  <a:pt x="770" y="580"/>
                </a:lnTo>
                <a:lnTo>
                  <a:pt x="775" y="605"/>
                </a:lnTo>
                <a:lnTo>
                  <a:pt x="779" y="630"/>
                </a:lnTo>
                <a:lnTo>
                  <a:pt x="783" y="656"/>
                </a:lnTo>
                <a:lnTo>
                  <a:pt x="787" y="683"/>
                </a:lnTo>
                <a:lnTo>
                  <a:pt x="791" y="710"/>
                </a:lnTo>
                <a:lnTo>
                  <a:pt x="793" y="738"/>
                </a:lnTo>
                <a:lnTo>
                  <a:pt x="796" y="767"/>
                </a:lnTo>
                <a:lnTo>
                  <a:pt x="797" y="795"/>
                </a:lnTo>
                <a:lnTo>
                  <a:pt x="799" y="821"/>
                </a:lnTo>
                <a:lnTo>
                  <a:pt x="800" y="844"/>
                </a:lnTo>
                <a:lnTo>
                  <a:pt x="801" y="866"/>
                </a:lnTo>
                <a:lnTo>
                  <a:pt x="802" y="886"/>
                </a:lnTo>
                <a:lnTo>
                  <a:pt x="802" y="905"/>
                </a:lnTo>
                <a:lnTo>
                  <a:pt x="802" y="921"/>
                </a:lnTo>
                <a:lnTo>
                  <a:pt x="802" y="936"/>
                </a:lnTo>
                <a:lnTo>
                  <a:pt x="802" y="950"/>
                </a:lnTo>
                <a:lnTo>
                  <a:pt x="801" y="962"/>
                </a:lnTo>
                <a:lnTo>
                  <a:pt x="801" y="973"/>
                </a:lnTo>
                <a:lnTo>
                  <a:pt x="800" y="982"/>
                </a:lnTo>
                <a:lnTo>
                  <a:pt x="799" y="991"/>
                </a:lnTo>
                <a:lnTo>
                  <a:pt x="798" y="998"/>
                </a:lnTo>
                <a:lnTo>
                  <a:pt x="797" y="1005"/>
                </a:lnTo>
                <a:lnTo>
                  <a:pt x="796" y="1010"/>
                </a:lnTo>
                <a:lnTo>
                  <a:pt x="793" y="1017"/>
                </a:lnTo>
                <a:lnTo>
                  <a:pt x="788" y="1027"/>
                </a:lnTo>
                <a:lnTo>
                  <a:pt x="783" y="1040"/>
                </a:lnTo>
                <a:lnTo>
                  <a:pt x="776" y="1056"/>
                </a:lnTo>
                <a:lnTo>
                  <a:pt x="768" y="1074"/>
                </a:lnTo>
                <a:lnTo>
                  <a:pt x="759" y="1094"/>
                </a:lnTo>
                <a:lnTo>
                  <a:pt x="750" y="1115"/>
                </a:lnTo>
                <a:lnTo>
                  <a:pt x="740" y="1137"/>
                </a:lnTo>
                <a:lnTo>
                  <a:pt x="721" y="1183"/>
                </a:lnTo>
                <a:lnTo>
                  <a:pt x="712" y="1205"/>
                </a:lnTo>
                <a:lnTo>
                  <a:pt x="703" y="1226"/>
                </a:lnTo>
                <a:lnTo>
                  <a:pt x="695" y="1247"/>
                </a:lnTo>
                <a:lnTo>
                  <a:pt x="689" y="1265"/>
                </a:lnTo>
                <a:lnTo>
                  <a:pt x="683" y="1281"/>
                </a:lnTo>
                <a:lnTo>
                  <a:pt x="679" y="1295"/>
                </a:lnTo>
                <a:lnTo>
                  <a:pt x="59" y="1295"/>
                </a:lnTo>
                <a:lnTo>
                  <a:pt x="66" y="1274"/>
                </a:lnTo>
                <a:lnTo>
                  <a:pt x="73" y="1254"/>
                </a:lnTo>
                <a:lnTo>
                  <a:pt x="80" y="1237"/>
                </a:lnTo>
                <a:lnTo>
                  <a:pt x="88" y="1222"/>
                </a:lnTo>
                <a:lnTo>
                  <a:pt x="95" y="1208"/>
                </a:lnTo>
                <a:lnTo>
                  <a:pt x="102" y="1196"/>
                </a:lnTo>
                <a:lnTo>
                  <a:pt x="109" y="1185"/>
                </a:lnTo>
                <a:lnTo>
                  <a:pt x="117" y="1176"/>
                </a:lnTo>
                <a:lnTo>
                  <a:pt x="124" y="1167"/>
                </a:lnTo>
                <a:lnTo>
                  <a:pt x="131" y="1160"/>
                </a:lnTo>
                <a:lnTo>
                  <a:pt x="138" y="1153"/>
                </a:lnTo>
                <a:lnTo>
                  <a:pt x="145" y="1146"/>
                </a:lnTo>
                <a:lnTo>
                  <a:pt x="152" y="1141"/>
                </a:lnTo>
                <a:lnTo>
                  <a:pt x="159" y="1135"/>
                </a:lnTo>
                <a:lnTo>
                  <a:pt x="165" y="1129"/>
                </a:lnTo>
                <a:lnTo>
                  <a:pt x="172" y="1123"/>
                </a:lnTo>
                <a:lnTo>
                  <a:pt x="154" y="1126"/>
                </a:lnTo>
                <a:lnTo>
                  <a:pt x="137" y="1126"/>
                </a:lnTo>
                <a:lnTo>
                  <a:pt x="121" y="1123"/>
                </a:lnTo>
                <a:lnTo>
                  <a:pt x="105" y="1119"/>
                </a:lnTo>
                <a:lnTo>
                  <a:pt x="90" y="1113"/>
                </a:lnTo>
                <a:lnTo>
                  <a:pt x="76" y="1105"/>
                </a:lnTo>
                <a:lnTo>
                  <a:pt x="63" y="1095"/>
                </a:lnTo>
                <a:lnTo>
                  <a:pt x="51" y="1085"/>
                </a:lnTo>
                <a:lnTo>
                  <a:pt x="41" y="1073"/>
                </a:lnTo>
                <a:lnTo>
                  <a:pt x="31" y="1061"/>
                </a:lnTo>
                <a:lnTo>
                  <a:pt x="22" y="1048"/>
                </a:lnTo>
                <a:lnTo>
                  <a:pt x="15" y="1035"/>
                </a:lnTo>
                <a:lnTo>
                  <a:pt x="9" y="1022"/>
                </a:lnTo>
                <a:lnTo>
                  <a:pt x="5" y="1010"/>
                </a:lnTo>
                <a:lnTo>
                  <a:pt x="2" y="998"/>
                </a:lnTo>
                <a:lnTo>
                  <a:pt x="0" y="986"/>
                </a:lnTo>
                <a:lnTo>
                  <a:pt x="0" y="976"/>
                </a:lnTo>
                <a:lnTo>
                  <a:pt x="0" y="967"/>
                </a:lnTo>
                <a:lnTo>
                  <a:pt x="0" y="960"/>
                </a:lnTo>
                <a:lnTo>
                  <a:pt x="1" y="954"/>
                </a:lnTo>
                <a:lnTo>
                  <a:pt x="2" y="950"/>
                </a:lnTo>
                <a:lnTo>
                  <a:pt x="3" y="946"/>
                </a:lnTo>
                <a:lnTo>
                  <a:pt x="5" y="943"/>
                </a:lnTo>
                <a:lnTo>
                  <a:pt x="7" y="940"/>
                </a:lnTo>
                <a:lnTo>
                  <a:pt x="8" y="938"/>
                </a:lnTo>
                <a:lnTo>
                  <a:pt x="10" y="935"/>
                </a:lnTo>
                <a:lnTo>
                  <a:pt x="11" y="932"/>
                </a:lnTo>
                <a:lnTo>
                  <a:pt x="13" y="929"/>
                </a:lnTo>
                <a:lnTo>
                  <a:pt x="15" y="924"/>
                </a:lnTo>
                <a:lnTo>
                  <a:pt x="16" y="919"/>
                </a:lnTo>
                <a:lnTo>
                  <a:pt x="17" y="912"/>
                </a:lnTo>
                <a:lnTo>
                  <a:pt x="18" y="904"/>
                </a:lnTo>
                <a:lnTo>
                  <a:pt x="18" y="896"/>
                </a:lnTo>
                <a:lnTo>
                  <a:pt x="18" y="887"/>
                </a:lnTo>
                <a:lnTo>
                  <a:pt x="18" y="877"/>
                </a:lnTo>
                <a:lnTo>
                  <a:pt x="19" y="868"/>
                </a:lnTo>
                <a:lnTo>
                  <a:pt x="20" y="858"/>
                </a:lnTo>
                <a:lnTo>
                  <a:pt x="21" y="849"/>
                </a:lnTo>
                <a:lnTo>
                  <a:pt x="22" y="839"/>
                </a:lnTo>
                <a:lnTo>
                  <a:pt x="24" y="830"/>
                </a:lnTo>
                <a:lnTo>
                  <a:pt x="25" y="820"/>
                </a:lnTo>
                <a:lnTo>
                  <a:pt x="27" y="812"/>
                </a:lnTo>
                <a:lnTo>
                  <a:pt x="30" y="803"/>
                </a:lnTo>
                <a:lnTo>
                  <a:pt x="32" y="795"/>
                </a:lnTo>
                <a:lnTo>
                  <a:pt x="35" y="788"/>
                </a:lnTo>
                <a:lnTo>
                  <a:pt x="38" y="781"/>
                </a:lnTo>
                <a:lnTo>
                  <a:pt x="41" y="775"/>
                </a:lnTo>
                <a:lnTo>
                  <a:pt x="45" y="770"/>
                </a:lnTo>
                <a:lnTo>
                  <a:pt x="48" y="744"/>
                </a:lnTo>
                <a:lnTo>
                  <a:pt x="53" y="719"/>
                </a:lnTo>
                <a:lnTo>
                  <a:pt x="58" y="695"/>
                </a:lnTo>
                <a:lnTo>
                  <a:pt x="65" y="672"/>
                </a:lnTo>
                <a:lnTo>
                  <a:pt x="72" y="650"/>
                </a:lnTo>
                <a:lnTo>
                  <a:pt x="80" y="628"/>
                </a:lnTo>
                <a:lnTo>
                  <a:pt x="89" y="608"/>
                </a:lnTo>
                <a:lnTo>
                  <a:pt x="98" y="587"/>
                </a:lnTo>
                <a:lnTo>
                  <a:pt x="108" y="567"/>
                </a:lnTo>
                <a:lnTo>
                  <a:pt x="117" y="548"/>
                </a:lnTo>
                <a:lnTo>
                  <a:pt x="127" y="528"/>
                </a:lnTo>
                <a:lnTo>
                  <a:pt x="137" y="509"/>
                </a:lnTo>
                <a:lnTo>
                  <a:pt x="146" y="489"/>
                </a:lnTo>
                <a:lnTo>
                  <a:pt x="155" y="469"/>
                </a:lnTo>
                <a:lnTo>
                  <a:pt x="164" y="448"/>
                </a:lnTo>
                <a:lnTo>
                  <a:pt x="172" y="428"/>
                </a:lnTo>
                <a:lnTo>
                  <a:pt x="180" y="405"/>
                </a:lnTo>
                <a:lnTo>
                  <a:pt x="190" y="383"/>
                </a:lnTo>
                <a:lnTo>
                  <a:pt x="199" y="361"/>
                </a:lnTo>
                <a:lnTo>
                  <a:pt x="209" y="338"/>
                </a:lnTo>
                <a:lnTo>
                  <a:pt x="219" y="317"/>
                </a:lnTo>
                <a:lnTo>
                  <a:pt x="230" y="295"/>
                </a:lnTo>
                <a:lnTo>
                  <a:pt x="241" y="274"/>
                </a:lnTo>
                <a:lnTo>
                  <a:pt x="252" y="255"/>
                </a:lnTo>
                <a:lnTo>
                  <a:pt x="264" y="236"/>
                </a:lnTo>
                <a:lnTo>
                  <a:pt x="276" y="219"/>
                </a:lnTo>
                <a:lnTo>
                  <a:pt x="289" y="204"/>
                </a:lnTo>
                <a:lnTo>
                  <a:pt x="301" y="190"/>
                </a:lnTo>
                <a:lnTo>
                  <a:pt x="314" y="178"/>
                </a:lnTo>
                <a:lnTo>
                  <a:pt x="327" y="168"/>
                </a:lnTo>
                <a:lnTo>
                  <a:pt x="340" y="161"/>
                </a:lnTo>
                <a:lnTo>
                  <a:pt x="354" y="157"/>
                </a:lnTo>
                <a:lnTo>
                  <a:pt x="360" y="156"/>
                </a:lnTo>
                <a:lnTo>
                  <a:pt x="365" y="155"/>
                </a:lnTo>
                <a:lnTo>
                  <a:pt x="371" y="154"/>
                </a:lnTo>
                <a:lnTo>
                  <a:pt x="375" y="154"/>
                </a:lnTo>
                <a:lnTo>
                  <a:pt x="380" y="154"/>
                </a:lnTo>
                <a:lnTo>
                  <a:pt x="384" y="154"/>
                </a:lnTo>
                <a:lnTo>
                  <a:pt x="388" y="155"/>
                </a:lnTo>
                <a:lnTo>
                  <a:pt x="392" y="155"/>
                </a:lnTo>
                <a:lnTo>
                  <a:pt x="395" y="155"/>
                </a:lnTo>
                <a:lnTo>
                  <a:pt x="399" y="155"/>
                </a:lnTo>
                <a:lnTo>
                  <a:pt x="402" y="156"/>
                </a:lnTo>
                <a:lnTo>
                  <a:pt x="406" y="156"/>
                </a:lnTo>
                <a:lnTo>
                  <a:pt x="410" y="155"/>
                </a:lnTo>
                <a:lnTo>
                  <a:pt x="414" y="155"/>
                </a:lnTo>
                <a:lnTo>
                  <a:pt x="418" y="154"/>
                </a:lnTo>
                <a:lnTo>
                  <a:pt x="422" y="153"/>
                </a:lnTo>
                <a:lnTo>
                  <a:pt x="427" y="152"/>
                </a:lnTo>
                <a:lnTo>
                  <a:pt x="434" y="150"/>
                </a:lnTo>
                <a:lnTo>
                  <a:pt x="443" y="147"/>
                </a:lnTo>
                <a:lnTo>
                  <a:pt x="452" y="145"/>
                </a:lnTo>
                <a:lnTo>
                  <a:pt x="463" y="142"/>
                </a:lnTo>
                <a:lnTo>
                  <a:pt x="474" y="139"/>
                </a:lnTo>
                <a:lnTo>
                  <a:pt x="486" y="136"/>
                </a:lnTo>
                <a:lnTo>
                  <a:pt x="499" y="133"/>
                </a:lnTo>
                <a:lnTo>
                  <a:pt x="512" y="130"/>
                </a:lnTo>
                <a:lnTo>
                  <a:pt x="525" y="126"/>
                </a:lnTo>
                <a:lnTo>
                  <a:pt x="538" y="123"/>
                </a:lnTo>
                <a:lnTo>
                  <a:pt x="551" y="120"/>
                </a:lnTo>
                <a:lnTo>
                  <a:pt x="564" y="118"/>
                </a:lnTo>
                <a:lnTo>
                  <a:pt x="576" y="116"/>
                </a:lnTo>
                <a:lnTo>
                  <a:pt x="587" y="114"/>
                </a:lnTo>
                <a:lnTo>
                  <a:pt x="597" y="112"/>
                </a:lnTo>
                <a:lnTo>
                  <a:pt x="600" y="105"/>
                </a:lnTo>
                <a:lnTo>
                  <a:pt x="604" y="99"/>
                </a:lnTo>
                <a:lnTo>
                  <a:pt x="609" y="92"/>
                </a:lnTo>
                <a:lnTo>
                  <a:pt x="613" y="86"/>
                </a:lnTo>
                <a:lnTo>
                  <a:pt x="618" y="80"/>
                </a:lnTo>
                <a:lnTo>
                  <a:pt x="624" y="75"/>
                </a:lnTo>
                <a:lnTo>
                  <a:pt x="629" y="70"/>
                </a:lnTo>
                <a:lnTo>
                  <a:pt x="634" y="65"/>
                </a:lnTo>
                <a:lnTo>
                  <a:pt x="639" y="60"/>
                </a:lnTo>
                <a:lnTo>
                  <a:pt x="645" y="55"/>
                </a:lnTo>
                <a:lnTo>
                  <a:pt x="650" y="50"/>
                </a:lnTo>
                <a:lnTo>
                  <a:pt x="654" y="46"/>
                </a:lnTo>
                <a:lnTo>
                  <a:pt x="659" y="42"/>
                </a:lnTo>
                <a:lnTo>
                  <a:pt x="662" y="38"/>
                </a:lnTo>
                <a:lnTo>
                  <a:pt x="666" y="34"/>
                </a:lnTo>
                <a:lnTo>
                  <a:pt x="669" y="3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4" name="Freeform 110">
            <a:extLst>
              <a:ext uri="{FF2B5EF4-FFF2-40B4-BE49-F238E27FC236}">
                <a16:creationId xmlns:a16="http://schemas.microsoft.com/office/drawing/2014/main" id="{231F0ACC-F1E8-D64A-AC60-C281415CA05B}"/>
              </a:ext>
            </a:extLst>
          </p:cNvPr>
          <p:cNvSpPr>
            <a:spLocks/>
          </p:cNvSpPr>
          <p:nvPr/>
        </p:nvSpPr>
        <p:spPr bwMode="auto">
          <a:xfrm>
            <a:off x="2590180" y="2813870"/>
            <a:ext cx="242510" cy="152469"/>
          </a:xfrm>
          <a:custGeom>
            <a:avLst/>
            <a:gdLst>
              <a:gd name="T0" fmla="*/ 384 w 404"/>
              <a:gd name="T1" fmla="*/ 16 h 254"/>
              <a:gd name="T2" fmla="*/ 392 w 404"/>
              <a:gd name="T3" fmla="*/ 45 h 254"/>
              <a:gd name="T4" fmla="*/ 400 w 404"/>
              <a:gd name="T5" fmla="*/ 70 h 254"/>
              <a:gd name="T6" fmla="*/ 403 w 404"/>
              <a:gd name="T7" fmla="*/ 93 h 254"/>
              <a:gd name="T8" fmla="*/ 399 w 404"/>
              <a:gd name="T9" fmla="*/ 114 h 254"/>
              <a:gd name="T10" fmla="*/ 383 w 404"/>
              <a:gd name="T11" fmla="*/ 137 h 254"/>
              <a:gd name="T12" fmla="*/ 354 w 404"/>
              <a:gd name="T13" fmla="*/ 160 h 254"/>
              <a:gd name="T14" fmla="*/ 305 w 404"/>
              <a:gd name="T15" fmla="*/ 186 h 254"/>
              <a:gd name="T16" fmla="*/ 240 w 404"/>
              <a:gd name="T17" fmla="*/ 215 h 254"/>
              <a:gd name="T18" fmla="*/ 183 w 404"/>
              <a:gd name="T19" fmla="*/ 235 h 254"/>
              <a:gd name="T20" fmla="*/ 136 w 404"/>
              <a:gd name="T21" fmla="*/ 248 h 254"/>
              <a:gd name="T22" fmla="*/ 100 w 404"/>
              <a:gd name="T23" fmla="*/ 253 h 254"/>
              <a:gd name="T24" fmla="*/ 73 w 404"/>
              <a:gd name="T25" fmla="*/ 251 h 254"/>
              <a:gd name="T26" fmla="*/ 56 w 404"/>
              <a:gd name="T27" fmla="*/ 243 h 254"/>
              <a:gd name="T28" fmla="*/ 48 w 404"/>
              <a:gd name="T29" fmla="*/ 230 h 254"/>
              <a:gd name="T30" fmla="*/ 50 w 404"/>
              <a:gd name="T31" fmla="*/ 211 h 254"/>
              <a:gd name="T32" fmla="*/ 57 w 404"/>
              <a:gd name="T33" fmla="*/ 190 h 254"/>
              <a:gd name="T34" fmla="*/ 54 w 404"/>
              <a:gd name="T35" fmla="*/ 172 h 254"/>
              <a:gd name="T36" fmla="*/ 42 w 404"/>
              <a:gd name="T37" fmla="*/ 159 h 254"/>
              <a:gd name="T38" fmla="*/ 26 w 404"/>
              <a:gd name="T39" fmla="*/ 149 h 254"/>
              <a:gd name="T40" fmla="*/ 10 w 404"/>
              <a:gd name="T41" fmla="*/ 144 h 254"/>
              <a:gd name="T42" fmla="*/ 1 w 404"/>
              <a:gd name="T43" fmla="*/ 140 h 254"/>
              <a:gd name="T44" fmla="*/ 2 w 404"/>
              <a:gd name="T45" fmla="*/ 138 h 254"/>
              <a:gd name="T46" fmla="*/ 21 w 404"/>
              <a:gd name="T47" fmla="*/ 137 h 254"/>
              <a:gd name="T48" fmla="*/ 50 w 404"/>
              <a:gd name="T49" fmla="*/ 136 h 254"/>
              <a:gd name="T50" fmla="*/ 89 w 404"/>
              <a:gd name="T51" fmla="*/ 124 h 254"/>
              <a:gd name="T52" fmla="*/ 141 w 404"/>
              <a:gd name="T53" fmla="*/ 105 h 254"/>
              <a:gd name="T54" fmla="*/ 200 w 404"/>
              <a:gd name="T55" fmla="*/ 81 h 254"/>
              <a:gd name="T56" fmla="*/ 259 w 404"/>
              <a:gd name="T57" fmla="*/ 56 h 254"/>
              <a:gd name="T58" fmla="*/ 312 w 404"/>
              <a:gd name="T59" fmla="*/ 31 h 254"/>
              <a:gd name="T60" fmla="*/ 355 w 404"/>
              <a:gd name="T61" fmla="*/ 13 h 254"/>
              <a:gd name="T62" fmla="*/ 378 w 404"/>
              <a:gd name="T63"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254">
                <a:moveTo>
                  <a:pt x="381" y="0"/>
                </a:moveTo>
                <a:lnTo>
                  <a:pt x="384" y="16"/>
                </a:lnTo>
                <a:lnTo>
                  <a:pt x="388" y="31"/>
                </a:lnTo>
                <a:lnTo>
                  <a:pt x="392" y="45"/>
                </a:lnTo>
                <a:lnTo>
                  <a:pt x="396" y="58"/>
                </a:lnTo>
                <a:lnTo>
                  <a:pt x="400" y="70"/>
                </a:lnTo>
                <a:lnTo>
                  <a:pt x="402" y="82"/>
                </a:lnTo>
                <a:lnTo>
                  <a:pt x="403" y="93"/>
                </a:lnTo>
                <a:lnTo>
                  <a:pt x="402" y="104"/>
                </a:lnTo>
                <a:lnTo>
                  <a:pt x="399" y="114"/>
                </a:lnTo>
                <a:lnTo>
                  <a:pt x="393" y="125"/>
                </a:lnTo>
                <a:lnTo>
                  <a:pt x="383" y="137"/>
                </a:lnTo>
                <a:lnTo>
                  <a:pt x="370" y="148"/>
                </a:lnTo>
                <a:lnTo>
                  <a:pt x="354" y="160"/>
                </a:lnTo>
                <a:lnTo>
                  <a:pt x="332" y="173"/>
                </a:lnTo>
                <a:lnTo>
                  <a:pt x="305" y="186"/>
                </a:lnTo>
                <a:lnTo>
                  <a:pt x="274" y="200"/>
                </a:lnTo>
                <a:lnTo>
                  <a:pt x="240" y="215"/>
                </a:lnTo>
                <a:lnTo>
                  <a:pt x="211" y="226"/>
                </a:lnTo>
                <a:lnTo>
                  <a:pt x="183" y="235"/>
                </a:lnTo>
                <a:lnTo>
                  <a:pt x="159" y="243"/>
                </a:lnTo>
                <a:lnTo>
                  <a:pt x="136" y="248"/>
                </a:lnTo>
                <a:lnTo>
                  <a:pt x="116" y="252"/>
                </a:lnTo>
                <a:lnTo>
                  <a:pt x="100" y="253"/>
                </a:lnTo>
                <a:lnTo>
                  <a:pt x="85" y="253"/>
                </a:lnTo>
                <a:lnTo>
                  <a:pt x="73" y="251"/>
                </a:lnTo>
                <a:lnTo>
                  <a:pt x="63" y="248"/>
                </a:lnTo>
                <a:lnTo>
                  <a:pt x="56" y="243"/>
                </a:lnTo>
                <a:lnTo>
                  <a:pt x="51" y="237"/>
                </a:lnTo>
                <a:lnTo>
                  <a:pt x="48" y="230"/>
                </a:lnTo>
                <a:lnTo>
                  <a:pt x="48" y="221"/>
                </a:lnTo>
                <a:lnTo>
                  <a:pt x="50" y="211"/>
                </a:lnTo>
                <a:lnTo>
                  <a:pt x="54" y="200"/>
                </a:lnTo>
                <a:lnTo>
                  <a:pt x="57" y="190"/>
                </a:lnTo>
                <a:lnTo>
                  <a:pt x="58" y="181"/>
                </a:lnTo>
                <a:lnTo>
                  <a:pt x="54" y="172"/>
                </a:lnTo>
                <a:lnTo>
                  <a:pt x="49" y="165"/>
                </a:lnTo>
                <a:lnTo>
                  <a:pt x="42" y="159"/>
                </a:lnTo>
                <a:lnTo>
                  <a:pt x="34" y="154"/>
                </a:lnTo>
                <a:lnTo>
                  <a:pt x="26" y="149"/>
                </a:lnTo>
                <a:lnTo>
                  <a:pt x="18" y="147"/>
                </a:lnTo>
                <a:lnTo>
                  <a:pt x="10" y="144"/>
                </a:lnTo>
                <a:lnTo>
                  <a:pt x="4" y="141"/>
                </a:lnTo>
                <a:lnTo>
                  <a:pt x="1" y="140"/>
                </a:lnTo>
                <a:lnTo>
                  <a:pt x="0" y="139"/>
                </a:lnTo>
                <a:lnTo>
                  <a:pt x="2" y="138"/>
                </a:lnTo>
                <a:lnTo>
                  <a:pt x="9" y="137"/>
                </a:lnTo>
                <a:lnTo>
                  <a:pt x="21" y="137"/>
                </a:lnTo>
                <a:lnTo>
                  <a:pt x="37" y="137"/>
                </a:lnTo>
                <a:lnTo>
                  <a:pt x="50" y="136"/>
                </a:lnTo>
                <a:lnTo>
                  <a:pt x="67" y="131"/>
                </a:lnTo>
                <a:lnTo>
                  <a:pt x="89" y="124"/>
                </a:lnTo>
                <a:lnTo>
                  <a:pt x="113" y="115"/>
                </a:lnTo>
                <a:lnTo>
                  <a:pt x="141" y="105"/>
                </a:lnTo>
                <a:lnTo>
                  <a:pt x="169" y="94"/>
                </a:lnTo>
                <a:lnTo>
                  <a:pt x="200" y="81"/>
                </a:lnTo>
                <a:lnTo>
                  <a:pt x="230" y="68"/>
                </a:lnTo>
                <a:lnTo>
                  <a:pt x="259" y="56"/>
                </a:lnTo>
                <a:lnTo>
                  <a:pt x="287" y="43"/>
                </a:lnTo>
                <a:lnTo>
                  <a:pt x="312" y="31"/>
                </a:lnTo>
                <a:lnTo>
                  <a:pt x="335" y="21"/>
                </a:lnTo>
                <a:lnTo>
                  <a:pt x="355" y="13"/>
                </a:lnTo>
                <a:lnTo>
                  <a:pt x="369" y="6"/>
                </a:lnTo>
                <a:lnTo>
                  <a:pt x="378" y="1"/>
                </a:lnTo>
                <a:lnTo>
                  <a:pt x="381"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5" name="Freeform 111">
            <a:extLst>
              <a:ext uri="{FF2B5EF4-FFF2-40B4-BE49-F238E27FC236}">
                <a16:creationId xmlns:a16="http://schemas.microsoft.com/office/drawing/2014/main" id="{75E691EE-0148-9D40-9343-D21AF90668FA}"/>
              </a:ext>
            </a:extLst>
          </p:cNvPr>
          <p:cNvSpPr>
            <a:spLocks/>
          </p:cNvSpPr>
          <p:nvPr/>
        </p:nvSpPr>
        <p:spPr bwMode="auto">
          <a:xfrm>
            <a:off x="2766661" y="2669804"/>
            <a:ext cx="66630" cy="202292"/>
          </a:xfrm>
          <a:custGeom>
            <a:avLst/>
            <a:gdLst>
              <a:gd name="T0" fmla="*/ 3 w 111"/>
              <a:gd name="T1" fmla="*/ 20 h 337"/>
              <a:gd name="T2" fmla="*/ 0 w 111"/>
              <a:gd name="T3" fmla="*/ 46 h 337"/>
              <a:gd name="T4" fmla="*/ 2 w 111"/>
              <a:gd name="T5" fmla="*/ 76 h 337"/>
              <a:gd name="T6" fmla="*/ 7 w 111"/>
              <a:gd name="T7" fmla="*/ 105 h 337"/>
              <a:gd name="T8" fmla="*/ 13 w 111"/>
              <a:gd name="T9" fmla="*/ 135 h 337"/>
              <a:gd name="T10" fmla="*/ 20 w 111"/>
              <a:gd name="T11" fmla="*/ 163 h 337"/>
              <a:gd name="T12" fmla="*/ 25 w 111"/>
              <a:gd name="T13" fmla="*/ 190 h 337"/>
              <a:gd name="T14" fmla="*/ 28 w 111"/>
              <a:gd name="T15" fmla="*/ 214 h 337"/>
              <a:gd name="T16" fmla="*/ 27 w 111"/>
              <a:gd name="T17" fmla="*/ 237 h 337"/>
              <a:gd name="T18" fmla="*/ 29 w 111"/>
              <a:gd name="T19" fmla="*/ 258 h 337"/>
              <a:gd name="T20" fmla="*/ 35 w 111"/>
              <a:gd name="T21" fmla="*/ 278 h 337"/>
              <a:gd name="T22" fmla="*/ 43 w 111"/>
              <a:gd name="T23" fmla="*/ 296 h 337"/>
              <a:gd name="T24" fmla="*/ 52 w 111"/>
              <a:gd name="T25" fmla="*/ 310 h 337"/>
              <a:gd name="T26" fmla="*/ 63 w 111"/>
              <a:gd name="T27" fmla="*/ 323 h 337"/>
              <a:gd name="T28" fmla="*/ 72 w 111"/>
              <a:gd name="T29" fmla="*/ 331 h 337"/>
              <a:gd name="T30" fmla="*/ 82 w 111"/>
              <a:gd name="T31" fmla="*/ 336 h 337"/>
              <a:gd name="T32" fmla="*/ 89 w 111"/>
              <a:gd name="T33" fmla="*/ 335 h 337"/>
              <a:gd name="T34" fmla="*/ 95 w 111"/>
              <a:gd name="T35" fmla="*/ 329 h 337"/>
              <a:gd name="T36" fmla="*/ 101 w 111"/>
              <a:gd name="T37" fmla="*/ 317 h 337"/>
              <a:gd name="T38" fmla="*/ 105 w 111"/>
              <a:gd name="T39" fmla="*/ 303 h 337"/>
              <a:gd name="T40" fmla="*/ 108 w 111"/>
              <a:gd name="T41" fmla="*/ 286 h 337"/>
              <a:gd name="T42" fmla="*/ 110 w 111"/>
              <a:gd name="T43" fmla="*/ 268 h 337"/>
              <a:gd name="T44" fmla="*/ 109 w 111"/>
              <a:gd name="T45" fmla="*/ 252 h 337"/>
              <a:gd name="T46" fmla="*/ 107 w 111"/>
              <a:gd name="T47" fmla="*/ 238 h 337"/>
              <a:gd name="T48" fmla="*/ 103 w 111"/>
              <a:gd name="T49" fmla="*/ 226 h 337"/>
              <a:gd name="T50" fmla="*/ 101 w 111"/>
              <a:gd name="T51" fmla="*/ 209 h 337"/>
              <a:gd name="T52" fmla="*/ 100 w 111"/>
              <a:gd name="T53" fmla="*/ 189 h 337"/>
              <a:gd name="T54" fmla="*/ 99 w 111"/>
              <a:gd name="T55" fmla="*/ 166 h 337"/>
              <a:gd name="T56" fmla="*/ 97 w 111"/>
              <a:gd name="T57" fmla="*/ 141 h 337"/>
              <a:gd name="T58" fmla="*/ 93 w 111"/>
              <a:gd name="T59" fmla="*/ 118 h 337"/>
              <a:gd name="T60" fmla="*/ 88 w 111"/>
              <a:gd name="T61" fmla="*/ 94 h 337"/>
              <a:gd name="T62" fmla="*/ 81 w 111"/>
              <a:gd name="T63" fmla="*/ 73 h 337"/>
              <a:gd name="T64" fmla="*/ 69 w 111"/>
              <a:gd name="T65" fmla="*/ 55 h 337"/>
              <a:gd name="T66" fmla="*/ 59 w 111"/>
              <a:gd name="T67" fmla="*/ 39 h 337"/>
              <a:gd name="T68" fmla="*/ 48 w 111"/>
              <a:gd name="T69" fmla="*/ 26 h 337"/>
              <a:gd name="T70" fmla="*/ 40 w 111"/>
              <a:gd name="T71" fmla="*/ 14 h 337"/>
              <a:gd name="T72" fmla="*/ 31 w 111"/>
              <a:gd name="T73" fmla="*/ 6 h 337"/>
              <a:gd name="T74" fmla="*/ 24 w 111"/>
              <a:gd name="T75" fmla="*/ 1 h 337"/>
              <a:gd name="T76" fmla="*/ 17 w 111"/>
              <a:gd name="T77" fmla="*/ 0 h 337"/>
              <a:gd name="T78" fmla="*/ 10 w 111"/>
              <a:gd name="T79"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 h="337">
                <a:moveTo>
                  <a:pt x="8" y="6"/>
                </a:moveTo>
                <a:lnTo>
                  <a:pt x="3" y="20"/>
                </a:lnTo>
                <a:lnTo>
                  <a:pt x="1" y="32"/>
                </a:lnTo>
                <a:lnTo>
                  <a:pt x="0" y="46"/>
                </a:lnTo>
                <a:lnTo>
                  <a:pt x="0" y="61"/>
                </a:lnTo>
                <a:lnTo>
                  <a:pt x="2" y="76"/>
                </a:lnTo>
                <a:lnTo>
                  <a:pt x="4" y="90"/>
                </a:lnTo>
                <a:lnTo>
                  <a:pt x="7" y="105"/>
                </a:lnTo>
                <a:lnTo>
                  <a:pt x="9" y="120"/>
                </a:lnTo>
                <a:lnTo>
                  <a:pt x="13" y="135"/>
                </a:lnTo>
                <a:lnTo>
                  <a:pt x="16" y="148"/>
                </a:lnTo>
                <a:lnTo>
                  <a:pt x="20" y="163"/>
                </a:lnTo>
                <a:lnTo>
                  <a:pt x="23" y="176"/>
                </a:lnTo>
                <a:lnTo>
                  <a:pt x="25" y="190"/>
                </a:lnTo>
                <a:lnTo>
                  <a:pt x="27" y="202"/>
                </a:lnTo>
                <a:lnTo>
                  <a:pt x="28" y="214"/>
                </a:lnTo>
                <a:lnTo>
                  <a:pt x="27" y="225"/>
                </a:lnTo>
                <a:lnTo>
                  <a:pt x="27" y="237"/>
                </a:lnTo>
                <a:lnTo>
                  <a:pt x="28" y="248"/>
                </a:lnTo>
                <a:lnTo>
                  <a:pt x="29" y="258"/>
                </a:lnTo>
                <a:lnTo>
                  <a:pt x="31" y="268"/>
                </a:lnTo>
                <a:lnTo>
                  <a:pt x="35" y="278"/>
                </a:lnTo>
                <a:lnTo>
                  <a:pt x="39" y="287"/>
                </a:lnTo>
                <a:lnTo>
                  <a:pt x="43" y="296"/>
                </a:lnTo>
                <a:lnTo>
                  <a:pt x="47" y="304"/>
                </a:lnTo>
                <a:lnTo>
                  <a:pt x="52" y="310"/>
                </a:lnTo>
                <a:lnTo>
                  <a:pt x="57" y="317"/>
                </a:lnTo>
                <a:lnTo>
                  <a:pt x="63" y="323"/>
                </a:lnTo>
                <a:lnTo>
                  <a:pt x="67" y="327"/>
                </a:lnTo>
                <a:lnTo>
                  <a:pt x="72" y="331"/>
                </a:lnTo>
                <a:lnTo>
                  <a:pt x="77" y="334"/>
                </a:lnTo>
                <a:lnTo>
                  <a:pt x="82" y="336"/>
                </a:lnTo>
                <a:lnTo>
                  <a:pt x="85" y="336"/>
                </a:lnTo>
                <a:lnTo>
                  <a:pt x="89" y="335"/>
                </a:lnTo>
                <a:lnTo>
                  <a:pt x="92" y="333"/>
                </a:lnTo>
                <a:lnTo>
                  <a:pt x="95" y="329"/>
                </a:lnTo>
                <a:lnTo>
                  <a:pt x="99" y="324"/>
                </a:lnTo>
                <a:lnTo>
                  <a:pt x="101" y="317"/>
                </a:lnTo>
                <a:lnTo>
                  <a:pt x="103" y="310"/>
                </a:lnTo>
                <a:lnTo>
                  <a:pt x="105" y="303"/>
                </a:lnTo>
                <a:lnTo>
                  <a:pt x="107" y="295"/>
                </a:lnTo>
                <a:lnTo>
                  <a:pt x="108" y="286"/>
                </a:lnTo>
                <a:lnTo>
                  <a:pt x="109" y="277"/>
                </a:lnTo>
                <a:lnTo>
                  <a:pt x="110" y="268"/>
                </a:lnTo>
                <a:lnTo>
                  <a:pt x="110" y="259"/>
                </a:lnTo>
                <a:lnTo>
                  <a:pt x="109" y="252"/>
                </a:lnTo>
                <a:lnTo>
                  <a:pt x="108" y="245"/>
                </a:lnTo>
                <a:lnTo>
                  <a:pt x="107" y="238"/>
                </a:lnTo>
                <a:lnTo>
                  <a:pt x="104" y="232"/>
                </a:lnTo>
                <a:lnTo>
                  <a:pt x="103" y="226"/>
                </a:lnTo>
                <a:lnTo>
                  <a:pt x="101" y="218"/>
                </a:lnTo>
                <a:lnTo>
                  <a:pt x="101" y="209"/>
                </a:lnTo>
                <a:lnTo>
                  <a:pt x="101" y="199"/>
                </a:lnTo>
                <a:lnTo>
                  <a:pt x="100" y="189"/>
                </a:lnTo>
                <a:lnTo>
                  <a:pt x="99" y="178"/>
                </a:lnTo>
                <a:lnTo>
                  <a:pt x="99" y="166"/>
                </a:lnTo>
                <a:lnTo>
                  <a:pt x="98" y="154"/>
                </a:lnTo>
                <a:lnTo>
                  <a:pt x="97" y="141"/>
                </a:lnTo>
                <a:lnTo>
                  <a:pt x="95" y="130"/>
                </a:lnTo>
                <a:lnTo>
                  <a:pt x="93" y="118"/>
                </a:lnTo>
                <a:lnTo>
                  <a:pt x="91" y="105"/>
                </a:lnTo>
                <a:lnTo>
                  <a:pt x="88" y="94"/>
                </a:lnTo>
                <a:lnTo>
                  <a:pt x="84" y="84"/>
                </a:lnTo>
                <a:lnTo>
                  <a:pt x="81" y="73"/>
                </a:lnTo>
                <a:lnTo>
                  <a:pt x="76" y="64"/>
                </a:lnTo>
                <a:lnTo>
                  <a:pt x="69" y="55"/>
                </a:lnTo>
                <a:lnTo>
                  <a:pt x="64" y="47"/>
                </a:lnTo>
                <a:lnTo>
                  <a:pt x="59" y="39"/>
                </a:lnTo>
                <a:lnTo>
                  <a:pt x="53" y="31"/>
                </a:lnTo>
                <a:lnTo>
                  <a:pt x="48" y="26"/>
                </a:lnTo>
                <a:lnTo>
                  <a:pt x="44" y="20"/>
                </a:lnTo>
                <a:lnTo>
                  <a:pt x="40" y="14"/>
                </a:lnTo>
                <a:lnTo>
                  <a:pt x="35" y="10"/>
                </a:lnTo>
                <a:lnTo>
                  <a:pt x="31" y="6"/>
                </a:lnTo>
                <a:lnTo>
                  <a:pt x="28" y="3"/>
                </a:lnTo>
                <a:lnTo>
                  <a:pt x="24" y="1"/>
                </a:lnTo>
                <a:lnTo>
                  <a:pt x="20" y="0"/>
                </a:lnTo>
                <a:lnTo>
                  <a:pt x="17" y="0"/>
                </a:lnTo>
                <a:lnTo>
                  <a:pt x="13" y="1"/>
                </a:lnTo>
                <a:lnTo>
                  <a:pt x="10" y="3"/>
                </a:lnTo>
                <a:lnTo>
                  <a:pt x="8" y="6"/>
                </a:lnTo>
              </a:path>
            </a:pathLst>
          </a:custGeom>
          <a:solidFill>
            <a:srgbClr val="1E1E1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6" name="Freeform 112">
            <a:extLst>
              <a:ext uri="{FF2B5EF4-FFF2-40B4-BE49-F238E27FC236}">
                <a16:creationId xmlns:a16="http://schemas.microsoft.com/office/drawing/2014/main" id="{70140EA9-81CA-7A48-81D2-E3AAED503449}"/>
              </a:ext>
            </a:extLst>
          </p:cNvPr>
          <p:cNvSpPr>
            <a:spLocks/>
          </p:cNvSpPr>
          <p:nvPr/>
        </p:nvSpPr>
        <p:spPr bwMode="auto">
          <a:xfrm>
            <a:off x="2501340" y="2772450"/>
            <a:ext cx="316344" cy="140464"/>
          </a:xfrm>
          <a:custGeom>
            <a:avLst/>
            <a:gdLst>
              <a:gd name="T0" fmla="*/ 5 w 527"/>
              <a:gd name="T1" fmla="*/ 120 h 234"/>
              <a:gd name="T2" fmla="*/ 22 w 527"/>
              <a:gd name="T3" fmla="*/ 157 h 234"/>
              <a:gd name="T4" fmla="*/ 50 w 527"/>
              <a:gd name="T5" fmla="*/ 193 h 234"/>
              <a:gd name="T6" fmla="*/ 89 w 527"/>
              <a:gd name="T7" fmla="*/ 220 h 234"/>
              <a:gd name="T8" fmla="*/ 135 w 527"/>
              <a:gd name="T9" fmla="*/ 233 h 234"/>
              <a:gd name="T10" fmla="*/ 184 w 527"/>
              <a:gd name="T11" fmla="*/ 229 h 234"/>
              <a:gd name="T12" fmla="*/ 226 w 527"/>
              <a:gd name="T13" fmla="*/ 221 h 234"/>
              <a:gd name="T14" fmla="*/ 286 w 527"/>
              <a:gd name="T15" fmla="*/ 212 h 234"/>
              <a:gd name="T16" fmla="*/ 330 w 527"/>
              <a:gd name="T17" fmla="*/ 206 h 234"/>
              <a:gd name="T18" fmla="*/ 372 w 527"/>
              <a:gd name="T19" fmla="*/ 202 h 234"/>
              <a:gd name="T20" fmla="*/ 409 w 527"/>
              <a:gd name="T21" fmla="*/ 200 h 234"/>
              <a:gd name="T22" fmla="*/ 442 w 527"/>
              <a:gd name="T23" fmla="*/ 197 h 234"/>
              <a:gd name="T24" fmla="*/ 471 w 527"/>
              <a:gd name="T25" fmla="*/ 191 h 234"/>
              <a:gd name="T26" fmla="*/ 494 w 527"/>
              <a:gd name="T27" fmla="*/ 183 h 234"/>
              <a:gd name="T28" fmla="*/ 513 w 527"/>
              <a:gd name="T29" fmla="*/ 175 h 234"/>
              <a:gd name="T30" fmla="*/ 526 w 527"/>
              <a:gd name="T31" fmla="*/ 167 h 234"/>
              <a:gd name="T32" fmla="*/ 515 w 527"/>
              <a:gd name="T33" fmla="*/ 163 h 234"/>
              <a:gd name="T34" fmla="*/ 502 w 527"/>
              <a:gd name="T35" fmla="*/ 152 h 234"/>
              <a:gd name="T36" fmla="*/ 489 w 527"/>
              <a:gd name="T37" fmla="*/ 136 h 234"/>
              <a:gd name="T38" fmla="*/ 480 w 527"/>
              <a:gd name="T39" fmla="*/ 119 h 234"/>
              <a:gd name="T40" fmla="*/ 473 w 527"/>
              <a:gd name="T41" fmla="*/ 102 h 234"/>
              <a:gd name="T42" fmla="*/ 471 w 527"/>
              <a:gd name="T43" fmla="*/ 86 h 234"/>
              <a:gd name="T44" fmla="*/ 469 w 527"/>
              <a:gd name="T45" fmla="*/ 67 h 234"/>
              <a:gd name="T46" fmla="*/ 468 w 527"/>
              <a:gd name="T47" fmla="*/ 40 h 234"/>
              <a:gd name="T48" fmla="*/ 466 w 527"/>
              <a:gd name="T49" fmla="*/ 21 h 234"/>
              <a:gd name="T50" fmla="*/ 463 w 527"/>
              <a:gd name="T51" fmla="*/ 5 h 234"/>
              <a:gd name="T52" fmla="*/ 461 w 527"/>
              <a:gd name="T53" fmla="*/ 13 h 234"/>
              <a:gd name="T54" fmla="*/ 457 w 527"/>
              <a:gd name="T55" fmla="*/ 29 h 234"/>
              <a:gd name="T56" fmla="*/ 450 w 527"/>
              <a:gd name="T57" fmla="*/ 44 h 234"/>
              <a:gd name="T58" fmla="*/ 439 w 527"/>
              <a:gd name="T59" fmla="*/ 55 h 234"/>
              <a:gd name="T60" fmla="*/ 423 w 527"/>
              <a:gd name="T61" fmla="*/ 62 h 234"/>
              <a:gd name="T62" fmla="*/ 404 w 527"/>
              <a:gd name="T63" fmla="*/ 69 h 234"/>
              <a:gd name="T64" fmla="*/ 386 w 527"/>
              <a:gd name="T65" fmla="*/ 80 h 234"/>
              <a:gd name="T66" fmla="*/ 366 w 527"/>
              <a:gd name="T67" fmla="*/ 95 h 234"/>
              <a:gd name="T68" fmla="*/ 342 w 527"/>
              <a:gd name="T69" fmla="*/ 107 h 234"/>
              <a:gd name="T70" fmla="*/ 311 w 527"/>
              <a:gd name="T71" fmla="*/ 115 h 234"/>
              <a:gd name="T72" fmla="*/ 272 w 527"/>
              <a:gd name="T73" fmla="*/ 114 h 234"/>
              <a:gd name="T74" fmla="*/ 231 w 527"/>
              <a:gd name="T75" fmla="*/ 110 h 234"/>
              <a:gd name="T76" fmla="*/ 207 w 527"/>
              <a:gd name="T77" fmla="*/ 112 h 234"/>
              <a:gd name="T78" fmla="*/ 200 w 527"/>
              <a:gd name="T79" fmla="*/ 117 h 234"/>
              <a:gd name="T80" fmla="*/ 215 w 527"/>
              <a:gd name="T81" fmla="*/ 124 h 234"/>
              <a:gd name="T82" fmla="*/ 255 w 527"/>
              <a:gd name="T83" fmla="*/ 131 h 234"/>
              <a:gd name="T84" fmla="*/ 309 w 527"/>
              <a:gd name="T85" fmla="*/ 139 h 234"/>
              <a:gd name="T86" fmla="*/ 330 w 527"/>
              <a:gd name="T87" fmla="*/ 145 h 234"/>
              <a:gd name="T88" fmla="*/ 320 w 527"/>
              <a:gd name="T89" fmla="*/ 150 h 234"/>
              <a:gd name="T90" fmla="*/ 292 w 527"/>
              <a:gd name="T91" fmla="*/ 152 h 234"/>
              <a:gd name="T92" fmla="*/ 251 w 527"/>
              <a:gd name="T93" fmla="*/ 154 h 234"/>
              <a:gd name="T94" fmla="*/ 212 w 527"/>
              <a:gd name="T95" fmla="*/ 155 h 234"/>
              <a:gd name="T96" fmla="*/ 181 w 527"/>
              <a:gd name="T97" fmla="*/ 164 h 234"/>
              <a:gd name="T98" fmla="*/ 155 w 527"/>
              <a:gd name="T99" fmla="*/ 177 h 234"/>
              <a:gd name="T100" fmla="*/ 133 w 527"/>
              <a:gd name="T101" fmla="*/ 190 h 234"/>
              <a:gd name="T102" fmla="*/ 114 w 527"/>
              <a:gd name="T103" fmla="*/ 196 h 234"/>
              <a:gd name="T104" fmla="*/ 92 w 527"/>
              <a:gd name="T105" fmla="*/ 190 h 234"/>
              <a:gd name="T106" fmla="*/ 69 w 527"/>
              <a:gd name="T107" fmla="*/ 178 h 234"/>
              <a:gd name="T108" fmla="*/ 48 w 527"/>
              <a:gd name="T109" fmla="*/ 166 h 234"/>
              <a:gd name="T110" fmla="*/ 31 w 527"/>
              <a:gd name="T111" fmla="*/ 151 h 234"/>
              <a:gd name="T112" fmla="*/ 15 w 527"/>
              <a:gd name="T113" fmla="*/ 133 h 234"/>
              <a:gd name="T114" fmla="*/ 3 w 527"/>
              <a:gd name="T115"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7" h="234">
                <a:moveTo>
                  <a:pt x="0" y="97"/>
                </a:moveTo>
                <a:lnTo>
                  <a:pt x="2" y="108"/>
                </a:lnTo>
                <a:lnTo>
                  <a:pt x="5" y="120"/>
                </a:lnTo>
                <a:lnTo>
                  <a:pt x="9" y="132"/>
                </a:lnTo>
                <a:lnTo>
                  <a:pt x="15" y="144"/>
                </a:lnTo>
                <a:lnTo>
                  <a:pt x="22" y="157"/>
                </a:lnTo>
                <a:lnTo>
                  <a:pt x="31" y="170"/>
                </a:lnTo>
                <a:lnTo>
                  <a:pt x="41" y="181"/>
                </a:lnTo>
                <a:lnTo>
                  <a:pt x="50" y="193"/>
                </a:lnTo>
                <a:lnTo>
                  <a:pt x="62" y="203"/>
                </a:lnTo>
                <a:lnTo>
                  <a:pt x="75" y="213"/>
                </a:lnTo>
                <a:lnTo>
                  <a:pt x="89" y="220"/>
                </a:lnTo>
                <a:lnTo>
                  <a:pt x="104" y="226"/>
                </a:lnTo>
                <a:lnTo>
                  <a:pt x="120" y="230"/>
                </a:lnTo>
                <a:lnTo>
                  <a:pt x="135" y="233"/>
                </a:lnTo>
                <a:lnTo>
                  <a:pt x="152" y="233"/>
                </a:lnTo>
                <a:lnTo>
                  <a:pt x="170" y="230"/>
                </a:lnTo>
                <a:lnTo>
                  <a:pt x="184" y="229"/>
                </a:lnTo>
                <a:lnTo>
                  <a:pt x="198" y="226"/>
                </a:lnTo>
                <a:lnTo>
                  <a:pt x="212" y="224"/>
                </a:lnTo>
                <a:lnTo>
                  <a:pt x="226" y="221"/>
                </a:lnTo>
                <a:lnTo>
                  <a:pt x="241" y="219"/>
                </a:lnTo>
                <a:lnTo>
                  <a:pt x="271" y="214"/>
                </a:lnTo>
                <a:lnTo>
                  <a:pt x="286" y="212"/>
                </a:lnTo>
                <a:lnTo>
                  <a:pt x="301" y="210"/>
                </a:lnTo>
                <a:lnTo>
                  <a:pt x="315" y="208"/>
                </a:lnTo>
                <a:lnTo>
                  <a:pt x="330" y="206"/>
                </a:lnTo>
                <a:lnTo>
                  <a:pt x="344" y="204"/>
                </a:lnTo>
                <a:lnTo>
                  <a:pt x="358" y="203"/>
                </a:lnTo>
                <a:lnTo>
                  <a:pt x="372" y="202"/>
                </a:lnTo>
                <a:lnTo>
                  <a:pt x="385" y="201"/>
                </a:lnTo>
                <a:lnTo>
                  <a:pt x="397" y="201"/>
                </a:lnTo>
                <a:lnTo>
                  <a:pt x="409" y="200"/>
                </a:lnTo>
                <a:lnTo>
                  <a:pt x="420" y="200"/>
                </a:lnTo>
                <a:lnTo>
                  <a:pt x="431" y="199"/>
                </a:lnTo>
                <a:lnTo>
                  <a:pt x="442" y="197"/>
                </a:lnTo>
                <a:lnTo>
                  <a:pt x="452" y="196"/>
                </a:lnTo>
                <a:lnTo>
                  <a:pt x="462" y="193"/>
                </a:lnTo>
                <a:lnTo>
                  <a:pt x="471" y="191"/>
                </a:lnTo>
                <a:lnTo>
                  <a:pt x="480" y="189"/>
                </a:lnTo>
                <a:lnTo>
                  <a:pt x="487" y="186"/>
                </a:lnTo>
                <a:lnTo>
                  <a:pt x="494" y="183"/>
                </a:lnTo>
                <a:lnTo>
                  <a:pt x="501" y="180"/>
                </a:lnTo>
                <a:lnTo>
                  <a:pt x="507" y="178"/>
                </a:lnTo>
                <a:lnTo>
                  <a:pt x="513" y="175"/>
                </a:lnTo>
                <a:lnTo>
                  <a:pt x="518" y="173"/>
                </a:lnTo>
                <a:lnTo>
                  <a:pt x="522" y="170"/>
                </a:lnTo>
                <a:lnTo>
                  <a:pt x="526" y="167"/>
                </a:lnTo>
                <a:lnTo>
                  <a:pt x="522" y="167"/>
                </a:lnTo>
                <a:lnTo>
                  <a:pt x="519" y="165"/>
                </a:lnTo>
                <a:lnTo>
                  <a:pt x="515" y="163"/>
                </a:lnTo>
                <a:lnTo>
                  <a:pt x="510" y="160"/>
                </a:lnTo>
                <a:lnTo>
                  <a:pt x="506" y="156"/>
                </a:lnTo>
                <a:lnTo>
                  <a:pt x="502" y="152"/>
                </a:lnTo>
                <a:lnTo>
                  <a:pt x="497" y="147"/>
                </a:lnTo>
                <a:lnTo>
                  <a:pt x="493" y="142"/>
                </a:lnTo>
                <a:lnTo>
                  <a:pt x="489" y="136"/>
                </a:lnTo>
                <a:lnTo>
                  <a:pt x="485" y="131"/>
                </a:lnTo>
                <a:lnTo>
                  <a:pt x="482" y="125"/>
                </a:lnTo>
                <a:lnTo>
                  <a:pt x="480" y="119"/>
                </a:lnTo>
                <a:lnTo>
                  <a:pt x="477" y="113"/>
                </a:lnTo>
                <a:lnTo>
                  <a:pt x="475" y="107"/>
                </a:lnTo>
                <a:lnTo>
                  <a:pt x="473" y="102"/>
                </a:lnTo>
                <a:lnTo>
                  <a:pt x="472" y="97"/>
                </a:lnTo>
                <a:lnTo>
                  <a:pt x="471" y="92"/>
                </a:lnTo>
                <a:lnTo>
                  <a:pt x="471" y="86"/>
                </a:lnTo>
                <a:lnTo>
                  <a:pt x="470" y="80"/>
                </a:lnTo>
                <a:lnTo>
                  <a:pt x="470" y="74"/>
                </a:lnTo>
                <a:lnTo>
                  <a:pt x="469" y="67"/>
                </a:lnTo>
                <a:lnTo>
                  <a:pt x="469" y="60"/>
                </a:lnTo>
                <a:lnTo>
                  <a:pt x="469" y="54"/>
                </a:lnTo>
                <a:lnTo>
                  <a:pt x="468" y="40"/>
                </a:lnTo>
                <a:lnTo>
                  <a:pt x="467" y="34"/>
                </a:lnTo>
                <a:lnTo>
                  <a:pt x="466" y="27"/>
                </a:lnTo>
                <a:lnTo>
                  <a:pt x="466" y="21"/>
                </a:lnTo>
                <a:lnTo>
                  <a:pt x="465" y="16"/>
                </a:lnTo>
                <a:lnTo>
                  <a:pt x="464" y="10"/>
                </a:lnTo>
                <a:lnTo>
                  <a:pt x="463" y="5"/>
                </a:lnTo>
                <a:lnTo>
                  <a:pt x="462" y="0"/>
                </a:lnTo>
                <a:lnTo>
                  <a:pt x="462" y="7"/>
                </a:lnTo>
                <a:lnTo>
                  <a:pt x="461" y="13"/>
                </a:lnTo>
                <a:lnTo>
                  <a:pt x="460" y="19"/>
                </a:lnTo>
                <a:lnTo>
                  <a:pt x="459" y="24"/>
                </a:lnTo>
                <a:lnTo>
                  <a:pt x="457" y="29"/>
                </a:lnTo>
                <a:lnTo>
                  <a:pt x="455" y="35"/>
                </a:lnTo>
                <a:lnTo>
                  <a:pt x="453" y="39"/>
                </a:lnTo>
                <a:lnTo>
                  <a:pt x="450" y="44"/>
                </a:lnTo>
                <a:lnTo>
                  <a:pt x="447" y="48"/>
                </a:lnTo>
                <a:lnTo>
                  <a:pt x="443" y="51"/>
                </a:lnTo>
                <a:lnTo>
                  <a:pt x="439" y="55"/>
                </a:lnTo>
                <a:lnTo>
                  <a:pt x="434" y="58"/>
                </a:lnTo>
                <a:lnTo>
                  <a:pt x="429" y="60"/>
                </a:lnTo>
                <a:lnTo>
                  <a:pt x="423" y="62"/>
                </a:lnTo>
                <a:lnTo>
                  <a:pt x="417" y="65"/>
                </a:lnTo>
                <a:lnTo>
                  <a:pt x="410" y="67"/>
                </a:lnTo>
                <a:lnTo>
                  <a:pt x="404" y="69"/>
                </a:lnTo>
                <a:lnTo>
                  <a:pt x="398" y="72"/>
                </a:lnTo>
                <a:lnTo>
                  <a:pt x="393" y="76"/>
                </a:lnTo>
                <a:lnTo>
                  <a:pt x="386" y="80"/>
                </a:lnTo>
                <a:lnTo>
                  <a:pt x="380" y="85"/>
                </a:lnTo>
                <a:lnTo>
                  <a:pt x="373" y="90"/>
                </a:lnTo>
                <a:lnTo>
                  <a:pt x="366" y="95"/>
                </a:lnTo>
                <a:lnTo>
                  <a:pt x="359" y="99"/>
                </a:lnTo>
                <a:lnTo>
                  <a:pt x="351" y="103"/>
                </a:lnTo>
                <a:lnTo>
                  <a:pt x="342" y="107"/>
                </a:lnTo>
                <a:lnTo>
                  <a:pt x="333" y="111"/>
                </a:lnTo>
                <a:lnTo>
                  <a:pt x="323" y="113"/>
                </a:lnTo>
                <a:lnTo>
                  <a:pt x="311" y="115"/>
                </a:lnTo>
                <a:lnTo>
                  <a:pt x="300" y="116"/>
                </a:lnTo>
                <a:lnTo>
                  <a:pt x="286" y="115"/>
                </a:lnTo>
                <a:lnTo>
                  <a:pt x="272" y="114"/>
                </a:lnTo>
                <a:lnTo>
                  <a:pt x="257" y="112"/>
                </a:lnTo>
                <a:lnTo>
                  <a:pt x="243" y="111"/>
                </a:lnTo>
                <a:lnTo>
                  <a:pt x="231" y="110"/>
                </a:lnTo>
                <a:lnTo>
                  <a:pt x="221" y="111"/>
                </a:lnTo>
                <a:lnTo>
                  <a:pt x="214" y="111"/>
                </a:lnTo>
                <a:lnTo>
                  <a:pt x="207" y="112"/>
                </a:lnTo>
                <a:lnTo>
                  <a:pt x="202" y="113"/>
                </a:lnTo>
                <a:lnTo>
                  <a:pt x="200" y="115"/>
                </a:lnTo>
                <a:lnTo>
                  <a:pt x="200" y="117"/>
                </a:lnTo>
                <a:lnTo>
                  <a:pt x="202" y="119"/>
                </a:lnTo>
                <a:lnTo>
                  <a:pt x="207" y="121"/>
                </a:lnTo>
                <a:lnTo>
                  <a:pt x="215" y="124"/>
                </a:lnTo>
                <a:lnTo>
                  <a:pt x="224" y="126"/>
                </a:lnTo>
                <a:lnTo>
                  <a:pt x="238" y="129"/>
                </a:lnTo>
                <a:lnTo>
                  <a:pt x="255" y="131"/>
                </a:lnTo>
                <a:lnTo>
                  <a:pt x="275" y="134"/>
                </a:lnTo>
                <a:lnTo>
                  <a:pt x="295" y="136"/>
                </a:lnTo>
                <a:lnTo>
                  <a:pt x="309" y="139"/>
                </a:lnTo>
                <a:lnTo>
                  <a:pt x="320" y="141"/>
                </a:lnTo>
                <a:lnTo>
                  <a:pt x="327" y="144"/>
                </a:lnTo>
                <a:lnTo>
                  <a:pt x="330" y="145"/>
                </a:lnTo>
                <a:lnTo>
                  <a:pt x="330" y="147"/>
                </a:lnTo>
                <a:lnTo>
                  <a:pt x="326" y="149"/>
                </a:lnTo>
                <a:lnTo>
                  <a:pt x="320" y="150"/>
                </a:lnTo>
                <a:lnTo>
                  <a:pt x="312" y="151"/>
                </a:lnTo>
                <a:lnTo>
                  <a:pt x="303" y="152"/>
                </a:lnTo>
                <a:lnTo>
                  <a:pt x="292" y="152"/>
                </a:lnTo>
                <a:lnTo>
                  <a:pt x="279" y="153"/>
                </a:lnTo>
                <a:lnTo>
                  <a:pt x="265" y="153"/>
                </a:lnTo>
                <a:lnTo>
                  <a:pt x="251" y="154"/>
                </a:lnTo>
                <a:lnTo>
                  <a:pt x="237" y="154"/>
                </a:lnTo>
                <a:lnTo>
                  <a:pt x="224" y="154"/>
                </a:lnTo>
                <a:lnTo>
                  <a:pt x="212" y="155"/>
                </a:lnTo>
                <a:lnTo>
                  <a:pt x="201" y="157"/>
                </a:lnTo>
                <a:lnTo>
                  <a:pt x="190" y="160"/>
                </a:lnTo>
                <a:lnTo>
                  <a:pt x="181" y="164"/>
                </a:lnTo>
                <a:lnTo>
                  <a:pt x="172" y="169"/>
                </a:lnTo>
                <a:lnTo>
                  <a:pt x="163" y="173"/>
                </a:lnTo>
                <a:lnTo>
                  <a:pt x="155" y="177"/>
                </a:lnTo>
                <a:lnTo>
                  <a:pt x="148" y="182"/>
                </a:lnTo>
                <a:lnTo>
                  <a:pt x="140" y="186"/>
                </a:lnTo>
                <a:lnTo>
                  <a:pt x="133" y="190"/>
                </a:lnTo>
                <a:lnTo>
                  <a:pt x="128" y="193"/>
                </a:lnTo>
                <a:lnTo>
                  <a:pt x="121" y="195"/>
                </a:lnTo>
                <a:lnTo>
                  <a:pt x="114" y="196"/>
                </a:lnTo>
                <a:lnTo>
                  <a:pt x="107" y="196"/>
                </a:lnTo>
                <a:lnTo>
                  <a:pt x="100" y="194"/>
                </a:lnTo>
                <a:lnTo>
                  <a:pt x="92" y="190"/>
                </a:lnTo>
                <a:lnTo>
                  <a:pt x="84" y="186"/>
                </a:lnTo>
                <a:lnTo>
                  <a:pt x="77" y="182"/>
                </a:lnTo>
                <a:lnTo>
                  <a:pt x="69" y="178"/>
                </a:lnTo>
                <a:lnTo>
                  <a:pt x="62" y="174"/>
                </a:lnTo>
                <a:lnTo>
                  <a:pt x="55" y="170"/>
                </a:lnTo>
                <a:lnTo>
                  <a:pt x="48" y="166"/>
                </a:lnTo>
                <a:lnTo>
                  <a:pt x="43" y="161"/>
                </a:lnTo>
                <a:lnTo>
                  <a:pt x="36" y="156"/>
                </a:lnTo>
                <a:lnTo>
                  <a:pt x="31" y="151"/>
                </a:lnTo>
                <a:lnTo>
                  <a:pt x="25" y="145"/>
                </a:lnTo>
                <a:lnTo>
                  <a:pt x="20" y="139"/>
                </a:lnTo>
                <a:lnTo>
                  <a:pt x="15" y="133"/>
                </a:lnTo>
                <a:lnTo>
                  <a:pt x="11" y="125"/>
                </a:lnTo>
                <a:lnTo>
                  <a:pt x="7" y="116"/>
                </a:lnTo>
                <a:lnTo>
                  <a:pt x="3" y="107"/>
                </a:lnTo>
                <a:lnTo>
                  <a:pt x="0" y="97"/>
                </a:lnTo>
              </a:path>
            </a:pathLst>
          </a:custGeom>
          <a:solidFill>
            <a:srgbClr val="D8B28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7" name="Freeform 113">
            <a:extLst>
              <a:ext uri="{FF2B5EF4-FFF2-40B4-BE49-F238E27FC236}">
                <a16:creationId xmlns:a16="http://schemas.microsoft.com/office/drawing/2014/main" id="{E0ADE3D2-6B0B-6147-B645-1FE65A8DFB1A}"/>
              </a:ext>
            </a:extLst>
          </p:cNvPr>
          <p:cNvSpPr>
            <a:spLocks/>
          </p:cNvSpPr>
          <p:nvPr/>
        </p:nvSpPr>
        <p:spPr bwMode="auto">
          <a:xfrm>
            <a:off x="2501340" y="2772450"/>
            <a:ext cx="319946" cy="144066"/>
          </a:xfrm>
          <a:custGeom>
            <a:avLst/>
            <a:gdLst>
              <a:gd name="T0" fmla="*/ 2 w 533"/>
              <a:gd name="T1" fmla="*/ 111 h 240"/>
              <a:gd name="T2" fmla="*/ 9 w 533"/>
              <a:gd name="T3" fmla="*/ 135 h 240"/>
              <a:gd name="T4" fmla="*/ 22 w 533"/>
              <a:gd name="T5" fmla="*/ 161 h 240"/>
              <a:gd name="T6" fmla="*/ 41 w 533"/>
              <a:gd name="T7" fmla="*/ 186 h 240"/>
              <a:gd name="T8" fmla="*/ 63 w 533"/>
              <a:gd name="T9" fmla="*/ 208 h 240"/>
              <a:gd name="T10" fmla="*/ 90 w 533"/>
              <a:gd name="T11" fmla="*/ 226 h 240"/>
              <a:gd name="T12" fmla="*/ 121 w 533"/>
              <a:gd name="T13" fmla="*/ 236 h 240"/>
              <a:gd name="T14" fmla="*/ 154 w 533"/>
              <a:gd name="T15" fmla="*/ 239 h 240"/>
              <a:gd name="T16" fmla="*/ 186 w 533"/>
              <a:gd name="T17" fmla="*/ 235 h 240"/>
              <a:gd name="T18" fmla="*/ 214 w 533"/>
              <a:gd name="T19" fmla="*/ 230 h 240"/>
              <a:gd name="T20" fmla="*/ 244 w 533"/>
              <a:gd name="T21" fmla="*/ 225 h 240"/>
              <a:gd name="T22" fmla="*/ 274 w 533"/>
              <a:gd name="T23" fmla="*/ 220 h 240"/>
              <a:gd name="T24" fmla="*/ 304 w 533"/>
              <a:gd name="T25" fmla="*/ 215 h 240"/>
              <a:gd name="T26" fmla="*/ 334 w 533"/>
              <a:gd name="T27" fmla="*/ 211 h 240"/>
              <a:gd name="T28" fmla="*/ 362 w 533"/>
              <a:gd name="T29" fmla="*/ 208 h 240"/>
              <a:gd name="T30" fmla="*/ 389 w 533"/>
              <a:gd name="T31" fmla="*/ 206 h 240"/>
              <a:gd name="T32" fmla="*/ 414 w 533"/>
              <a:gd name="T33" fmla="*/ 205 h 240"/>
              <a:gd name="T34" fmla="*/ 436 w 533"/>
              <a:gd name="T35" fmla="*/ 204 h 240"/>
              <a:gd name="T36" fmla="*/ 457 w 533"/>
              <a:gd name="T37" fmla="*/ 201 h 240"/>
              <a:gd name="T38" fmla="*/ 476 w 533"/>
              <a:gd name="T39" fmla="*/ 196 h 240"/>
              <a:gd name="T40" fmla="*/ 493 w 533"/>
              <a:gd name="T41" fmla="*/ 191 h 240"/>
              <a:gd name="T42" fmla="*/ 507 w 533"/>
              <a:gd name="T43" fmla="*/ 185 h 240"/>
              <a:gd name="T44" fmla="*/ 519 w 533"/>
              <a:gd name="T45" fmla="*/ 180 h 240"/>
              <a:gd name="T46" fmla="*/ 528 w 533"/>
              <a:gd name="T47" fmla="*/ 174 h 240"/>
              <a:gd name="T48" fmla="*/ 528 w 533"/>
              <a:gd name="T49" fmla="*/ 171 h 240"/>
              <a:gd name="T50" fmla="*/ 521 w 533"/>
              <a:gd name="T51" fmla="*/ 167 h 240"/>
              <a:gd name="T52" fmla="*/ 512 w 533"/>
              <a:gd name="T53" fmla="*/ 160 h 240"/>
              <a:gd name="T54" fmla="*/ 503 w 533"/>
              <a:gd name="T55" fmla="*/ 151 h 240"/>
              <a:gd name="T56" fmla="*/ 495 w 533"/>
              <a:gd name="T57" fmla="*/ 140 h 240"/>
              <a:gd name="T58" fmla="*/ 488 w 533"/>
              <a:gd name="T59" fmla="*/ 128 h 240"/>
              <a:gd name="T60" fmla="*/ 482 w 533"/>
              <a:gd name="T61" fmla="*/ 116 h 240"/>
              <a:gd name="T62" fmla="*/ 478 w 533"/>
              <a:gd name="T63" fmla="*/ 105 h 240"/>
              <a:gd name="T64" fmla="*/ 476 w 533"/>
              <a:gd name="T65" fmla="*/ 94 h 240"/>
              <a:gd name="T66" fmla="*/ 475 w 533"/>
              <a:gd name="T67" fmla="*/ 82 h 240"/>
              <a:gd name="T68" fmla="*/ 474 w 533"/>
              <a:gd name="T69" fmla="*/ 69 h 240"/>
              <a:gd name="T70" fmla="*/ 474 w 533"/>
              <a:gd name="T71" fmla="*/ 55 h 240"/>
              <a:gd name="T72" fmla="*/ 473 w 533"/>
              <a:gd name="T73" fmla="*/ 41 h 240"/>
              <a:gd name="T74" fmla="*/ 471 w 533"/>
              <a:gd name="T75" fmla="*/ 28 h 240"/>
              <a:gd name="T76" fmla="*/ 470 w 533"/>
              <a:gd name="T77" fmla="*/ 16 h 240"/>
              <a:gd name="T78" fmla="*/ 468 w 533"/>
              <a:gd name="T79"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3" h="240">
                <a:moveTo>
                  <a:pt x="0" y="99"/>
                </a:moveTo>
                <a:lnTo>
                  <a:pt x="2" y="111"/>
                </a:lnTo>
                <a:lnTo>
                  <a:pt x="5" y="123"/>
                </a:lnTo>
                <a:lnTo>
                  <a:pt x="9" y="135"/>
                </a:lnTo>
                <a:lnTo>
                  <a:pt x="15" y="148"/>
                </a:lnTo>
                <a:lnTo>
                  <a:pt x="22" y="161"/>
                </a:lnTo>
                <a:lnTo>
                  <a:pt x="31" y="174"/>
                </a:lnTo>
                <a:lnTo>
                  <a:pt x="41" y="186"/>
                </a:lnTo>
                <a:lnTo>
                  <a:pt x="51" y="198"/>
                </a:lnTo>
                <a:lnTo>
                  <a:pt x="63" y="208"/>
                </a:lnTo>
                <a:lnTo>
                  <a:pt x="76" y="218"/>
                </a:lnTo>
                <a:lnTo>
                  <a:pt x="90" y="226"/>
                </a:lnTo>
                <a:lnTo>
                  <a:pt x="105" y="232"/>
                </a:lnTo>
                <a:lnTo>
                  <a:pt x="121" y="236"/>
                </a:lnTo>
                <a:lnTo>
                  <a:pt x="137" y="239"/>
                </a:lnTo>
                <a:lnTo>
                  <a:pt x="154" y="239"/>
                </a:lnTo>
                <a:lnTo>
                  <a:pt x="172" y="236"/>
                </a:lnTo>
                <a:lnTo>
                  <a:pt x="186" y="235"/>
                </a:lnTo>
                <a:lnTo>
                  <a:pt x="200" y="232"/>
                </a:lnTo>
                <a:lnTo>
                  <a:pt x="214" y="230"/>
                </a:lnTo>
                <a:lnTo>
                  <a:pt x="229" y="227"/>
                </a:lnTo>
                <a:lnTo>
                  <a:pt x="244" y="225"/>
                </a:lnTo>
                <a:lnTo>
                  <a:pt x="259" y="222"/>
                </a:lnTo>
                <a:lnTo>
                  <a:pt x="274" y="220"/>
                </a:lnTo>
                <a:lnTo>
                  <a:pt x="289" y="217"/>
                </a:lnTo>
                <a:lnTo>
                  <a:pt x="304" y="215"/>
                </a:lnTo>
                <a:lnTo>
                  <a:pt x="319" y="213"/>
                </a:lnTo>
                <a:lnTo>
                  <a:pt x="334" y="211"/>
                </a:lnTo>
                <a:lnTo>
                  <a:pt x="348" y="209"/>
                </a:lnTo>
                <a:lnTo>
                  <a:pt x="362" y="208"/>
                </a:lnTo>
                <a:lnTo>
                  <a:pt x="376" y="207"/>
                </a:lnTo>
                <a:lnTo>
                  <a:pt x="389" y="206"/>
                </a:lnTo>
                <a:lnTo>
                  <a:pt x="402" y="206"/>
                </a:lnTo>
                <a:lnTo>
                  <a:pt x="414" y="205"/>
                </a:lnTo>
                <a:lnTo>
                  <a:pt x="425" y="205"/>
                </a:lnTo>
                <a:lnTo>
                  <a:pt x="436" y="204"/>
                </a:lnTo>
                <a:lnTo>
                  <a:pt x="447" y="202"/>
                </a:lnTo>
                <a:lnTo>
                  <a:pt x="457" y="201"/>
                </a:lnTo>
                <a:lnTo>
                  <a:pt x="467" y="198"/>
                </a:lnTo>
                <a:lnTo>
                  <a:pt x="476" y="196"/>
                </a:lnTo>
                <a:lnTo>
                  <a:pt x="485" y="194"/>
                </a:lnTo>
                <a:lnTo>
                  <a:pt x="493" y="191"/>
                </a:lnTo>
                <a:lnTo>
                  <a:pt x="500" y="188"/>
                </a:lnTo>
                <a:lnTo>
                  <a:pt x="507" y="185"/>
                </a:lnTo>
                <a:lnTo>
                  <a:pt x="513" y="183"/>
                </a:lnTo>
                <a:lnTo>
                  <a:pt x="519" y="180"/>
                </a:lnTo>
                <a:lnTo>
                  <a:pt x="524" y="177"/>
                </a:lnTo>
                <a:lnTo>
                  <a:pt x="528" y="174"/>
                </a:lnTo>
                <a:lnTo>
                  <a:pt x="532" y="171"/>
                </a:lnTo>
                <a:lnTo>
                  <a:pt x="528" y="171"/>
                </a:lnTo>
                <a:lnTo>
                  <a:pt x="525" y="169"/>
                </a:lnTo>
                <a:lnTo>
                  <a:pt x="521" y="167"/>
                </a:lnTo>
                <a:lnTo>
                  <a:pt x="516" y="164"/>
                </a:lnTo>
                <a:lnTo>
                  <a:pt x="512" y="160"/>
                </a:lnTo>
                <a:lnTo>
                  <a:pt x="508" y="156"/>
                </a:lnTo>
                <a:lnTo>
                  <a:pt x="503" y="151"/>
                </a:lnTo>
                <a:lnTo>
                  <a:pt x="499" y="146"/>
                </a:lnTo>
                <a:lnTo>
                  <a:pt x="495" y="140"/>
                </a:lnTo>
                <a:lnTo>
                  <a:pt x="491" y="134"/>
                </a:lnTo>
                <a:lnTo>
                  <a:pt x="488" y="128"/>
                </a:lnTo>
                <a:lnTo>
                  <a:pt x="485" y="122"/>
                </a:lnTo>
                <a:lnTo>
                  <a:pt x="482" y="116"/>
                </a:lnTo>
                <a:lnTo>
                  <a:pt x="480" y="110"/>
                </a:lnTo>
                <a:lnTo>
                  <a:pt x="478" y="105"/>
                </a:lnTo>
                <a:lnTo>
                  <a:pt x="477" y="99"/>
                </a:lnTo>
                <a:lnTo>
                  <a:pt x="476" y="94"/>
                </a:lnTo>
                <a:lnTo>
                  <a:pt x="476" y="88"/>
                </a:lnTo>
                <a:lnTo>
                  <a:pt x="475" y="82"/>
                </a:lnTo>
                <a:lnTo>
                  <a:pt x="475" y="76"/>
                </a:lnTo>
                <a:lnTo>
                  <a:pt x="474" y="69"/>
                </a:lnTo>
                <a:lnTo>
                  <a:pt x="474" y="62"/>
                </a:lnTo>
                <a:lnTo>
                  <a:pt x="474" y="55"/>
                </a:lnTo>
                <a:lnTo>
                  <a:pt x="473" y="48"/>
                </a:lnTo>
                <a:lnTo>
                  <a:pt x="473" y="41"/>
                </a:lnTo>
                <a:lnTo>
                  <a:pt x="472" y="35"/>
                </a:lnTo>
                <a:lnTo>
                  <a:pt x="471" y="28"/>
                </a:lnTo>
                <a:lnTo>
                  <a:pt x="471" y="22"/>
                </a:lnTo>
                <a:lnTo>
                  <a:pt x="470" y="16"/>
                </a:lnTo>
                <a:lnTo>
                  <a:pt x="469" y="10"/>
                </a:lnTo>
                <a:lnTo>
                  <a:pt x="468" y="5"/>
                </a:lnTo>
                <a:lnTo>
                  <a:pt x="467"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8" name="Freeform 114">
            <a:extLst>
              <a:ext uri="{FF2B5EF4-FFF2-40B4-BE49-F238E27FC236}">
                <a16:creationId xmlns:a16="http://schemas.microsoft.com/office/drawing/2014/main" id="{D6385ACA-40F7-5B45-BEFB-6488411ED80E}"/>
              </a:ext>
            </a:extLst>
          </p:cNvPr>
          <p:cNvSpPr>
            <a:spLocks/>
          </p:cNvSpPr>
          <p:nvPr/>
        </p:nvSpPr>
        <p:spPr bwMode="auto">
          <a:xfrm>
            <a:off x="3031982" y="2332450"/>
            <a:ext cx="151869" cy="685512"/>
          </a:xfrm>
          <a:custGeom>
            <a:avLst/>
            <a:gdLst>
              <a:gd name="T0" fmla="*/ 0 w 253"/>
              <a:gd name="T1" fmla="*/ 38 h 1142"/>
              <a:gd name="T2" fmla="*/ 6 w 253"/>
              <a:gd name="T3" fmla="*/ 68 h 1142"/>
              <a:gd name="T4" fmla="*/ 17 w 253"/>
              <a:gd name="T5" fmla="*/ 103 h 1142"/>
              <a:gd name="T6" fmla="*/ 28 w 253"/>
              <a:gd name="T7" fmla="*/ 142 h 1142"/>
              <a:gd name="T8" fmla="*/ 35 w 253"/>
              <a:gd name="T9" fmla="*/ 185 h 1142"/>
              <a:gd name="T10" fmla="*/ 34 w 253"/>
              <a:gd name="T11" fmla="*/ 231 h 1142"/>
              <a:gd name="T12" fmla="*/ 33 w 253"/>
              <a:gd name="T13" fmla="*/ 279 h 1142"/>
              <a:gd name="T14" fmla="*/ 33 w 253"/>
              <a:gd name="T15" fmla="*/ 328 h 1142"/>
              <a:gd name="T16" fmla="*/ 33 w 253"/>
              <a:gd name="T17" fmla="*/ 379 h 1142"/>
              <a:gd name="T18" fmla="*/ 35 w 253"/>
              <a:gd name="T19" fmla="*/ 431 h 1142"/>
              <a:gd name="T20" fmla="*/ 39 w 253"/>
              <a:gd name="T21" fmla="*/ 483 h 1142"/>
              <a:gd name="T22" fmla="*/ 47 w 253"/>
              <a:gd name="T23" fmla="*/ 568 h 1142"/>
              <a:gd name="T24" fmla="*/ 60 w 253"/>
              <a:gd name="T25" fmla="*/ 646 h 1142"/>
              <a:gd name="T26" fmla="*/ 74 w 253"/>
              <a:gd name="T27" fmla="*/ 716 h 1142"/>
              <a:gd name="T28" fmla="*/ 86 w 253"/>
              <a:gd name="T29" fmla="*/ 778 h 1142"/>
              <a:gd name="T30" fmla="*/ 93 w 253"/>
              <a:gd name="T31" fmla="*/ 831 h 1142"/>
              <a:gd name="T32" fmla="*/ 94 w 253"/>
              <a:gd name="T33" fmla="*/ 880 h 1142"/>
              <a:gd name="T34" fmla="*/ 97 w 253"/>
              <a:gd name="T35" fmla="*/ 941 h 1142"/>
              <a:gd name="T36" fmla="*/ 101 w 253"/>
              <a:gd name="T37" fmla="*/ 1005 h 1142"/>
              <a:gd name="T38" fmla="*/ 104 w 253"/>
              <a:gd name="T39" fmla="*/ 1066 h 1142"/>
              <a:gd name="T40" fmla="*/ 105 w 253"/>
              <a:gd name="T41" fmla="*/ 1117 h 1142"/>
              <a:gd name="T42" fmla="*/ 155 w 253"/>
              <a:gd name="T43" fmla="*/ 1141 h 1142"/>
              <a:gd name="T44" fmla="*/ 151 w 253"/>
              <a:gd name="T45" fmla="*/ 1064 h 1142"/>
              <a:gd name="T46" fmla="*/ 156 w 253"/>
              <a:gd name="T47" fmla="*/ 985 h 1142"/>
              <a:gd name="T48" fmla="*/ 166 w 253"/>
              <a:gd name="T49" fmla="*/ 911 h 1142"/>
              <a:gd name="T50" fmla="*/ 179 w 253"/>
              <a:gd name="T51" fmla="*/ 846 h 1142"/>
              <a:gd name="T52" fmla="*/ 190 w 253"/>
              <a:gd name="T53" fmla="*/ 794 h 1142"/>
              <a:gd name="T54" fmla="*/ 200 w 253"/>
              <a:gd name="T55" fmla="*/ 751 h 1142"/>
              <a:gd name="T56" fmla="*/ 214 w 253"/>
              <a:gd name="T57" fmla="*/ 691 h 1142"/>
              <a:gd name="T58" fmla="*/ 231 w 253"/>
              <a:gd name="T59" fmla="*/ 621 h 1142"/>
              <a:gd name="T60" fmla="*/ 245 w 253"/>
              <a:gd name="T61" fmla="*/ 551 h 1142"/>
              <a:gd name="T62" fmla="*/ 252 w 253"/>
              <a:gd name="T63" fmla="*/ 493 h 1142"/>
              <a:gd name="T64" fmla="*/ 249 w 253"/>
              <a:gd name="T65" fmla="*/ 454 h 1142"/>
              <a:gd name="T66" fmla="*/ 243 w 253"/>
              <a:gd name="T67" fmla="*/ 416 h 1142"/>
              <a:gd name="T68" fmla="*/ 236 w 253"/>
              <a:gd name="T69" fmla="*/ 375 h 1142"/>
              <a:gd name="T70" fmla="*/ 232 w 253"/>
              <a:gd name="T71" fmla="*/ 337 h 1142"/>
              <a:gd name="T72" fmla="*/ 231 w 253"/>
              <a:gd name="T73" fmla="*/ 305 h 1142"/>
              <a:gd name="T74" fmla="*/ 234 w 253"/>
              <a:gd name="T75" fmla="*/ 284 h 1142"/>
              <a:gd name="T76" fmla="*/ 239 w 253"/>
              <a:gd name="T77" fmla="*/ 265 h 1142"/>
              <a:gd name="T78" fmla="*/ 246 w 253"/>
              <a:gd name="T79" fmla="*/ 242 h 1142"/>
              <a:gd name="T80" fmla="*/ 249 w 253"/>
              <a:gd name="T81" fmla="*/ 216 h 1142"/>
              <a:gd name="T82" fmla="*/ 246 w 253"/>
              <a:gd name="T83" fmla="*/ 189 h 1142"/>
              <a:gd name="T84" fmla="*/ 234 w 253"/>
              <a:gd name="T85" fmla="*/ 162 h 1142"/>
              <a:gd name="T86" fmla="*/ 211 w 253"/>
              <a:gd name="T87" fmla="*/ 138 h 1142"/>
              <a:gd name="T88" fmla="*/ 187 w 253"/>
              <a:gd name="T89" fmla="*/ 116 h 1142"/>
              <a:gd name="T90" fmla="*/ 163 w 253"/>
              <a:gd name="T91" fmla="*/ 95 h 1142"/>
              <a:gd name="T92" fmla="*/ 141 w 253"/>
              <a:gd name="T93" fmla="*/ 78 h 1142"/>
              <a:gd name="T94" fmla="*/ 123 w 253"/>
              <a:gd name="T95" fmla="*/ 64 h 1142"/>
              <a:gd name="T96" fmla="*/ 105 w 253"/>
              <a:gd name="T97" fmla="*/ 53 h 1142"/>
              <a:gd name="T98" fmla="*/ 89 w 253"/>
              <a:gd name="T99" fmla="*/ 44 h 1142"/>
              <a:gd name="T100" fmla="*/ 59 w 253"/>
              <a:gd name="T101" fmla="*/ 27 h 1142"/>
              <a:gd name="T102" fmla="*/ 44 w 253"/>
              <a:gd name="T103" fmla="*/ 19 h 1142"/>
              <a:gd name="T104" fmla="*/ 35 w 253"/>
              <a:gd name="T105" fmla="*/ 13 h 1142"/>
              <a:gd name="T106" fmla="*/ 16 w 253"/>
              <a:gd name="T107" fmla="*/ 2 h 1142"/>
              <a:gd name="T108" fmla="*/ 6 w 253"/>
              <a:gd name="T109" fmla="*/ 1 h 1142"/>
              <a:gd name="T110" fmla="*/ 2 w 253"/>
              <a:gd name="T111" fmla="*/ 6 h 1142"/>
              <a:gd name="T112" fmla="*/ 1 w 253"/>
              <a:gd name="T113" fmla="*/ 13 h 1142"/>
              <a:gd name="T114" fmla="*/ 1 w 253"/>
              <a:gd name="T115" fmla="*/ 19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1142">
                <a:moveTo>
                  <a:pt x="1" y="20"/>
                </a:moveTo>
                <a:lnTo>
                  <a:pt x="0" y="28"/>
                </a:lnTo>
                <a:lnTo>
                  <a:pt x="0" y="38"/>
                </a:lnTo>
                <a:lnTo>
                  <a:pt x="1" y="47"/>
                </a:lnTo>
                <a:lnTo>
                  <a:pt x="3" y="58"/>
                </a:lnTo>
                <a:lnTo>
                  <a:pt x="6" y="68"/>
                </a:lnTo>
                <a:lnTo>
                  <a:pt x="9" y="79"/>
                </a:lnTo>
                <a:lnTo>
                  <a:pt x="13" y="91"/>
                </a:lnTo>
                <a:lnTo>
                  <a:pt x="17" y="103"/>
                </a:lnTo>
                <a:lnTo>
                  <a:pt x="21" y="116"/>
                </a:lnTo>
                <a:lnTo>
                  <a:pt x="25" y="129"/>
                </a:lnTo>
                <a:lnTo>
                  <a:pt x="28" y="142"/>
                </a:lnTo>
                <a:lnTo>
                  <a:pt x="31" y="156"/>
                </a:lnTo>
                <a:lnTo>
                  <a:pt x="34" y="170"/>
                </a:lnTo>
                <a:lnTo>
                  <a:pt x="35" y="185"/>
                </a:lnTo>
                <a:lnTo>
                  <a:pt x="36" y="200"/>
                </a:lnTo>
                <a:lnTo>
                  <a:pt x="35" y="215"/>
                </a:lnTo>
                <a:lnTo>
                  <a:pt x="34" y="231"/>
                </a:lnTo>
                <a:lnTo>
                  <a:pt x="34" y="247"/>
                </a:lnTo>
                <a:lnTo>
                  <a:pt x="34" y="263"/>
                </a:lnTo>
                <a:lnTo>
                  <a:pt x="33" y="279"/>
                </a:lnTo>
                <a:lnTo>
                  <a:pt x="33" y="295"/>
                </a:lnTo>
                <a:lnTo>
                  <a:pt x="33" y="312"/>
                </a:lnTo>
                <a:lnTo>
                  <a:pt x="33" y="328"/>
                </a:lnTo>
                <a:lnTo>
                  <a:pt x="33" y="345"/>
                </a:lnTo>
                <a:lnTo>
                  <a:pt x="33" y="362"/>
                </a:lnTo>
                <a:lnTo>
                  <a:pt x="33" y="379"/>
                </a:lnTo>
                <a:lnTo>
                  <a:pt x="34" y="396"/>
                </a:lnTo>
                <a:lnTo>
                  <a:pt x="35" y="413"/>
                </a:lnTo>
                <a:lnTo>
                  <a:pt x="35" y="431"/>
                </a:lnTo>
                <a:lnTo>
                  <a:pt x="36" y="448"/>
                </a:lnTo>
                <a:lnTo>
                  <a:pt x="37" y="465"/>
                </a:lnTo>
                <a:lnTo>
                  <a:pt x="39" y="483"/>
                </a:lnTo>
                <a:lnTo>
                  <a:pt x="41" y="512"/>
                </a:lnTo>
                <a:lnTo>
                  <a:pt x="44" y="540"/>
                </a:lnTo>
                <a:lnTo>
                  <a:pt x="47" y="568"/>
                </a:lnTo>
                <a:lnTo>
                  <a:pt x="51" y="595"/>
                </a:lnTo>
                <a:lnTo>
                  <a:pt x="56" y="621"/>
                </a:lnTo>
                <a:lnTo>
                  <a:pt x="60" y="646"/>
                </a:lnTo>
                <a:lnTo>
                  <a:pt x="65" y="671"/>
                </a:lnTo>
                <a:lnTo>
                  <a:pt x="70" y="694"/>
                </a:lnTo>
                <a:lnTo>
                  <a:pt x="74" y="716"/>
                </a:lnTo>
                <a:lnTo>
                  <a:pt x="79" y="738"/>
                </a:lnTo>
                <a:lnTo>
                  <a:pt x="83" y="759"/>
                </a:lnTo>
                <a:lnTo>
                  <a:pt x="86" y="778"/>
                </a:lnTo>
                <a:lnTo>
                  <a:pt x="89" y="797"/>
                </a:lnTo>
                <a:lnTo>
                  <a:pt x="91" y="814"/>
                </a:lnTo>
                <a:lnTo>
                  <a:pt x="93" y="831"/>
                </a:lnTo>
                <a:lnTo>
                  <a:pt x="93" y="846"/>
                </a:lnTo>
                <a:lnTo>
                  <a:pt x="93" y="862"/>
                </a:lnTo>
                <a:lnTo>
                  <a:pt x="94" y="880"/>
                </a:lnTo>
                <a:lnTo>
                  <a:pt x="95" y="899"/>
                </a:lnTo>
                <a:lnTo>
                  <a:pt x="96" y="920"/>
                </a:lnTo>
                <a:lnTo>
                  <a:pt x="97" y="941"/>
                </a:lnTo>
                <a:lnTo>
                  <a:pt x="98" y="962"/>
                </a:lnTo>
                <a:lnTo>
                  <a:pt x="100" y="984"/>
                </a:lnTo>
                <a:lnTo>
                  <a:pt x="101" y="1005"/>
                </a:lnTo>
                <a:lnTo>
                  <a:pt x="102" y="1026"/>
                </a:lnTo>
                <a:lnTo>
                  <a:pt x="103" y="1047"/>
                </a:lnTo>
                <a:lnTo>
                  <a:pt x="104" y="1066"/>
                </a:lnTo>
                <a:lnTo>
                  <a:pt x="105" y="1085"/>
                </a:lnTo>
                <a:lnTo>
                  <a:pt x="105" y="1102"/>
                </a:lnTo>
                <a:lnTo>
                  <a:pt x="105" y="1117"/>
                </a:lnTo>
                <a:lnTo>
                  <a:pt x="105" y="1130"/>
                </a:lnTo>
                <a:lnTo>
                  <a:pt x="104" y="1141"/>
                </a:lnTo>
                <a:lnTo>
                  <a:pt x="155" y="1141"/>
                </a:lnTo>
                <a:lnTo>
                  <a:pt x="153" y="1116"/>
                </a:lnTo>
                <a:lnTo>
                  <a:pt x="151" y="1090"/>
                </a:lnTo>
                <a:lnTo>
                  <a:pt x="151" y="1064"/>
                </a:lnTo>
                <a:lnTo>
                  <a:pt x="152" y="1037"/>
                </a:lnTo>
                <a:lnTo>
                  <a:pt x="153" y="1011"/>
                </a:lnTo>
                <a:lnTo>
                  <a:pt x="156" y="985"/>
                </a:lnTo>
                <a:lnTo>
                  <a:pt x="159" y="960"/>
                </a:lnTo>
                <a:lnTo>
                  <a:pt x="162" y="935"/>
                </a:lnTo>
                <a:lnTo>
                  <a:pt x="166" y="911"/>
                </a:lnTo>
                <a:lnTo>
                  <a:pt x="170" y="888"/>
                </a:lnTo>
                <a:lnTo>
                  <a:pt x="174" y="866"/>
                </a:lnTo>
                <a:lnTo>
                  <a:pt x="179" y="846"/>
                </a:lnTo>
                <a:lnTo>
                  <a:pt x="183" y="827"/>
                </a:lnTo>
                <a:lnTo>
                  <a:pt x="186" y="810"/>
                </a:lnTo>
                <a:lnTo>
                  <a:pt x="190" y="794"/>
                </a:lnTo>
                <a:lnTo>
                  <a:pt x="193" y="781"/>
                </a:lnTo>
                <a:lnTo>
                  <a:pt x="196" y="767"/>
                </a:lnTo>
                <a:lnTo>
                  <a:pt x="200" y="751"/>
                </a:lnTo>
                <a:lnTo>
                  <a:pt x="204" y="733"/>
                </a:lnTo>
                <a:lnTo>
                  <a:pt x="209" y="712"/>
                </a:lnTo>
                <a:lnTo>
                  <a:pt x="214" y="691"/>
                </a:lnTo>
                <a:lnTo>
                  <a:pt x="220" y="668"/>
                </a:lnTo>
                <a:lnTo>
                  <a:pt x="225" y="644"/>
                </a:lnTo>
                <a:lnTo>
                  <a:pt x="231" y="621"/>
                </a:lnTo>
                <a:lnTo>
                  <a:pt x="236" y="597"/>
                </a:lnTo>
                <a:lnTo>
                  <a:pt x="241" y="574"/>
                </a:lnTo>
                <a:lnTo>
                  <a:pt x="245" y="551"/>
                </a:lnTo>
                <a:lnTo>
                  <a:pt x="248" y="530"/>
                </a:lnTo>
                <a:lnTo>
                  <a:pt x="251" y="511"/>
                </a:lnTo>
                <a:lnTo>
                  <a:pt x="252" y="493"/>
                </a:lnTo>
                <a:lnTo>
                  <a:pt x="252" y="478"/>
                </a:lnTo>
                <a:lnTo>
                  <a:pt x="251" y="465"/>
                </a:lnTo>
                <a:lnTo>
                  <a:pt x="249" y="454"/>
                </a:lnTo>
                <a:lnTo>
                  <a:pt x="247" y="442"/>
                </a:lnTo>
                <a:lnTo>
                  <a:pt x="245" y="429"/>
                </a:lnTo>
                <a:lnTo>
                  <a:pt x="243" y="416"/>
                </a:lnTo>
                <a:lnTo>
                  <a:pt x="240" y="402"/>
                </a:lnTo>
                <a:lnTo>
                  <a:pt x="238" y="389"/>
                </a:lnTo>
                <a:lnTo>
                  <a:pt x="236" y="375"/>
                </a:lnTo>
                <a:lnTo>
                  <a:pt x="235" y="362"/>
                </a:lnTo>
                <a:lnTo>
                  <a:pt x="233" y="349"/>
                </a:lnTo>
                <a:lnTo>
                  <a:pt x="232" y="337"/>
                </a:lnTo>
                <a:lnTo>
                  <a:pt x="231" y="325"/>
                </a:lnTo>
                <a:lnTo>
                  <a:pt x="231" y="314"/>
                </a:lnTo>
                <a:lnTo>
                  <a:pt x="231" y="305"/>
                </a:lnTo>
                <a:lnTo>
                  <a:pt x="231" y="296"/>
                </a:lnTo>
                <a:lnTo>
                  <a:pt x="232" y="289"/>
                </a:lnTo>
                <a:lnTo>
                  <a:pt x="234" y="284"/>
                </a:lnTo>
                <a:lnTo>
                  <a:pt x="235" y="278"/>
                </a:lnTo>
                <a:lnTo>
                  <a:pt x="237" y="272"/>
                </a:lnTo>
                <a:lnTo>
                  <a:pt x="239" y="265"/>
                </a:lnTo>
                <a:lnTo>
                  <a:pt x="241" y="258"/>
                </a:lnTo>
                <a:lnTo>
                  <a:pt x="244" y="250"/>
                </a:lnTo>
                <a:lnTo>
                  <a:pt x="246" y="242"/>
                </a:lnTo>
                <a:lnTo>
                  <a:pt x="247" y="234"/>
                </a:lnTo>
                <a:lnTo>
                  <a:pt x="248" y="225"/>
                </a:lnTo>
                <a:lnTo>
                  <a:pt x="249" y="216"/>
                </a:lnTo>
                <a:lnTo>
                  <a:pt x="249" y="207"/>
                </a:lnTo>
                <a:lnTo>
                  <a:pt x="248" y="198"/>
                </a:lnTo>
                <a:lnTo>
                  <a:pt x="246" y="189"/>
                </a:lnTo>
                <a:lnTo>
                  <a:pt x="244" y="180"/>
                </a:lnTo>
                <a:lnTo>
                  <a:pt x="239" y="171"/>
                </a:lnTo>
                <a:lnTo>
                  <a:pt x="234" y="162"/>
                </a:lnTo>
                <a:lnTo>
                  <a:pt x="227" y="153"/>
                </a:lnTo>
                <a:lnTo>
                  <a:pt x="219" y="146"/>
                </a:lnTo>
                <a:lnTo>
                  <a:pt x="211" y="138"/>
                </a:lnTo>
                <a:lnTo>
                  <a:pt x="203" y="131"/>
                </a:lnTo>
                <a:lnTo>
                  <a:pt x="195" y="123"/>
                </a:lnTo>
                <a:lnTo>
                  <a:pt x="187" y="116"/>
                </a:lnTo>
                <a:lnTo>
                  <a:pt x="179" y="109"/>
                </a:lnTo>
                <a:lnTo>
                  <a:pt x="171" y="102"/>
                </a:lnTo>
                <a:lnTo>
                  <a:pt x="163" y="95"/>
                </a:lnTo>
                <a:lnTo>
                  <a:pt x="155" y="89"/>
                </a:lnTo>
                <a:lnTo>
                  <a:pt x="148" y="83"/>
                </a:lnTo>
                <a:lnTo>
                  <a:pt x="141" y="78"/>
                </a:lnTo>
                <a:lnTo>
                  <a:pt x="135" y="73"/>
                </a:lnTo>
                <a:lnTo>
                  <a:pt x="129" y="68"/>
                </a:lnTo>
                <a:lnTo>
                  <a:pt x="123" y="64"/>
                </a:lnTo>
                <a:lnTo>
                  <a:pt x="114" y="57"/>
                </a:lnTo>
                <a:lnTo>
                  <a:pt x="110" y="55"/>
                </a:lnTo>
                <a:lnTo>
                  <a:pt x="105" y="53"/>
                </a:lnTo>
                <a:lnTo>
                  <a:pt x="100" y="50"/>
                </a:lnTo>
                <a:lnTo>
                  <a:pt x="94" y="47"/>
                </a:lnTo>
                <a:lnTo>
                  <a:pt x="89" y="44"/>
                </a:lnTo>
                <a:lnTo>
                  <a:pt x="77" y="37"/>
                </a:lnTo>
                <a:lnTo>
                  <a:pt x="65" y="31"/>
                </a:lnTo>
                <a:lnTo>
                  <a:pt x="59" y="27"/>
                </a:lnTo>
                <a:lnTo>
                  <a:pt x="54" y="24"/>
                </a:lnTo>
                <a:lnTo>
                  <a:pt x="49" y="21"/>
                </a:lnTo>
                <a:lnTo>
                  <a:pt x="44" y="19"/>
                </a:lnTo>
                <a:lnTo>
                  <a:pt x="41" y="16"/>
                </a:lnTo>
                <a:lnTo>
                  <a:pt x="37" y="15"/>
                </a:lnTo>
                <a:lnTo>
                  <a:pt x="35" y="13"/>
                </a:lnTo>
                <a:lnTo>
                  <a:pt x="27" y="8"/>
                </a:lnTo>
                <a:lnTo>
                  <a:pt x="21" y="4"/>
                </a:lnTo>
                <a:lnTo>
                  <a:pt x="16" y="2"/>
                </a:lnTo>
                <a:lnTo>
                  <a:pt x="11" y="0"/>
                </a:lnTo>
                <a:lnTo>
                  <a:pt x="8" y="0"/>
                </a:lnTo>
                <a:lnTo>
                  <a:pt x="6" y="1"/>
                </a:lnTo>
                <a:lnTo>
                  <a:pt x="4" y="2"/>
                </a:lnTo>
                <a:lnTo>
                  <a:pt x="3" y="3"/>
                </a:lnTo>
                <a:lnTo>
                  <a:pt x="2" y="6"/>
                </a:lnTo>
                <a:lnTo>
                  <a:pt x="1" y="8"/>
                </a:lnTo>
                <a:lnTo>
                  <a:pt x="1" y="10"/>
                </a:lnTo>
                <a:lnTo>
                  <a:pt x="1" y="13"/>
                </a:lnTo>
                <a:lnTo>
                  <a:pt x="1" y="15"/>
                </a:lnTo>
                <a:lnTo>
                  <a:pt x="1" y="17"/>
                </a:lnTo>
                <a:lnTo>
                  <a:pt x="1" y="19"/>
                </a:lnTo>
                <a:lnTo>
                  <a:pt x="1" y="20"/>
                </a:lnTo>
              </a:path>
            </a:pathLst>
          </a:custGeom>
          <a:solidFill>
            <a:srgbClr val="F2E5D8"/>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59" name="Freeform 115">
            <a:extLst>
              <a:ext uri="{FF2B5EF4-FFF2-40B4-BE49-F238E27FC236}">
                <a16:creationId xmlns:a16="http://schemas.microsoft.com/office/drawing/2014/main" id="{CC1A1D91-4AC8-3847-8DA7-F5B151425446}"/>
              </a:ext>
            </a:extLst>
          </p:cNvPr>
          <p:cNvSpPr>
            <a:spLocks/>
          </p:cNvSpPr>
          <p:nvPr/>
        </p:nvSpPr>
        <p:spPr bwMode="auto">
          <a:xfrm>
            <a:off x="2859703" y="2309039"/>
            <a:ext cx="114652" cy="522238"/>
          </a:xfrm>
          <a:custGeom>
            <a:avLst/>
            <a:gdLst>
              <a:gd name="T0" fmla="*/ 1 w 191"/>
              <a:gd name="T1" fmla="*/ 5 h 870"/>
              <a:gd name="T2" fmla="*/ 3 w 191"/>
              <a:gd name="T3" fmla="*/ 12 h 870"/>
              <a:gd name="T4" fmla="*/ 8 w 191"/>
              <a:gd name="T5" fmla="*/ 20 h 870"/>
              <a:gd name="T6" fmla="*/ 14 w 191"/>
              <a:gd name="T7" fmla="*/ 29 h 870"/>
              <a:gd name="T8" fmla="*/ 19 w 191"/>
              <a:gd name="T9" fmla="*/ 41 h 870"/>
              <a:gd name="T10" fmla="*/ 24 w 191"/>
              <a:gd name="T11" fmla="*/ 58 h 870"/>
              <a:gd name="T12" fmla="*/ 25 w 191"/>
              <a:gd name="T13" fmla="*/ 88 h 870"/>
              <a:gd name="T14" fmla="*/ 26 w 191"/>
              <a:gd name="T15" fmla="*/ 132 h 870"/>
              <a:gd name="T16" fmla="*/ 30 w 191"/>
              <a:gd name="T17" fmla="*/ 180 h 870"/>
              <a:gd name="T18" fmla="*/ 39 w 191"/>
              <a:gd name="T19" fmla="*/ 224 h 870"/>
              <a:gd name="T20" fmla="*/ 56 w 191"/>
              <a:gd name="T21" fmla="*/ 259 h 870"/>
              <a:gd name="T22" fmla="*/ 72 w 191"/>
              <a:gd name="T23" fmla="*/ 292 h 870"/>
              <a:gd name="T24" fmla="*/ 77 w 191"/>
              <a:gd name="T25" fmla="*/ 334 h 870"/>
              <a:gd name="T26" fmla="*/ 78 w 191"/>
              <a:gd name="T27" fmla="*/ 380 h 870"/>
              <a:gd name="T28" fmla="*/ 80 w 191"/>
              <a:gd name="T29" fmla="*/ 427 h 870"/>
              <a:gd name="T30" fmla="*/ 90 w 191"/>
              <a:gd name="T31" fmla="*/ 469 h 870"/>
              <a:gd name="T32" fmla="*/ 111 w 191"/>
              <a:gd name="T33" fmla="*/ 510 h 870"/>
              <a:gd name="T34" fmla="*/ 135 w 191"/>
              <a:gd name="T35" fmla="*/ 575 h 870"/>
              <a:gd name="T36" fmla="*/ 159 w 191"/>
              <a:gd name="T37" fmla="*/ 654 h 870"/>
              <a:gd name="T38" fmla="*/ 178 w 191"/>
              <a:gd name="T39" fmla="*/ 740 h 870"/>
              <a:gd name="T40" fmla="*/ 189 w 191"/>
              <a:gd name="T41" fmla="*/ 821 h 870"/>
              <a:gd name="T42" fmla="*/ 189 w 191"/>
              <a:gd name="T43" fmla="*/ 844 h 870"/>
              <a:gd name="T44" fmla="*/ 179 w 191"/>
              <a:gd name="T45" fmla="*/ 766 h 870"/>
              <a:gd name="T46" fmla="*/ 160 w 191"/>
              <a:gd name="T47" fmla="*/ 687 h 870"/>
              <a:gd name="T48" fmla="*/ 135 w 191"/>
              <a:gd name="T49" fmla="*/ 617 h 870"/>
              <a:gd name="T50" fmla="*/ 111 w 191"/>
              <a:gd name="T51" fmla="*/ 562 h 870"/>
              <a:gd name="T52" fmla="*/ 90 w 191"/>
              <a:gd name="T53" fmla="*/ 531 h 870"/>
              <a:gd name="T54" fmla="*/ 78 w 191"/>
              <a:gd name="T55" fmla="*/ 502 h 870"/>
              <a:gd name="T56" fmla="*/ 70 w 191"/>
              <a:gd name="T57" fmla="*/ 446 h 870"/>
              <a:gd name="T58" fmla="*/ 63 w 191"/>
              <a:gd name="T59" fmla="*/ 379 h 870"/>
              <a:gd name="T60" fmla="*/ 56 w 191"/>
              <a:gd name="T61" fmla="*/ 316 h 870"/>
              <a:gd name="T62" fmla="*/ 48 w 191"/>
              <a:gd name="T63" fmla="*/ 269 h 870"/>
              <a:gd name="T64" fmla="*/ 36 w 191"/>
              <a:gd name="T65" fmla="*/ 242 h 870"/>
              <a:gd name="T66" fmla="*/ 28 w 191"/>
              <a:gd name="T67" fmla="*/ 211 h 870"/>
              <a:gd name="T68" fmla="*/ 24 w 191"/>
              <a:gd name="T69" fmla="*/ 173 h 870"/>
              <a:gd name="T70" fmla="*/ 23 w 191"/>
              <a:gd name="T71" fmla="*/ 136 h 870"/>
              <a:gd name="T72" fmla="*/ 23 w 191"/>
              <a:gd name="T73" fmla="*/ 96 h 870"/>
              <a:gd name="T74" fmla="*/ 23 w 191"/>
              <a:gd name="T75" fmla="*/ 69 h 870"/>
              <a:gd name="T76" fmla="*/ 18 w 191"/>
              <a:gd name="T77" fmla="*/ 45 h 870"/>
              <a:gd name="T78" fmla="*/ 12 w 191"/>
              <a:gd name="T79" fmla="*/ 28 h 870"/>
              <a:gd name="T80" fmla="*/ 5 w 191"/>
              <a:gd name="T81" fmla="*/ 16 h 870"/>
              <a:gd name="T82" fmla="*/ 0 w 191"/>
              <a:gd name="T83" fmla="*/ 7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870">
                <a:moveTo>
                  <a:pt x="0" y="0"/>
                </a:moveTo>
                <a:lnTo>
                  <a:pt x="0" y="3"/>
                </a:lnTo>
                <a:lnTo>
                  <a:pt x="1" y="5"/>
                </a:lnTo>
                <a:lnTo>
                  <a:pt x="1" y="8"/>
                </a:lnTo>
                <a:lnTo>
                  <a:pt x="2" y="10"/>
                </a:lnTo>
                <a:lnTo>
                  <a:pt x="3" y="12"/>
                </a:lnTo>
                <a:lnTo>
                  <a:pt x="5" y="15"/>
                </a:lnTo>
                <a:lnTo>
                  <a:pt x="6" y="17"/>
                </a:lnTo>
                <a:lnTo>
                  <a:pt x="8" y="20"/>
                </a:lnTo>
                <a:lnTo>
                  <a:pt x="10" y="23"/>
                </a:lnTo>
                <a:lnTo>
                  <a:pt x="12" y="26"/>
                </a:lnTo>
                <a:lnTo>
                  <a:pt x="14" y="29"/>
                </a:lnTo>
                <a:lnTo>
                  <a:pt x="16" y="33"/>
                </a:lnTo>
                <a:lnTo>
                  <a:pt x="17" y="37"/>
                </a:lnTo>
                <a:lnTo>
                  <a:pt x="19" y="41"/>
                </a:lnTo>
                <a:lnTo>
                  <a:pt x="21" y="46"/>
                </a:lnTo>
                <a:lnTo>
                  <a:pt x="23" y="52"/>
                </a:lnTo>
                <a:lnTo>
                  <a:pt x="24" y="58"/>
                </a:lnTo>
                <a:lnTo>
                  <a:pt x="25" y="67"/>
                </a:lnTo>
                <a:lnTo>
                  <a:pt x="25" y="76"/>
                </a:lnTo>
                <a:lnTo>
                  <a:pt x="25" y="88"/>
                </a:lnTo>
                <a:lnTo>
                  <a:pt x="26" y="102"/>
                </a:lnTo>
                <a:lnTo>
                  <a:pt x="26" y="116"/>
                </a:lnTo>
                <a:lnTo>
                  <a:pt x="26" y="132"/>
                </a:lnTo>
                <a:lnTo>
                  <a:pt x="27" y="148"/>
                </a:lnTo>
                <a:lnTo>
                  <a:pt x="28" y="164"/>
                </a:lnTo>
                <a:lnTo>
                  <a:pt x="30" y="180"/>
                </a:lnTo>
                <a:lnTo>
                  <a:pt x="32" y="196"/>
                </a:lnTo>
                <a:lnTo>
                  <a:pt x="35" y="211"/>
                </a:lnTo>
                <a:lnTo>
                  <a:pt x="39" y="224"/>
                </a:lnTo>
                <a:lnTo>
                  <a:pt x="44" y="237"/>
                </a:lnTo>
                <a:lnTo>
                  <a:pt x="49" y="249"/>
                </a:lnTo>
                <a:lnTo>
                  <a:pt x="56" y="259"/>
                </a:lnTo>
                <a:lnTo>
                  <a:pt x="63" y="269"/>
                </a:lnTo>
                <a:lnTo>
                  <a:pt x="68" y="280"/>
                </a:lnTo>
                <a:lnTo>
                  <a:pt x="72" y="292"/>
                </a:lnTo>
                <a:lnTo>
                  <a:pt x="75" y="305"/>
                </a:lnTo>
                <a:lnTo>
                  <a:pt x="76" y="320"/>
                </a:lnTo>
                <a:lnTo>
                  <a:pt x="77" y="334"/>
                </a:lnTo>
                <a:lnTo>
                  <a:pt x="78" y="350"/>
                </a:lnTo>
                <a:lnTo>
                  <a:pt x="78" y="364"/>
                </a:lnTo>
                <a:lnTo>
                  <a:pt x="78" y="380"/>
                </a:lnTo>
                <a:lnTo>
                  <a:pt x="79" y="396"/>
                </a:lnTo>
                <a:lnTo>
                  <a:pt x="79" y="412"/>
                </a:lnTo>
                <a:lnTo>
                  <a:pt x="80" y="427"/>
                </a:lnTo>
                <a:lnTo>
                  <a:pt x="82" y="442"/>
                </a:lnTo>
                <a:lnTo>
                  <a:pt x="85" y="456"/>
                </a:lnTo>
                <a:lnTo>
                  <a:pt x="90" y="469"/>
                </a:lnTo>
                <a:lnTo>
                  <a:pt x="96" y="481"/>
                </a:lnTo>
                <a:lnTo>
                  <a:pt x="103" y="494"/>
                </a:lnTo>
                <a:lnTo>
                  <a:pt x="111" y="510"/>
                </a:lnTo>
                <a:lnTo>
                  <a:pt x="118" y="529"/>
                </a:lnTo>
                <a:lnTo>
                  <a:pt x="126" y="551"/>
                </a:lnTo>
                <a:lnTo>
                  <a:pt x="135" y="575"/>
                </a:lnTo>
                <a:lnTo>
                  <a:pt x="143" y="600"/>
                </a:lnTo>
                <a:lnTo>
                  <a:pt x="151" y="627"/>
                </a:lnTo>
                <a:lnTo>
                  <a:pt x="159" y="654"/>
                </a:lnTo>
                <a:lnTo>
                  <a:pt x="167" y="682"/>
                </a:lnTo>
                <a:lnTo>
                  <a:pt x="173" y="711"/>
                </a:lnTo>
                <a:lnTo>
                  <a:pt x="178" y="740"/>
                </a:lnTo>
                <a:lnTo>
                  <a:pt x="183" y="768"/>
                </a:lnTo>
                <a:lnTo>
                  <a:pt x="187" y="796"/>
                </a:lnTo>
                <a:lnTo>
                  <a:pt x="189" y="821"/>
                </a:lnTo>
                <a:lnTo>
                  <a:pt x="190" y="846"/>
                </a:lnTo>
                <a:lnTo>
                  <a:pt x="189" y="869"/>
                </a:lnTo>
                <a:lnTo>
                  <a:pt x="189" y="844"/>
                </a:lnTo>
                <a:lnTo>
                  <a:pt x="187" y="818"/>
                </a:lnTo>
                <a:lnTo>
                  <a:pt x="184" y="792"/>
                </a:lnTo>
                <a:lnTo>
                  <a:pt x="179" y="766"/>
                </a:lnTo>
                <a:lnTo>
                  <a:pt x="174" y="739"/>
                </a:lnTo>
                <a:lnTo>
                  <a:pt x="167" y="712"/>
                </a:lnTo>
                <a:lnTo>
                  <a:pt x="160" y="687"/>
                </a:lnTo>
                <a:lnTo>
                  <a:pt x="152" y="662"/>
                </a:lnTo>
                <a:lnTo>
                  <a:pt x="143" y="639"/>
                </a:lnTo>
                <a:lnTo>
                  <a:pt x="135" y="617"/>
                </a:lnTo>
                <a:lnTo>
                  <a:pt x="127" y="596"/>
                </a:lnTo>
                <a:lnTo>
                  <a:pt x="118" y="578"/>
                </a:lnTo>
                <a:lnTo>
                  <a:pt x="111" y="562"/>
                </a:lnTo>
                <a:lnTo>
                  <a:pt x="103" y="548"/>
                </a:lnTo>
                <a:lnTo>
                  <a:pt x="96" y="538"/>
                </a:lnTo>
                <a:lnTo>
                  <a:pt x="90" y="531"/>
                </a:lnTo>
                <a:lnTo>
                  <a:pt x="85" y="525"/>
                </a:lnTo>
                <a:lnTo>
                  <a:pt x="81" y="514"/>
                </a:lnTo>
                <a:lnTo>
                  <a:pt x="78" y="502"/>
                </a:lnTo>
                <a:lnTo>
                  <a:pt x="75" y="485"/>
                </a:lnTo>
                <a:lnTo>
                  <a:pt x="72" y="466"/>
                </a:lnTo>
                <a:lnTo>
                  <a:pt x="70" y="446"/>
                </a:lnTo>
                <a:lnTo>
                  <a:pt x="67" y="424"/>
                </a:lnTo>
                <a:lnTo>
                  <a:pt x="65" y="402"/>
                </a:lnTo>
                <a:lnTo>
                  <a:pt x="63" y="379"/>
                </a:lnTo>
                <a:lnTo>
                  <a:pt x="61" y="358"/>
                </a:lnTo>
                <a:lnTo>
                  <a:pt x="59" y="336"/>
                </a:lnTo>
                <a:lnTo>
                  <a:pt x="56" y="316"/>
                </a:lnTo>
                <a:lnTo>
                  <a:pt x="53" y="298"/>
                </a:lnTo>
                <a:lnTo>
                  <a:pt x="50" y="282"/>
                </a:lnTo>
                <a:lnTo>
                  <a:pt x="48" y="269"/>
                </a:lnTo>
                <a:lnTo>
                  <a:pt x="43" y="259"/>
                </a:lnTo>
                <a:lnTo>
                  <a:pt x="39" y="251"/>
                </a:lnTo>
                <a:lnTo>
                  <a:pt x="36" y="242"/>
                </a:lnTo>
                <a:lnTo>
                  <a:pt x="33" y="232"/>
                </a:lnTo>
                <a:lnTo>
                  <a:pt x="30" y="221"/>
                </a:lnTo>
                <a:lnTo>
                  <a:pt x="28" y="211"/>
                </a:lnTo>
                <a:lnTo>
                  <a:pt x="26" y="198"/>
                </a:lnTo>
                <a:lnTo>
                  <a:pt x="25" y="186"/>
                </a:lnTo>
                <a:lnTo>
                  <a:pt x="24" y="173"/>
                </a:lnTo>
                <a:lnTo>
                  <a:pt x="24" y="160"/>
                </a:lnTo>
                <a:lnTo>
                  <a:pt x="23" y="148"/>
                </a:lnTo>
                <a:lnTo>
                  <a:pt x="23" y="136"/>
                </a:lnTo>
                <a:lnTo>
                  <a:pt x="23" y="125"/>
                </a:lnTo>
                <a:lnTo>
                  <a:pt x="23" y="104"/>
                </a:lnTo>
                <a:lnTo>
                  <a:pt x="23" y="96"/>
                </a:lnTo>
                <a:lnTo>
                  <a:pt x="23" y="89"/>
                </a:lnTo>
                <a:lnTo>
                  <a:pt x="23" y="78"/>
                </a:lnTo>
                <a:lnTo>
                  <a:pt x="23" y="69"/>
                </a:lnTo>
                <a:lnTo>
                  <a:pt x="22" y="60"/>
                </a:lnTo>
                <a:lnTo>
                  <a:pt x="20" y="52"/>
                </a:lnTo>
                <a:lnTo>
                  <a:pt x="18" y="45"/>
                </a:lnTo>
                <a:lnTo>
                  <a:pt x="16" y="39"/>
                </a:lnTo>
                <a:lnTo>
                  <a:pt x="14" y="33"/>
                </a:lnTo>
                <a:lnTo>
                  <a:pt x="12" y="28"/>
                </a:lnTo>
                <a:lnTo>
                  <a:pt x="9" y="24"/>
                </a:lnTo>
                <a:lnTo>
                  <a:pt x="7" y="20"/>
                </a:lnTo>
                <a:lnTo>
                  <a:pt x="5" y="16"/>
                </a:lnTo>
                <a:lnTo>
                  <a:pt x="3" y="13"/>
                </a:lnTo>
                <a:lnTo>
                  <a:pt x="1" y="10"/>
                </a:lnTo>
                <a:lnTo>
                  <a:pt x="0" y="7"/>
                </a:lnTo>
                <a:lnTo>
                  <a:pt x="0" y="4"/>
                </a:lnTo>
                <a:lnTo>
                  <a:pt x="0"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0" name="Freeform 116">
            <a:extLst>
              <a:ext uri="{FF2B5EF4-FFF2-40B4-BE49-F238E27FC236}">
                <a16:creationId xmlns:a16="http://schemas.microsoft.com/office/drawing/2014/main" id="{7E5ACD44-1501-EA4B-A2EE-520EEC49BB35}"/>
              </a:ext>
            </a:extLst>
          </p:cNvPr>
          <p:cNvSpPr>
            <a:spLocks/>
          </p:cNvSpPr>
          <p:nvPr/>
        </p:nvSpPr>
        <p:spPr bwMode="auto">
          <a:xfrm>
            <a:off x="3057194" y="2342054"/>
            <a:ext cx="49222" cy="451406"/>
          </a:xfrm>
          <a:custGeom>
            <a:avLst/>
            <a:gdLst>
              <a:gd name="T0" fmla="*/ 6 w 82"/>
              <a:gd name="T1" fmla="*/ 7 h 752"/>
              <a:gd name="T2" fmla="*/ 18 w 82"/>
              <a:gd name="T3" fmla="*/ 23 h 752"/>
              <a:gd name="T4" fmla="*/ 28 w 82"/>
              <a:gd name="T5" fmla="*/ 42 h 752"/>
              <a:gd name="T6" fmla="*/ 37 w 82"/>
              <a:gd name="T7" fmla="*/ 63 h 752"/>
              <a:gd name="T8" fmla="*/ 44 w 82"/>
              <a:gd name="T9" fmla="*/ 86 h 752"/>
              <a:gd name="T10" fmla="*/ 49 w 82"/>
              <a:gd name="T11" fmla="*/ 107 h 752"/>
              <a:gd name="T12" fmla="*/ 52 w 82"/>
              <a:gd name="T13" fmla="*/ 127 h 752"/>
              <a:gd name="T14" fmla="*/ 52 w 82"/>
              <a:gd name="T15" fmla="*/ 144 h 752"/>
              <a:gd name="T16" fmla="*/ 50 w 82"/>
              <a:gd name="T17" fmla="*/ 157 h 752"/>
              <a:gd name="T18" fmla="*/ 49 w 82"/>
              <a:gd name="T19" fmla="*/ 172 h 752"/>
              <a:gd name="T20" fmla="*/ 50 w 82"/>
              <a:gd name="T21" fmla="*/ 188 h 752"/>
              <a:gd name="T22" fmla="*/ 51 w 82"/>
              <a:gd name="T23" fmla="*/ 206 h 752"/>
              <a:gd name="T24" fmla="*/ 54 w 82"/>
              <a:gd name="T25" fmla="*/ 224 h 752"/>
              <a:gd name="T26" fmla="*/ 58 w 82"/>
              <a:gd name="T27" fmla="*/ 242 h 752"/>
              <a:gd name="T28" fmla="*/ 63 w 82"/>
              <a:gd name="T29" fmla="*/ 259 h 752"/>
              <a:gd name="T30" fmla="*/ 69 w 82"/>
              <a:gd name="T31" fmla="*/ 275 h 752"/>
              <a:gd name="T32" fmla="*/ 75 w 82"/>
              <a:gd name="T33" fmla="*/ 288 h 752"/>
              <a:gd name="T34" fmla="*/ 80 w 82"/>
              <a:gd name="T35" fmla="*/ 304 h 752"/>
              <a:gd name="T36" fmla="*/ 81 w 82"/>
              <a:gd name="T37" fmla="*/ 325 h 752"/>
              <a:gd name="T38" fmla="*/ 80 w 82"/>
              <a:gd name="T39" fmla="*/ 348 h 752"/>
              <a:gd name="T40" fmla="*/ 77 w 82"/>
              <a:gd name="T41" fmla="*/ 375 h 752"/>
              <a:gd name="T42" fmla="*/ 73 w 82"/>
              <a:gd name="T43" fmla="*/ 403 h 752"/>
              <a:gd name="T44" fmla="*/ 68 w 82"/>
              <a:gd name="T45" fmla="*/ 432 h 752"/>
              <a:gd name="T46" fmla="*/ 64 w 82"/>
              <a:gd name="T47" fmla="*/ 462 h 752"/>
              <a:gd name="T48" fmla="*/ 60 w 82"/>
              <a:gd name="T49" fmla="*/ 494 h 752"/>
              <a:gd name="T50" fmla="*/ 56 w 82"/>
              <a:gd name="T51" fmla="*/ 530 h 752"/>
              <a:gd name="T52" fmla="*/ 52 w 82"/>
              <a:gd name="T53" fmla="*/ 568 h 752"/>
              <a:gd name="T54" fmla="*/ 48 w 82"/>
              <a:gd name="T55" fmla="*/ 607 h 752"/>
              <a:gd name="T56" fmla="*/ 45 w 82"/>
              <a:gd name="T57" fmla="*/ 644 h 752"/>
              <a:gd name="T58" fmla="*/ 43 w 82"/>
              <a:gd name="T59" fmla="*/ 680 h 752"/>
              <a:gd name="T60" fmla="*/ 43 w 82"/>
              <a:gd name="T61" fmla="*/ 712 h 752"/>
              <a:gd name="T62" fmla="*/ 43 w 82"/>
              <a:gd name="T63" fmla="*/ 74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752">
                <a:moveTo>
                  <a:pt x="0" y="0"/>
                </a:moveTo>
                <a:lnTo>
                  <a:pt x="6" y="7"/>
                </a:lnTo>
                <a:lnTo>
                  <a:pt x="12" y="14"/>
                </a:lnTo>
                <a:lnTo>
                  <a:pt x="18" y="23"/>
                </a:lnTo>
                <a:lnTo>
                  <a:pt x="23" y="32"/>
                </a:lnTo>
                <a:lnTo>
                  <a:pt x="28" y="42"/>
                </a:lnTo>
                <a:lnTo>
                  <a:pt x="33" y="53"/>
                </a:lnTo>
                <a:lnTo>
                  <a:pt x="37" y="63"/>
                </a:lnTo>
                <a:lnTo>
                  <a:pt x="41" y="75"/>
                </a:lnTo>
                <a:lnTo>
                  <a:pt x="44" y="86"/>
                </a:lnTo>
                <a:lnTo>
                  <a:pt x="47" y="97"/>
                </a:lnTo>
                <a:lnTo>
                  <a:pt x="49" y="107"/>
                </a:lnTo>
                <a:lnTo>
                  <a:pt x="51" y="117"/>
                </a:lnTo>
                <a:lnTo>
                  <a:pt x="52" y="127"/>
                </a:lnTo>
                <a:lnTo>
                  <a:pt x="52" y="136"/>
                </a:lnTo>
                <a:lnTo>
                  <a:pt x="52" y="144"/>
                </a:lnTo>
                <a:lnTo>
                  <a:pt x="51" y="151"/>
                </a:lnTo>
                <a:lnTo>
                  <a:pt x="50" y="157"/>
                </a:lnTo>
                <a:lnTo>
                  <a:pt x="50" y="164"/>
                </a:lnTo>
                <a:lnTo>
                  <a:pt x="49" y="172"/>
                </a:lnTo>
                <a:lnTo>
                  <a:pt x="49" y="180"/>
                </a:lnTo>
                <a:lnTo>
                  <a:pt x="50" y="188"/>
                </a:lnTo>
                <a:lnTo>
                  <a:pt x="50" y="197"/>
                </a:lnTo>
                <a:lnTo>
                  <a:pt x="51" y="206"/>
                </a:lnTo>
                <a:lnTo>
                  <a:pt x="53" y="215"/>
                </a:lnTo>
                <a:lnTo>
                  <a:pt x="54" y="224"/>
                </a:lnTo>
                <a:lnTo>
                  <a:pt x="56" y="233"/>
                </a:lnTo>
                <a:lnTo>
                  <a:pt x="58" y="242"/>
                </a:lnTo>
                <a:lnTo>
                  <a:pt x="61" y="251"/>
                </a:lnTo>
                <a:lnTo>
                  <a:pt x="63" y="259"/>
                </a:lnTo>
                <a:lnTo>
                  <a:pt x="66" y="267"/>
                </a:lnTo>
                <a:lnTo>
                  <a:pt x="69" y="275"/>
                </a:lnTo>
                <a:lnTo>
                  <a:pt x="72" y="282"/>
                </a:lnTo>
                <a:lnTo>
                  <a:pt x="75" y="288"/>
                </a:lnTo>
                <a:lnTo>
                  <a:pt x="78" y="296"/>
                </a:lnTo>
                <a:lnTo>
                  <a:pt x="80" y="304"/>
                </a:lnTo>
                <a:lnTo>
                  <a:pt x="81" y="314"/>
                </a:lnTo>
                <a:lnTo>
                  <a:pt x="81" y="325"/>
                </a:lnTo>
                <a:lnTo>
                  <a:pt x="80" y="336"/>
                </a:lnTo>
                <a:lnTo>
                  <a:pt x="80" y="348"/>
                </a:lnTo>
                <a:lnTo>
                  <a:pt x="78" y="361"/>
                </a:lnTo>
                <a:lnTo>
                  <a:pt x="77" y="375"/>
                </a:lnTo>
                <a:lnTo>
                  <a:pt x="75" y="389"/>
                </a:lnTo>
                <a:lnTo>
                  <a:pt x="73" y="403"/>
                </a:lnTo>
                <a:lnTo>
                  <a:pt x="70" y="417"/>
                </a:lnTo>
                <a:lnTo>
                  <a:pt x="68" y="432"/>
                </a:lnTo>
                <a:lnTo>
                  <a:pt x="66" y="447"/>
                </a:lnTo>
                <a:lnTo>
                  <a:pt x="64" y="462"/>
                </a:lnTo>
                <a:lnTo>
                  <a:pt x="62" y="477"/>
                </a:lnTo>
                <a:lnTo>
                  <a:pt x="60" y="494"/>
                </a:lnTo>
                <a:lnTo>
                  <a:pt x="58" y="512"/>
                </a:lnTo>
                <a:lnTo>
                  <a:pt x="56" y="530"/>
                </a:lnTo>
                <a:lnTo>
                  <a:pt x="54" y="549"/>
                </a:lnTo>
                <a:lnTo>
                  <a:pt x="52" y="568"/>
                </a:lnTo>
                <a:lnTo>
                  <a:pt x="50" y="588"/>
                </a:lnTo>
                <a:lnTo>
                  <a:pt x="48" y="607"/>
                </a:lnTo>
                <a:lnTo>
                  <a:pt x="47" y="626"/>
                </a:lnTo>
                <a:lnTo>
                  <a:pt x="45" y="644"/>
                </a:lnTo>
                <a:lnTo>
                  <a:pt x="44" y="662"/>
                </a:lnTo>
                <a:lnTo>
                  <a:pt x="43" y="680"/>
                </a:lnTo>
                <a:lnTo>
                  <a:pt x="43" y="696"/>
                </a:lnTo>
                <a:lnTo>
                  <a:pt x="43" y="712"/>
                </a:lnTo>
                <a:lnTo>
                  <a:pt x="43" y="726"/>
                </a:lnTo>
                <a:lnTo>
                  <a:pt x="43" y="740"/>
                </a:lnTo>
                <a:lnTo>
                  <a:pt x="45" y="751"/>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1" name="Freeform 117">
            <a:extLst>
              <a:ext uri="{FF2B5EF4-FFF2-40B4-BE49-F238E27FC236}">
                <a16:creationId xmlns:a16="http://schemas.microsoft.com/office/drawing/2014/main" id="{65CF8152-0762-0146-BC4F-012A8F65FDD1}"/>
              </a:ext>
            </a:extLst>
          </p:cNvPr>
          <p:cNvSpPr>
            <a:spLocks/>
          </p:cNvSpPr>
          <p:nvPr/>
        </p:nvSpPr>
        <p:spPr bwMode="auto">
          <a:xfrm>
            <a:off x="2705433" y="2494523"/>
            <a:ext cx="72633" cy="211296"/>
          </a:xfrm>
          <a:custGeom>
            <a:avLst/>
            <a:gdLst>
              <a:gd name="T0" fmla="*/ 85 w 121"/>
              <a:gd name="T1" fmla="*/ 13 h 352"/>
              <a:gd name="T2" fmla="*/ 77 w 121"/>
              <a:gd name="T3" fmla="*/ 39 h 352"/>
              <a:gd name="T4" fmla="*/ 71 w 121"/>
              <a:gd name="T5" fmla="*/ 64 h 352"/>
              <a:gd name="T6" fmla="*/ 65 w 121"/>
              <a:gd name="T7" fmla="*/ 87 h 352"/>
              <a:gd name="T8" fmla="*/ 58 w 121"/>
              <a:gd name="T9" fmla="*/ 108 h 352"/>
              <a:gd name="T10" fmla="*/ 51 w 121"/>
              <a:gd name="T11" fmla="*/ 128 h 352"/>
              <a:gd name="T12" fmla="*/ 45 w 121"/>
              <a:gd name="T13" fmla="*/ 145 h 352"/>
              <a:gd name="T14" fmla="*/ 36 w 121"/>
              <a:gd name="T15" fmla="*/ 159 h 352"/>
              <a:gd name="T16" fmla="*/ 29 w 121"/>
              <a:gd name="T17" fmla="*/ 171 h 352"/>
              <a:gd name="T18" fmla="*/ 23 w 121"/>
              <a:gd name="T19" fmla="*/ 185 h 352"/>
              <a:gd name="T20" fmla="*/ 18 w 121"/>
              <a:gd name="T21" fmla="*/ 202 h 352"/>
              <a:gd name="T22" fmla="*/ 16 w 121"/>
              <a:gd name="T23" fmla="*/ 221 h 352"/>
              <a:gd name="T24" fmla="*/ 14 w 121"/>
              <a:gd name="T25" fmla="*/ 241 h 352"/>
              <a:gd name="T26" fmla="*/ 13 w 121"/>
              <a:gd name="T27" fmla="*/ 261 h 352"/>
              <a:gd name="T28" fmla="*/ 12 w 121"/>
              <a:gd name="T29" fmla="*/ 279 h 352"/>
              <a:gd name="T30" fmla="*/ 10 w 121"/>
              <a:gd name="T31" fmla="*/ 296 h 352"/>
              <a:gd name="T32" fmla="*/ 9 w 121"/>
              <a:gd name="T33" fmla="*/ 310 h 352"/>
              <a:gd name="T34" fmla="*/ 7 w 121"/>
              <a:gd name="T35" fmla="*/ 321 h 352"/>
              <a:gd name="T36" fmla="*/ 5 w 121"/>
              <a:gd name="T37" fmla="*/ 329 h 352"/>
              <a:gd name="T38" fmla="*/ 3 w 121"/>
              <a:gd name="T39" fmla="*/ 336 h 352"/>
              <a:gd name="T40" fmla="*/ 2 w 121"/>
              <a:gd name="T41" fmla="*/ 342 h 352"/>
              <a:gd name="T42" fmla="*/ 1 w 121"/>
              <a:gd name="T43" fmla="*/ 346 h 352"/>
              <a:gd name="T44" fmla="*/ 0 w 121"/>
              <a:gd name="T45" fmla="*/ 349 h 352"/>
              <a:gd name="T46" fmla="*/ 0 w 121"/>
              <a:gd name="T47" fmla="*/ 351 h 352"/>
              <a:gd name="T48" fmla="*/ 13 w 121"/>
              <a:gd name="T49" fmla="*/ 343 h 352"/>
              <a:gd name="T50" fmla="*/ 28 w 121"/>
              <a:gd name="T51" fmla="*/ 334 h 352"/>
              <a:gd name="T52" fmla="*/ 50 w 121"/>
              <a:gd name="T53" fmla="*/ 322 h 352"/>
              <a:gd name="T54" fmla="*/ 64 w 121"/>
              <a:gd name="T55" fmla="*/ 315 h 352"/>
              <a:gd name="T56" fmla="*/ 77 w 121"/>
              <a:gd name="T57" fmla="*/ 307 h 352"/>
              <a:gd name="T58" fmla="*/ 90 w 121"/>
              <a:gd name="T59" fmla="*/ 301 h 352"/>
              <a:gd name="T60" fmla="*/ 100 w 121"/>
              <a:gd name="T61" fmla="*/ 296 h 352"/>
              <a:gd name="T62" fmla="*/ 99 w 121"/>
              <a:gd name="T63" fmla="*/ 294 h 352"/>
              <a:gd name="T64" fmla="*/ 89 w 121"/>
              <a:gd name="T65" fmla="*/ 296 h 352"/>
              <a:gd name="T66" fmla="*/ 80 w 121"/>
              <a:gd name="T67" fmla="*/ 299 h 352"/>
              <a:gd name="T68" fmla="*/ 71 w 121"/>
              <a:gd name="T69" fmla="*/ 301 h 352"/>
              <a:gd name="T70" fmla="*/ 64 w 121"/>
              <a:gd name="T71" fmla="*/ 304 h 352"/>
              <a:gd name="T72" fmla="*/ 57 w 121"/>
              <a:gd name="T73" fmla="*/ 306 h 352"/>
              <a:gd name="T74" fmla="*/ 52 w 121"/>
              <a:gd name="T75" fmla="*/ 307 h 352"/>
              <a:gd name="T76" fmla="*/ 48 w 121"/>
              <a:gd name="T77" fmla="*/ 308 h 352"/>
              <a:gd name="T78" fmla="*/ 44 w 121"/>
              <a:gd name="T79" fmla="*/ 306 h 352"/>
              <a:gd name="T80" fmla="*/ 44 w 121"/>
              <a:gd name="T81" fmla="*/ 300 h 352"/>
              <a:gd name="T82" fmla="*/ 47 w 121"/>
              <a:gd name="T83" fmla="*/ 289 h 352"/>
              <a:gd name="T84" fmla="*/ 51 w 121"/>
              <a:gd name="T85" fmla="*/ 276 h 352"/>
              <a:gd name="T86" fmla="*/ 60 w 121"/>
              <a:gd name="T87" fmla="*/ 262 h 352"/>
              <a:gd name="T88" fmla="*/ 70 w 121"/>
              <a:gd name="T89" fmla="*/ 245 h 352"/>
              <a:gd name="T90" fmla="*/ 82 w 121"/>
              <a:gd name="T91" fmla="*/ 229 h 352"/>
              <a:gd name="T92" fmla="*/ 96 w 121"/>
              <a:gd name="T93" fmla="*/ 213 h 352"/>
              <a:gd name="T94" fmla="*/ 111 w 121"/>
              <a:gd name="T95" fmla="*/ 200 h 352"/>
              <a:gd name="T96" fmla="*/ 119 w 121"/>
              <a:gd name="T97" fmla="*/ 190 h 352"/>
              <a:gd name="T98" fmla="*/ 119 w 121"/>
              <a:gd name="T99" fmla="*/ 184 h 352"/>
              <a:gd name="T100" fmla="*/ 112 w 121"/>
              <a:gd name="T101" fmla="*/ 181 h 352"/>
              <a:gd name="T102" fmla="*/ 102 w 121"/>
              <a:gd name="T103" fmla="*/ 180 h 352"/>
              <a:gd name="T104" fmla="*/ 90 w 121"/>
              <a:gd name="T105" fmla="*/ 182 h 352"/>
              <a:gd name="T106" fmla="*/ 77 w 121"/>
              <a:gd name="T107" fmla="*/ 185 h 352"/>
              <a:gd name="T108" fmla="*/ 66 w 121"/>
              <a:gd name="T109" fmla="*/ 190 h 352"/>
              <a:gd name="T110" fmla="*/ 59 w 121"/>
              <a:gd name="T111" fmla="*/ 194 h 352"/>
              <a:gd name="T112" fmla="*/ 58 w 121"/>
              <a:gd name="T113" fmla="*/ 188 h 352"/>
              <a:gd name="T114" fmla="*/ 61 w 121"/>
              <a:gd name="T115" fmla="*/ 173 h 352"/>
              <a:gd name="T116" fmla="*/ 68 w 121"/>
              <a:gd name="T117" fmla="*/ 150 h 352"/>
              <a:gd name="T118" fmla="*/ 75 w 121"/>
              <a:gd name="T119" fmla="*/ 122 h 352"/>
              <a:gd name="T120" fmla="*/ 82 w 121"/>
              <a:gd name="T121" fmla="*/ 89 h 352"/>
              <a:gd name="T122" fmla="*/ 88 w 121"/>
              <a:gd name="T123" fmla="*/ 54 h 352"/>
              <a:gd name="T124" fmla="*/ 89 w 121"/>
              <a:gd name="T125" fmla="*/ 1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352">
                <a:moveTo>
                  <a:pt x="88" y="0"/>
                </a:moveTo>
                <a:lnTo>
                  <a:pt x="85" y="13"/>
                </a:lnTo>
                <a:lnTo>
                  <a:pt x="81" y="27"/>
                </a:lnTo>
                <a:lnTo>
                  <a:pt x="77" y="39"/>
                </a:lnTo>
                <a:lnTo>
                  <a:pt x="74" y="51"/>
                </a:lnTo>
                <a:lnTo>
                  <a:pt x="71" y="64"/>
                </a:lnTo>
                <a:lnTo>
                  <a:pt x="68" y="76"/>
                </a:lnTo>
                <a:lnTo>
                  <a:pt x="65" y="87"/>
                </a:lnTo>
                <a:lnTo>
                  <a:pt x="62" y="97"/>
                </a:lnTo>
                <a:lnTo>
                  <a:pt x="58" y="108"/>
                </a:lnTo>
                <a:lnTo>
                  <a:pt x="55" y="118"/>
                </a:lnTo>
                <a:lnTo>
                  <a:pt x="51" y="128"/>
                </a:lnTo>
                <a:lnTo>
                  <a:pt x="48" y="137"/>
                </a:lnTo>
                <a:lnTo>
                  <a:pt x="45" y="145"/>
                </a:lnTo>
                <a:lnTo>
                  <a:pt x="41" y="152"/>
                </a:lnTo>
                <a:lnTo>
                  <a:pt x="36" y="159"/>
                </a:lnTo>
                <a:lnTo>
                  <a:pt x="32" y="165"/>
                </a:lnTo>
                <a:lnTo>
                  <a:pt x="29" y="171"/>
                </a:lnTo>
                <a:lnTo>
                  <a:pt x="25" y="177"/>
                </a:lnTo>
                <a:lnTo>
                  <a:pt x="23" y="185"/>
                </a:lnTo>
                <a:lnTo>
                  <a:pt x="20" y="193"/>
                </a:lnTo>
                <a:lnTo>
                  <a:pt x="18" y="202"/>
                </a:lnTo>
                <a:lnTo>
                  <a:pt x="17" y="211"/>
                </a:lnTo>
                <a:lnTo>
                  <a:pt x="16" y="221"/>
                </a:lnTo>
                <a:lnTo>
                  <a:pt x="15" y="230"/>
                </a:lnTo>
                <a:lnTo>
                  <a:pt x="14" y="241"/>
                </a:lnTo>
                <a:lnTo>
                  <a:pt x="13" y="251"/>
                </a:lnTo>
                <a:lnTo>
                  <a:pt x="13" y="261"/>
                </a:lnTo>
                <a:lnTo>
                  <a:pt x="12" y="270"/>
                </a:lnTo>
                <a:lnTo>
                  <a:pt x="12" y="279"/>
                </a:lnTo>
                <a:lnTo>
                  <a:pt x="11" y="288"/>
                </a:lnTo>
                <a:lnTo>
                  <a:pt x="10" y="296"/>
                </a:lnTo>
                <a:lnTo>
                  <a:pt x="10" y="304"/>
                </a:lnTo>
                <a:lnTo>
                  <a:pt x="9" y="310"/>
                </a:lnTo>
                <a:lnTo>
                  <a:pt x="8" y="316"/>
                </a:lnTo>
                <a:lnTo>
                  <a:pt x="7" y="321"/>
                </a:lnTo>
                <a:lnTo>
                  <a:pt x="6" y="325"/>
                </a:lnTo>
                <a:lnTo>
                  <a:pt x="5" y="329"/>
                </a:lnTo>
                <a:lnTo>
                  <a:pt x="4" y="333"/>
                </a:lnTo>
                <a:lnTo>
                  <a:pt x="3" y="336"/>
                </a:lnTo>
                <a:lnTo>
                  <a:pt x="2" y="340"/>
                </a:lnTo>
                <a:lnTo>
                  <a:pt x="2" y="342"/>
                </a:lnTo>
                <a:lnTo>
                  <a:pt x="1" y="345"/>
                </a:lnTo>
                <a:lnTo>
                  <a:pt x="1" y="346"/>
                </a:lnTo>
                <a:lnTo>
                  <a:pt x="0" y="348"/>
                </a:lnTo>
                <a:lnTo>
                  <a:pt x="0" y="349"/>
                </a:lnTo>
                <a:lnTo>
                  <a:pt x="0" y="350"/>
                </a:lnTo>
                <a:lnTo>
                  <a:pt x="0" y="351"/>
                </a:lnTo>
                <a:lnTo>
                  <a:pt x="7" y="347"/>
                </a:lnTo>
                <a:lnTo>
                  <a:pt x="13" y="343"/>
                </a:lnTo>
                <a:lnTo>
                  <a:pt x="21" y="339"/>
                </a:lnTo>
                <a:lnTo>
                  <a:pt x="28" y="334"/>
                </a:lnTo>
                <a:lnTo>
                  <a:pt x="35" y="330"/>
                </a:lnTo>
                <a:lnTo>
                  <a:pt x="50" y="322"/>
                </a:lnTo>
                <a:lnTo>
                  <a:pt x="57" y="319"/>
                </a:lnTo>
                <a:lnTo>
                  <a:pt x="64" y="315"/>
                </a:lnTo>
                <a:lnTo>
                  <a:pt x="70" y="311"/>
                </a:lnTo>
                <a:lnTo>
                  <a:pt x="77" y="307"/>
                </a:lnTo>
                <a:lnTo>
                  <a:pt x="84" y="304"/>
                </a:lnTo>
                <a:lnTo>
                  <a:pt x="90" y="301"/>
                </a:lnTo>
                <a:lnTo>
                  <a:pt x="94" y="298"/>
                </a:lnTo>
                <a:lnTo>
                  <a:pt x="100" y="296"/>
                </a:lnTo>
                <a:lnTo>
                  <a:pt x="105" y="293"/>
                </a:lnTo>
                <a:lnTo>
                  <a:pt x="99" y="294"/>
                </a:lnTo>
                <a:lnTo>
                  <a:pt x="93" y="295"/>
                </a:lnTo>
                <a:lnTo>
                  <a:pt x="89" y="296"/>
                </a:lnTo>
                <a:lnTo>
                  <a:pt x="84" y="297"/>
                </a:lnTo>
                <a:lnTo>
                  <a:pt x="80" y="299"/>
                </a:lnTo>
                <a:lnTo>
                  <a:pt x="75" y="300"/>
                </a:lnTo>
                <a:lnTo>
                  <a:pt x="71" y="301"/>
                </a:lnTo>
                <a:lnTo>
                  <a:pt x="68" y="303"/>
                </a:lnTo>
                <a:lnTo>
                  <a:pt x="64" y="304"/>
                </a:lnTo>
                <a:lnTo>
                  <a:pt x="61" y="305"/>
                </a:lnTo>
                <a:lnTo>
                  <a:pt x="57" y="306"/>
                </a:lnTo>
                <a:lnTo>
                  <a:pt x="54" y="307"/>
                </a:lnTo>
                <a:lnTo>
                  <a:pt x="52" y="307"/>
                </a:lnTo>
                <a:lnTo>
                  <a:pt x="50" y="308"/>
                </a:lnTo>
                <a:lnTo>
                  <a:pt x="48" y="308"/>
                </a:lnTo>
                <a:lnTo>
                  <a:pt x="46" y="307"/>
                </a:lnTo>
                <a:lnTo>
                  <a:pt x="44" y="306"/>
                </a:lnTo>
                <a:lnTo>
                  <a:pt x="44" y="303"/>
                </a:lnTo>
                <a:lnTo>
                  <a:pt x="44" y="300"/>
                </a:lnTo>
                <a:lnTo>
                  <a:pt x="45" y="295"/>
                </a:lnTo>
                <a:lnTo>
                  <a:pt x="47" y="289"/>
                </a:lnTo>
                <a:lnTo>
                  <a:pt x="49" y="283"/>
                </a:lnTo>
                <a:lnTo>
                  <a:pt x="51" y="276"/>
                </a:lnTo>
                <a:lnTo>
                  <a:pt x="55" y="269"/>
                </a:lnTo>
                <a:lnTo>
                  <a:pt x="60" y="262"/>
                </a:lnTo>
                <a:lnTo>
                  <a:pt x="65" y="253"/>
                </a:lnTo>
                <a:lnTo>
                  <a:pt x="70" y="245"/>
                </a:lnTo>
                <a:lnTo>
                  <a:pt x="76" y="237"/>
                </a:lnTo>
                <a:lnTo>
                  <a:pt x="82" y="229"/>
                </a:lnTo>
                <a:lnTo>
                  <a:pt x="90" y="220"/>
                </a:lnTo>
                <a:lnTo>
                  <a:pt x="96" y="213"/>
                </a:lnTo>
                <a:lnTo>
                  <a:pt x="105" y="205"/>
                </a:lnTo>
                <a:lnTo>
                  <a:pt x="111" y="200"/>
                </a:lnTo>
                <a:lnTo>
                  <a:pt x="116" y="194"/>
                </a:lnTo>
                <a:lnTo>
                  <a:pt x="119" y="190"/>
                </a:lnTo>
                <a:lnTo>
                  <a:pt x="120" y="186"/>
                </a:lnTo>
                <a:lnTo>
                  <a:pt x="119" y="184"/>
                </a:lnTo>
                <a:lnTo>
                  <a:pt x="116" y="182"/>
                </a:lnTo>
                <a:lnTo>
                  <a:pt x="112" y="181"/>
                </a:lnTo>
                <a:lnTo>
                  <a:pt x="108" y="180"/>
                </a:lnTo>
                <a:lnTo>
                  <a:pt x="102" y="180"/>
                </a:lnTo>
                <a:lnTo>
                  <a:pt x="96" y="181"/>
                </a:lnTo>
                <a:lnTo>
                  <a:pt x="90" y="182"/>
                </a:lnTo>
                <a:lnTo>
                  <a:pt x="83" y="184"/>
                </a:lnTo>
                <a:lnTo>
                  <a:pt x="77" y="185"/>
                </a:lnTo>
                <a:lnTo>
                  <a:pt x="71" y="188"/>
                </a:lnTo>
                <a:lnTo>
                  <a:pt x="66" y="190"/>
                </a:lnTo>
                <a:lnTo>
                  <a:pt x="62" y="192"/>
                </a:lnTo>
                <a:lnTo>
                  <a:pt x="59" y="194"/>
                </a:lnTo>
                <a:lnTo>
                  <a:pt x="58" y="192"/>
                </a:lnTo>
                <a:lnTo>
                  <a:pt x="58" y="188"/>
                </a:lnTo>
                <a:lnTo>
                  <a:pt x="59" y="181"/>
                </a:lnTo>
                <a:lnTo>
                  <a:pt x="61" y="173"/>
                </a:lnTo>
                <a:lnTo>
                  <a:pt x="64" y="162"/>
                </a:lnTo>
                <a:lnTo>
                  <a:pt x="68" y="150"/>
                </a:lnTo>
                <a:lnTo>
                  <a:pt x="71" y="137"/>
                </a:lnTo>
                <a:lnTo>
                  <a:pt x="75" y="122"/>
                </a:lnTo>
                <a:lnTo>
                  <a:pt x="79" y="106"/>
                </a:lnTo>
                <a:lnTo>
                  <a:pt x="82" y="89"/>
                </a:lnTo>
                <a:lnTo>
                  <a:pt x="86" y="72"/>
                </a:lnTo>
                <a:lnTo>
                  <a:pt x="88" y="54"/>
                </a:lnTo>
                <a:lnTo>
                  <a:pt x="89" y="36"/>
                </a:lnTo>
                <a:lnTo>
                  <a:pt x="89" y="18"/>
                </a:lnTo>
                <a:lnTo>
                  <a:pt x="88" y="0"/>
                </a:lnTo>
              </a:path>
            </a:pathLst>
          </a:custGeom>
          <a:solidFill>
            <a:srgbClr val="CB98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2" name="Freeform 118">
            <a:extLst>
              <a:ext uri="{FF2B5EF4-FFF2-40B4-BE49-F238E27FC236}">
                <a16:creationId xmlns:a16="http://schemas.microsoft.com/office/drawing/2014/main" id="{9C3304D9-5FE9-1A42-8422-48F07B42741D}"/>
              </a:ext>
            </a:extLst>
          </p:cNvPr>
          <p:cNvSpPr>
            <a:spLocks/>
          </p:cNvSpPr>
          <p:nvPr/>
        </p:nvSpPr>
        <p:spPr bwMode="auto">
          <a:xfrm>
            <a:off x="2538556" y="2535942"/>
            <a:ext cx="93643" cy="151269"/>
          </a:xfrm>
          <a:custGeom>
            <a:avLst/>
            <a:gdLst>
              <a:gd name="T0" fmla="*/ 155 w 156"/>
              <a:gd name="T1" fmla="*/ 0 h 252"/>
              <a:gd name="T2" fmla="*/ 151 w 156"/>
              <a:gd name="T3" fmla="*/ 12 h 252"/>
              <a:gd name="T4" fmla="*/ 146 w 156"/>
              <a:gd name="T5" fmla="*/ 25 h 252"/>
              <a:gd name="T6" fmla="*/ 142 w 156"/>
              <a:gd name="T7" fmla="*/ 40 h 252"/>
              <a:gd name="T8" fmla="*/ 136 w 156"/>
              <a:gd name="T9" fmla="*/ 55 h 252"/>
              <a:gd name="T10" fmla="*/ 129 w 156"/>
              <a:gd name="T11" fmla="*/ 70 h 252"/>
              <a:gd name="T12" fmla="*/ 122 w 156"/>
              <a:gd name="T13" fmla="*/ 87 h 252"/>
              <a:gd name="T14" fmla="*/ 114 w 156"/>
              <a:gd name="T15" fmla="*/ 104 h 252"/>
              <a:gd name="T16" fmla="*/ 105 w 156"/>
              <a:gd name="T17" fmla="*/ 120 h 252"/>
              <a:gd name="T18" fmla="*/ 95 w 156"/>
              <a:gd name="T19" fmla="*/ 138 h 252"/>
              <a:gd name="T20" fmla="*/ 85 w 156"/>
              <a:gd name="T21" fmla="*/ 154 h 252"/>
              <a:gd name="T22" fmla="*/ 73 w 156"/>
              <a:gd name="T23" fmla="*/ 171 h 252"/>
              <a:gd name="T24" fmla="*/ 61 w 156"/>
              <a:gd name="T25" fmla="*/ 188 h 252"/>
              <a:gd name="T26" fmla="*/ 47 w 156"/>
              <a:gd name="T27" fmla="*/ 204 h 252"/>
              <a:gd name="T28" fmla="*/ 33 w 156"/>
              <a:gd name="T29" fmla="*/ 221 h 252"/>
              <a:gd name="T30" fmla="*/ 17 w 156"/>
              <a:gd name="T31" fmla="*/ 236 h 252"/>
              <a:gd name="T32" fmla="*/ 0 w 156"/>
              <a:gd name="T33" fmla="*/ 251 h 252"/>
              <a:gd name="T34" fmla="*/ 18 w 156"/>
              <a:gd name="T35" fmla="*/ 228 h 252"/>
              <a:gd name="T36" fmla="*/ 33 w 156"/>
              <a:gd name="T37" fmla="*/ 208 h 252"/>
              <a:gd name="T38" fmla="*/ 42 w 156"/>
              <a:gd name="T39" fmla="*/ 191 h 252"/>
              <a:gd name="T40" fmla="*/ 49 w 156"/>
              <a:gd name="T41" fmla="*/ 178 h 252"/>
              <a:gd name="T42" fmla="*/ 54 w 156"/>
              <a:gd name="T43" fmla="*/ 166 h 252"/>
              <a:gd name="T44" fmla="*/ 57 w 156"/>
              <a:gd name="T45" fmla="*/ 156 h 252"/>
              <a:gd name="T46" fmla="*/ 59 w 156"/>
              <a:gd name="T47" fmla="*/ 146 h 252"/>
              <a:gd name="T48" fmla="*/ 61 w 156"/>
              <a:gd name="T49" fmla="*/ 138 h 252"/>
              <a:gd name="T50" fmla="*/ 63 w 156"/>
              <a:gd name="T51" fmla="*/ 128 h 252"/>
              <a:gd name="T52" fmla="*/ 66 w 156"/>
              <a:gd name="T53" fmla="*/ 118 h 252"/>
              <a:gd name="T54" fmla="*/ 72 w 156"/>
              <a:gd name="T55" fmla="*/ 106 h 252"/>
              <a:gd name="T56" fmla="*/ 80 w 156"/>
              <a:gd name="T57" fmla="*/ 92 h 252"/>
              <a:gd name="T58" fmla="*/ 91 w 156"/>
              <a:gd name="T59" fmla="*/ 74 h 252"/>
              <a:gd name="T60" fmla="*/ 108 w 156"/>
              <a:gd name="T61" fmla="*/ 54 h 252"/>
              <a:gd name="T62" fmla="*/ 129 w 156"/>
              <a:gd name="T63" fmla="*/ 29 h 252"/>
              <a:gd name="T64" fmla="*/ 155 w 156"/>
              <a:gd name="T6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52">
                <a:moveTo>
                  <a:pt x="155" y="0"/>
                </a:moveTo>
                <a:lnTo>
                  <a:pt x="151" y="12"/>
                </a:lnTo>
                <a:lnTo>
                  <a:pt x="146" y="25"/>
                </a:lnTo>
                <a:lnTo>
                  <a:pt x="142" y="40"/>
                </a:lnTo>
                <a:lnTo>
                  <a:pt x="136" y="55"/>
                </a:lnTo>
                <a:lnTo>
                  <a:pt x="129" y="70"/>
                </a:lnTo>
                <a:lnTo>
                  <a:pt x="122" y="87"/>
                </a:lnTo>
                <a:lnTo>
                  <a:pt x="114" y="104"/>
                </a:lnTo>
                <a:lnTo>
                  <a:pt x="105" y="120"/>
                </a:lnTo>
                <a:lnTo>
                  <a:pt x="95" y="138"/>
                </a:lnTo>
                <a:lnTo>
                  <a:pt x="85" y="154"/>
                </a:lnTo>
                <a:lnTo>
                  <a:pt x="73" y="171"/>
                </a:lnTo>
                <a:lnTo>
                  <a:pt x="61" y="188"/>
                </a:lnTo>
                <a:lnTo>
                  <a:pt x="47" y="204"/>
                </a:lnTo>
                <a:lnTo>
                  <a:pt x="33" y="221"/>
                </a:lnTo>
                <a:lnTo>
                  <a:pt x="17" y="236"/>
                </a:lnTo>
                <a:lnTo>
                  <a:pt x="0" y="251"/>
                </a:lnTo>
                <a:lnTo>
                  <a:pt x="18" y="228"/>
                </a:lnTo>
                <a:lnTo>
                  <a:pt x="33" y="208"/>
                </a:lnTo>
                <a:lnTo>
                  <a:pt x="42" y="191"/>
                </a:lnTo>
                <a:lnTo>
                  <a:pt x="49" y="178"/>
                </a:lnTo>
                <a:lnTo>
                  <a:pt x="54" y="166"/>
                </a:lnTo>
                <a:lnTo>
                  <a:pt x="57" y="156"/>
                </a:lnTo>
                <a:lnTo>
                  <a:pt x="59" y="146"/>
                </a:lnTo>
                <a:lnTo>
                  <a:pt x="61" y="138"/>
                </a:lnTo>
                <a:lnTo>
                  <a:pt x="63" y="128"/>
                </a:lnTo>
                <a:lnTo>
                  <a:pt x="66" y="118"/>
                </a:lnTo>
                <a:lnTo>
                  <a:pt x="72" y="106"/>
                </a:lnTo>
                <a:lnTo>
                  <a:pt x="80" y="92"/>
                </a:lnTo>
                <a:lnTo>
                  <a:pt x="91" y="74"/>
                </a:lnTo>
                <a:lnTo>
                  <a:pt x="108" y="54"/>
                </a:lnTo>
                <a:lnTo>
                  <a:pt x="129" y="29"/>
                </a:lnTo>
                <a:lnTo>
                  <a:pt x="155" y="0"/>
                </a:lnTo>
              </a:path>
            </a:pathLst>
          </a:custGeom>
          <a:solidFill>
            <a:srgbClr val="E5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3" name="Freeform 119">
            <a:extLst>
              <a:ext uri="{FF2B5EF4-FFF2-40B4-BE49-F238E27FC236}">
                <a16:creationId xmlns:a16="http://schemas.microsoft.com/office/drawing/2014/main" id="{CC3227DD-79FB-1C43-AD86-0D82DD9F8169}"/>
              </a:ext>
            </a:extLst>
          </p:cNvPr>
          <p:cNvSpPr>
            <a:spLocks/>
          </p:cNvSpPr>
          <p:nvPr/>
        </p:nvSpPr>
        <p:spPr bwMode="auto">
          <a:xfrm>
            <a:off x="2517547" y="2731631"/>
            <a:ext cx="84038" cy="58227"/>
          </a:xfrm>
          <a:custGeom>
            <a:avLst/>
            <a:gdLst>
              <a:gd name="T0" fmla="*/ 15 w 140"/>
              <a:gd name="T1" fmla="*/ 89 h 97"/>
              <a:gd name="T2" fmla="*/ 23 w 140"/>
              <a:gd name="T3" fmla="*/ 81 h 97"/>
              <a:gd name="T4" fmla="*/ 29 w 140"/>
              <a:gd name="T5" fmla="*/ 77 h 97"/>
              <a:gd name="T6" fmla="*/ 35 w 140"/>
              <a:gd name="T7" fmla="*/ 76 h 97"/>
              <a:gd name="T8" fmla="*/ 39 w 140"/>
              <a:gd name="T9" fmla="*/ 76 h 97"/>
              <a:gd name="T10" fmla="*/ 44 w 140"/>
              <a:gd name="T11" fmla="*/ 76 h 97"/>
              <a:gd name="T12" fmla="*/ 49 w 140"/>
              <a:gd name="T13" fmla="*/ 74 h 97"/>
              <a:gd name="T14" fmla="*/ 56 w 140"/>
              <a:gd name="T15" fmla="*/ 69 h 97"/>
              <a:gd name="T16" fmla="*/ 64 w 140"/>
              <a:gd name="T17" fmla="*/ 58 h 97"/>
              <a:gd name="T18" fmla="*/ 73 w 140"/>
              <a:gd name="T19" fmla="*/ 47 h 97"/>
              <a:gd name="T20" fmla="*/ 81 w 140"/>
              <a:gd name="T21" fmla="*/ 36 h 97"/>
              <a:gd name="T22" fmla="*/ 90 w 140"/>
              <a:gd name="T23" fmla="*/ 27 h 97"/>
              <a:gd name="T24" fmla="*/ 100 w 140"/>
              <a:gd name="T25" fmla="*/ 19 h 97"/>
              <a:gd name="T26" fmla="*/ 109 w 140"/>
              <a:gd name="T27" fmla="*/ 13 h 97"/>
              <a:gd name="T28" fmla="*/ 120 w 140"/>
              <a:gd name="T29" fmla="*/ 8 h 97"/>
              <a:gd name="T30" fmla="*/ 132 w 140"/>
              <a:gd name="T31" fmla="*/ 7 h 97"/>
              <a:gd name="T32" fmla="*/ 127 w 140"/>
              <a:gd name="T33" fmla="*/ 3 h 97"/>
              <a:gd name="T34" fmla="*/ 106 w 140"/>
              <a:gd name="T35" fmla="*/ 0 h 97"/>
              <a:gd name="T36" fmla="*/ 88 w 140"/>
              <a:gd name="T37" fmla="*/ 2 h 97"/>
              <a:gd name="T38" fmla="*/ 72 w 140"/>
              <a:gd name="T39" fmla="*/ 7 h 97"/>
              <a:gd name="T40" fmla="*/ 57 w 140"/>
              <a:gd name="T41" fmla="*/ 13 h 97"/>
              <a:gd name="T42" fmla="*/ 43 w 140"/>
              <a:gd name="T43" fmla="*/ 22 h 97"/>
              <a:gd name="T44" fmla="*/ 32 w 140"/>
              <a:gd name="T45" fmla="*/ 31 h 97"/>
              <a:gd name="T46" fmla="*/ 19 w 140"/>
              <a:gd name="T47" fmla="*/ 40 h 97"/>
              <a:gd name="T48" fmla="*/ 9 w 140"/>
              <a:gd name="T49" fmla="*/ 49 h 97"/>
              <a:gd name="T50" fmla="*/ 2 w 140"/>
              <a:gd name="T51" fmla="*/ 56 h 97"/>
              <a:gd name="T52" fmla="*/ 0 w 140"/>
              <a:gd name="T53" fmla="*/ 61 h 97"/>
              <a:gd name="T54" fmla="*/ 1 w 140"/>
              <a:gd name="T55" fmla="*/ 66 h 97"/>
              <a:gd name="T56" fmla="*/ 4 w 140"/>
              <a:gd name="T57" fmla="*/ 71 h 97"/>
              <a:gd name="T58" fmla="*/ 8 w 140"/>
              <a:gd name="T59" fmla="*/ 76 h 97"/>
              <a:gd name="T60" fmla="*/ 11 w 140"/>
              <a:gd name="T61" fmla="*/ 83 h 97"/>
              <a:gd name="T62" fmla="*/ 12 w 140"/>
              <a:gd name="T63"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97">
                <a:moveTo>
                  <a:pt x="11" y="96"/>
                </a:moveTo>
                <a:lnTo>
                  <a:pt x="15" y="89"/>
                </a:lnTo>
                <a:lnTo>
                  <a:pt x="19" y="85"/>
                </a:lnTo>
                <a:lnTo>
                  <a:pt x="23" y="81"/>
                </a:lnTo>
                <a:lnTo>
                  <a:pt x="26" y="79"/>
                </a:lnTo>
                <a:lnTo>
                  <a:pt x="29" y="77"/>
                </a:lnTo>
                <a:lnTo>
                  <a:pt x="32" y="77"/>
                </a:lnTo>
                <a:lnTo>
                  <a:pt x="35" y="76"/>
                </a:lnTo>
                <a:lnTo>
                  <a:pt x="36" y="76"/>
                </a:lnTo>
                <a:lnTo>
                  <a:pt x="39" y="76"/>
                </a:lnTo>
                <a:lnTo>
                  <a:pt x="41" y="77"/>
                </a:lnTo>
                <a:lnTo>
                  <a:pt x="44" y="76"/>
                </a:lnTo>
                <a:lnTo>
                  <a:pt x="46" y="76"/>
                </a:lnTo>
                <a:lnTo>
                  <a:pt x="49" y="74"/>
                </a:lnTo>
                <a:lnTo>
                  <a:pt x="53" y="72"/>
                </a:lnTo>
                <a:lnTo>
                  <a:pt x="56" y="69"/>
                </a:lnTo>
                <a:lnTo>
                  <a:pt x="60" y="64"/>
                </a:lnTo>
                <a:lnTo>
                  <a:pt x="64" y="58"/>
                </a:lnTo>
                <a:lnTo>
                  <a:pt x="68" y="52"/>
                </a:lnTo>
                <a:lnTo>
                  <a:pt x="73" y="47"/>
                </a:lnTo>
                <a:lnTo>
                  <a:pt x="77" y="41"/>
                </a:lnTo>
                <a:lnTo>
                  <a:pt x="81" y="36"/>
                </a:lnTo>
                <a:lnTo>
                  <a:pt x="85" y="31"/>
                </a:lnTo>
                <a:lnTo>
                  <a:pt x="90" y="27"/>
                </a:lnTo>
                <a:lnTo>
                  <a:pt x="95" y="23"/>
                </a:lnTo>
                <a:lnTo>
                  <a:pt x="100" y="19"/>
                </a:lnTo>
                <a:lnTo>
                  <a:pt x="104" y="16"/>
                </a:lnTo>
                <a:lnTo>
                  <a:pt x="109" y="13"/>
                </a:lnTo>
                <a:lnTo>
                  <a:pt x="114" y="10"/>
                </a:lnTo>
                <a:lnTo>
                  <a:pt x="120" y="8"/>
                </a:lnTo>
                <a:lnTo>
                  <a:pt x="127" y="7"/>
                </a:lnTo>
                <a:lnTo>
                  <a:pt x="132" y="7"/>
                </a:lnTo>
                <a:lnTo>
                  <a:pt x="139" y="6"/>
                </a:lnTo>
                <a:lnTo>
                  <a:pt x="127" y="3"/>
                </a:lnTo>
                <a:lnTo>
                  <a:pt x="117" y="1"/>
                </a:lnTo>
                <a:lnTo>
                  <a:pt x="106" y="0"/>
                </a:lnTo>
                <a:lnTo>
                  <a:pt x="97" y="1"/>
                </a:lnTo>
                <a:lnTo>
                  <a:pt x="88" y="2"/>
                </a:lnTo>
                <a:lnTo>
                  <a:pt x="80" y="4"/>
                </a:lnTo>
                <a:lnTo>
                  <a:pt x="72" y="7"/>
                </a:lnTo>
                <a:lnTo>
                  <a:pt x="64" y="9"/>
                </a:lnTo>
                <a:lnTo>
                  <a:pt x="57" y="13"/>
                </a:lnTo>
                <a:lnTo>
                  <a:pt x="50" y="17"/>
                </a:lnTo>
                <a:lnTo>
                  <a:pt x="43" y="22"/>
                </a:lnTo>
                <a:lnTo>
                  <a:pt x="37" y="26"/>
                </a:lnTo>
                <a:lnTo>
                  <a:pt x="32" y="31"/>
                </a:lnTo>
                <a:lnTo>
                  <a:pt x="25" y="36"/>
                </a:lnTo>
                <a:lnTo>
                  <a:pt x="19" y="40"/>
                </a:lnTo>
                <a:lnTo>
                  <a:pt x="14" y="44"/>
                </a:lnTo>
                <a:lnTo>
                  <a:pt x="9" y="49"/>
                </a:lnTo>
                <a:lnTo>
                  <a:pt x="5" y="52"/>
                </a:lnTo>
                <a:lnTo>
                  <a:pt x="2" y="56"/>
                </a:lnTo>
                <a:lnTo>
                  <a:pt x="1" y="58"/>
                </a:lnTo>
                <a:lnTo>
                  <a:pt x="0" y="61"/>
                </a:lnTo>
                <a:lnTo>
                  <a:pt x="0" y="63"/>
                </a:lnTo>
                <a:lnTo>
                  <a:pt x="1" y="66"/>
                </a:lnTo>
                <a:lnTo>
                  <a:pt x="3" y="68"/>
                </a:lnTo>
                <a:lnTo>
                  <a:pt x="4" y="71"/>
                </a:lnTo>
                <a:lnTo>
                  <a:pt x="6" y="73"/>
                </a:lnTo>
                <a:lnTo>
                  <a:pt x="8" y="76"/>
                </a:lnTo>
                <a:lnTo>
                  <a:pt x="10" y="79"/>
                </a:lnTo>
                <a:lnTo>
                  <a:pt x="11" y="83"/>
                </a:lnTo>
                <a:lnTo>
                  <a:pt x="12" y="87"/>
                </a:lnTo>
                <a:lnTo>
                  <a:pt x="12" y="91"/>
                </a:lnTo>
                <a:lnTo>
                  <a:pt x="11" y="96"/>
                </a:lnTo>
              </a:path>
            </a:pathLst>
          </a:custGeom>
          <a:solidFill>
            <a:srgbClr val="E5CBB2"/>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4" name="Freeform 120">
            <a:extLst>
              <a:ext uri="{FF2B5EF4-FFF2-40B4-BE49-F238E27FC236}">
                <a16:creationId xmlns:a16="http://schemas.microsoft.com/office/drawing/2014/main" id="{19352F9F-E9E3-3E42-8378-109E8CA5DC17}"/>
              </a:ext>
            </a:extLst>
          </p:cNvPr>
          <p:cNvSpPr>
            <a:spLocks/>
          </p:cNvSpPr>
          <p:nvPr/>
        </p:nvSpPr>
        <p:spPr bwMode="auto">
          <a:xfrm>
            <a:off x="2770263" y="2694414"/>
            <a:ext cx="34816" cy="128459"/>
          </a:xfrm>
          <a:custGeom>
            <a:avLst/>
            <a:gdLst>
              <a:gd name="T0" fmla="*/ 2 w 58"/>
              <a:gd name="T1" fmla="*/ 0 h 214"/>
              <a:gd name="T2" fmla="*/ 3 w 58"/>
              <a:gd name="T3" fmla="*/ 12 h 214"/>
              <a:gd name="T4" fmla="*/ 5 w 58"/>
              <a:gd name="T5" fmla="*/ 24 h 214"/>
              <a:gd name="T6" fmla="*/ 6 w 58"/>
              <a:gd name="T7" fmla="*/ 36 h 214"/>
              <a:gd name="T8" fmla="*/ 9 w 58"/>
              <a:gd name="T9" fmla="*/ 49 h 214"/>
              <a:gd name="T10" fmla="*/ 12 w 58"/>
              <a:gd name="T11" fmla="*/ 61 h 214"/>
              <a:gd name="T12" fmla="*/ 14 w 58"/>
              <a:gd name="T13" fmla="*/ 74 h 214"/>
              <a:gd name="T14" fmla="*/ 18 w 58"/>
              <a:gd name="T15" fmla="*/ 87 h 214"/>
              <a:gd name="T16" fmla="*/ 21 w 58"/>
              <a:gd name="T17" fmla="*/ 98 h 214"/>
              <a:gd name="T18" fmla="*/ 25 w 58"/>
              <a:gd name="T19" fmla="*/ 110 h 214"/>
              <a:gd name="T20" fmla="*/ 29 w 58"/>
              <a:gd name="T21" fmla="*/ 122 h 214"/>
              <a:gd name="T22" fmla="*/ 33 w 58"/>
              <a:gd name="T23" fmla="*/ 133 h 214"/>
              <a:gd name="T24" fmla="*/ 38 w 58"/>
              <a:gd name="T25" fmla="*/ 144 h 214"/>
              <a:gd name="T26" fmla="*/ 43 w 58"/>
              <a:gd name="T27" fmla="*/ 154 h 214"/>
              <a:gd name="T28" fmla="*/ 47 w 58"/>
              <a:gd name="T29" fmla="*/ 163 h 214"/>
              <a:gd name="T30" fmla="*/ 52 w 58"/>
              <a:gd name="T31" fmla="*/ 172 h 214"/>
              <a:gd name="T32" fmla="*/ 57 w 58"/>
              <a:gd name="T33" fmla="*/ 180 h 214"/>
              <a:gd name="T34" fmla="*/ 29 w 58"/>
              <a:gd name="T35" fmla="*/ 213 h 214"/>
              <a:gd name="T36" fmla="*/ 30 w 58"/>
              <a:gd name="T37" fmla="*/ 204 h 214"/>
              <a:gd name="T38" fmla="*/ 30 w 58"/>
              <a:gd name="T39" fmla="*/ 195 h 214"/>
              <a:gd name="T40" fmla="*/ 29 w 58"/>
              <a:gd name="T41" fmla="*/ 186 h 214"/>
              <a:gd name="T42" fmla="*/ 28 w 58"/>
              <a:gd name="T43" fmla="*/ 177 h 214"/>
              <a:gd name="T44" fmla="*/ 27 w 58"/>
              <a:gd name="T45" fmla="*/ 168 h 214"/>
              <a:gd name="T46" fmla="*/ 25 w 58"/>
              <a:gd name="T47" fmla="*/ 160 h 214"/>
              <a:gd name="T48" fmla="*/ 24 w 58"/>
              <a:gd name="T49" fmla="*/ 152 h 214"/>
              <a:gd name="T50" fmla="*/ 22 w 58"/>
              <a:gd name="T51" fmla="*/ 143 h 214"/>
              <a:gd name="T52" fmla="*/ 20 w 58"/>
              <a:gd name="T53" fmla="*/ 135 h 214"/>
              <a:gd name="T54" fmla="*/ 18 w 58"/>
              <a:gd name="T55" fmla="*/ 127 h 214"/>
              <a:gd name="T56" fmla="*/ 16 w 58"/>
              <a:gd name="T57" fmla="*/ 120 h 214"/>
              <a:gd name="T58" fmla="*/ 14 w 58"/>
              <a:gd name="T59" fmla="*/ 112 h 214"/>
              <a:gd name="T60" fmla="*/ 12 w 58"/>
              <a:gd name="T61" fmla="*/ 104 h 214"/>
              <a:gd name="T62" fmla="*/ 10 w 58"/>
              <a:gd name="T63" fmla="*/ 97 h 214"/>
              <a:gd name="T64" fmla="*/ 9 w 58"/>
              <a:gd name="T65" fmla="*/ 90 h 214"/>
              <a:gd name="T66" fmla="*/ 7 w 58"/>
              <a:gd name="T67" fmla="*/ 83 h 214"/>
              <a:gd name="T68" fmla="*/ 6 w 58"/>
              <a:gd name="T69" fmla="*/ 78 h 214"/>
              <a:gd name="T70" fmla="*/ 5 w 58"/>
              <a:gd name="T71" fmla="*/ 72 h 214"/>
              <a:gd name="T72" fmla="*/ 5 w 58"/>
              <a:gd name="T73" fmla="*/ 67 h 214"/>
              <a:gd name="T74" fmla="*/ 4 w 58"/>
              <a:gd name="T75" fmla="*/ 61 h 214"/>
              <a:gd name="T76" fmla="*/ 3 w 58"/>
              <a:gd name="T77" fmla="*/ 55 h 214"/>
              <a:gd name="T78" fmla="*/ 2 w 58"/>
              <a:gd name="T79" fmla="*/ 50 h 214"/>
              <a:gd name="T80" fmla="*/ 2 w 58"/>
              <a:gd name="T81" fmla="*/ 44 h 214"/>
              <a:gd name="T82" fmla="*/ 1 w 58"/>
              <a:gd name="T83" fmla="*/ 38 h 214"/>
              <a:gd name="T84" fmla="*/ 1 w 58"/>
              <a:gd name="T85" fmla="*/ 32 h 214"/>
              <a:gd name="T86" fmla="*/ 0 w 58"/>
              <a:gd name="T87" fmla="*/ 26 h 214"/>
              <a:gd name="T88" fmla="*/ 0 w 58"/>
              <a:gd name="T89" fmla="*/ 21 h 214"/>
              <a:gd name="T90" fmla="*/ 0 w 58"/>
              <a:gd name="T91" fmla="*/ 16 h 214"/>
              <a:gd name="T92" fmla="*/ 0 w 58"/>
              <a:gd name="T93" fmla="*/ 12 h 214"/>
              <a:gd name="T94" fmla="*/ 1 w 58"/>
              <a:gd name="T95" fmla="*/ 7 h 214"/>
              <a:gd name="T96" fmla="*/ 1 w 58"/>
              <a:gd name="T97" fmla="*/ 3 h 214"/>
              <a:gd name="T98" fmla="*/ 2 w 58"/>
              <a:gd name="T9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 h="214">
                <a:moveTo>
                  <a:pt x="2" y="0"/>
                </a:moveTo>
                <a:lnTo>
                  <a:pt x="3" y="12"/>
                </a:lnTo>
                <a:lnTo>
                  <a:pt x="5" y="24"/>
                </a:lnTo>
                <a:lnTo>
                  <a:pt x="6" y="36"/>
                </a:lnTo>
                <a:lnTo>
                  <a:pt x="9" y="49"/>
                </a:lnTo>
                <a:lnTo>
                  <a:pt x="12" y="61"/>
                </a:lnTo>
                <a:lnTo>
                  <a:pt x="14" y="74"/>
                </a:lnTo>
                <a:lnTo>
                  <a:pt x="18" y="87"/>
                </a:lnTo>
                <a:lnTo>
                  <a:pt x="21" y="98"/>
                </a:lnTo>
                <a:lnTo>
                  <a:pt x="25" y="110"/>
                </a:lnTo>
                <a:lnTo>
                  <a:pt x="29" y="122"/>
                </a:lnTo>
                <a:lnTo>
                  <a:pt x="33" y="133"/>
                </a:lnTo>
                <a:lnTo>
                  <a:pt x="38" y="144"/>
                </a:lnTo>
                <a:lnTo>
                  <a:pt x="43" y="154"/>
                </a:lnTo>
                <a:lnTo>
                  <a:pt x="47" y="163"/>
                </a:lnTo>
                <a:lnTo>
                  <a:pt x="52" y="172"/>
                </a:lnTo>
                <a:lnTo>
                  <a:pt x="57" y="180"/>
                </a:lnTo>
                <a:lnTo>
                  <a:pt x="29" y="213"/>
                </a:lnTo>
                <a:lnTo>
                  <a:pt x="30" y="204"/>
                </a:lnTo>
                <a:lnTo>
                  <a:pt x="30" y="195"/>
                </a:lnTo>
                <a:lnTo>
                  <a:pt x="29" y="186"/>
                </a:lnTo>
                <a:lnTo>
                  <a:pt x="28" y="177"/>
                </a:lnTo>
                <a:lnTo>
                  <a:pt x="27" y="168"/>
                </a:lnTo>
                <a:lnTo>
                  <a:pt x="25" y="160"/>
                </a:lnTo>
                <a:lnTo>
                  <a:pt x="24" y="152"/>
                </a:lnTo>
                <a:lnTo>
                  <a:pt x="22" y="143"/>
                </a:lnTo>
                <a:lnTo>
                  <a:pt x="20" y="135"/>
                </a:lnTo>
                <a:lnTo>
                  <a:pt x="18" y="127"/>
                </a:lnTo>
                <a:lnTo>
                  <a:pt x="16" y="120"/>
                </a:lnTo>
                <a:lnTo>
                  <a:pt x="14" y="112"/>
                </a:lnTo>
                <a:lnTo>
                  <a:pt x="12" y="104"/>
                </a:lnTo>
                <a:lnTo>
                  <a:pt x="10" y="97"/>
                </a:lnTo>
                <a:lnTo>
                  <a:pt x="9" y="90"/>
                </a:lnTo>
                <a:lnTo>
                  <a:pt x="7" y="83"/>
                </a:lnTo>
                <a:lnTo>
                  <a:pt x="6" y="78"/>
                </a:lnTo>
                <a:lnTo>
                  <a:pt x="5" y="72"/>
                </a:lnTo>
                <a:lnTo>
                  <a:pt x="5" y="67"/>
                </a:lnTo>
                <a:lnTo>
                  <a:pt x="4" y="61"/>
                </a:lnTo>
                <a:lnTo>
                  <a:pt x="3" y="55"/>
                </a:lnTo>
                <a:lnTo>
                  <a:pt x="2" y="50"/>
                </a:lnTo>
                <a:lnTo>
                  <a:pt x="2" y="44"/>
                </a:lnTo>
                <a:lnTo>
                  <a:pt x="1" y="38"/>
                </a:lnTo>
                <a:lnTo>
                  <a:pt x="1" y="32"/>
                </a:lnTo>
                <a:lnTo>
                  <a:pt x="0" y="26"/>
                </a:lnTo>
                <a:lnTo>
                  <a:pt x="0" y="21"/>
                </a:lnTo>
                <a:lnTo>
                  <a:pt x="0" y="16"/>
                </a:lnTo>
                <a:lnTo>
                  <a:pt x="0" y="12"/>
                </a:lnTo>
                <a:lnTo>
                  <a:pt x="1" y="7"/>
                </a:lnTo>
                <a:lnTo>
                  <a:pt x="1" y="3"/>
                </a:lnTo>
                <a:lnTo>
                  <a:pt x="2" y="0"/>
                </a:lnTo>
              </a:path>
            </a:pathLst>
          </a:custGeom>
          <a:solidFill>
            <a:srgbClr val="00986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5" name="Freeform 121">
            <a:extLst>
              <a:ext uri="{FF2B5EF4-FFF2-40B4-BE49-F238E27FC236}">
                <a16:creationId xmlns:a16="http://schemas.microsoft.com/office/drawing/2014/main" id="{B2424831-593C-FE4A-9CA3-C684CFB73199}"/>
              </a:ext>
            </a:extLst>
          </p:cNvPr>
          <p:cNvSpPr>
            <a:spLocks/>
          </p:cNvSpPr>
          <p:nvPr/>
        </p:nvSpPr>
        <p:spPr bwMode="auto">
          <a:xfrm>
            <a:off x="2781667" y="2723227"/>
            <a:ext cx="34216" cy="79236"/>
          </a:xfrm>
          <a:custGeom>
            <a:avLst/>
            <a:gdLst>
              <a:gd name="T0" fmla="*/ 52 w 57"/>
              <a:gd name="T1" fmla="*/ 10 h 132"/>
              <a:gd name="T2" fmla="*/ 54 w 57"/>
              <a:gd name="T3" fmla="*/ 18 h 132"/>
              <a:gd name="T4" fmla="*/ 55 w 57"/>
              <a:gd name="T5" fmla="*/ 26 h 132"/>
              <a:gd name="T6" fmla="*/ 56 w 57"/>
              <a:gd name="T7" fmla="*/ 35 h 132"/>
              <a:gd name="T8" fmla="*/ 56 w 57"/>
              <a:gd name="T9" fmla="*/ 44 h 132"/>
              <a:gd name="T10" fmla="*/ 56 w 57"/>
              <a:gd name="T11" fmla="*/ 54 h 132"/>
              <a:gd name="T12" fmla="*/ 56 w 57"/>
              <a:gd name="T13" fmla="*/ 62 h 132"/>
              <a:gd name="T14" fmla="*/ 55 w 57"/>
              <a:gd name="T15" fmla="*/ 72 h 132"/>
              <a:gd name="T16" fmla="*/ 54 w 57"/>
              <a:gd name="T17" fmla="*/ 80 h 132"/>
              <a:gd name="T18" fmla="*/ 53 w 57"/>
              <a:gd name="T19" fmla="*/ 89 h 132"/>
              <a:gd name="T20" fmla="*/ 51 w 57"/>
              <a:gd name="T21" fmla="*/ 97 h 132"/>
              <a:gd name="T22" fmla="*/ 51 w 57"/>
              <a:gd name="T23" fmla="*/ 104 h 132"/>
              <a:gd name="T24" fmla="*/ 49 w 57"/>
              <a:gd name="T25" fmla="*/ 111 h 132"/>
              <a:gd name="T26" fmla="*/ 46 w 57"/>
              <a:gd name="T27" fmla="*/ 118 h 132"/>
              <a:gd name="T28" fmla="*/ 44 w 57"/>
              <a:gd name="T29" fmla="*/ 122 h 132"/>
              <a:gd name="T30" fmla="*/ 42 w 57"/>
              <a:gd name="T31" fmla="*/ 127 h 132"/>
              <a:gd name="T32" fmla="*/ 40 w 57"/>
              <a:gd name="T33" fmla="*/ 131 h 132"/>
              <a:gd name="T34" fmla="*/ 35 w 57"/>
              <a:gd name="T35" fmla="*/ 123 h 132"/>
              <a:gd name="T36" fmla="*/ 31 w 57"/>
              <a:gd name="T37" fmla="*/ 117 h 132"/>
              <a:gd name="T38" fmla="*/ 27 w 57"/>
              <a:gd name="T39" fmla="*/ 109 h 132"/>
              <a:gd name="T40" fmla="*/ 23 w 57"/>
              <a:gd name="T41" fmla="*/ 102 h 132"/>
              <a:gd name="T42" fmla="*/ 20 w 57"/>
              <a:gd name="T43" fmla="*/ 96 h 132"/>
              <a:gd name="T44" fmla="*/ 16 w 57"/>
              <a:gd name="T45" fmla="*/ 89 h 132"/>
              <a:gd name="T46" fmla="*/ 14 w 57"/>
              <a:gd name="T47" fmla="*/ 82 h 132"/>
              <a:gd name="T48" fmla="*/ 11 w 57"/>
              <a:gd name="T49" fmla="*/ 76 h 132"/>
              <a:gd name="T50" fmla="*/ 8 w 57"/>
              <a:gd name="T51" fmla="*/ 68 h 132"/>
              <a:gd name="T52" fmla="*/ 6 w 57"/>
              <a:gd name="T53" fmla="*/ 61 h 132"/>
              <a:gd name="T54" fmla="*/ 4 w 57"/>
              <a:gd name="T55" fmla="*/ 55 h 132"/>
              <a:gd name="T56" fmla="*/ 3 w 57"/>
              <a:gd name="T57" fmla="*/ 48 h 132"/>
              <a:gd name="T58" fmla="*/ 1 w 57"/>
              <a:gd name="T59" fmla="*/ 41 h 132"/>
              <a:gd name="T60" fmla="*/ 0 w 57"/>
              <a:gd name="T61" fmla="*/ 33 h 132"/>
              <a:gd name="T62" fmla="*/ 0 w 57"/>
              <a:gd name="T63" fmla="*/ 27 h 132"/>
              <a:gd name="T64" fmla="*/ 0 w 57"/>
              <a:gd name="T65" fmla="*/ 19 h 132"/>
              <a:gd name="T66" fmla="*/ 0 w 57"/>
              <a:gd name="T67" fmla="*/ 13 h 132"/>
              <a:gd name="T68" fmla="*/ 2 w 57"/>
              <a:gd name="T69" fmla="*/ 9 h 132"/>
              <a:gd name="T70" fmla="*/ 5 w 57"/>
              <a:gd name="T71" fmla="*/ 5 h 132"/>
              <a:gd name="T72" fmla="*/ 8 w 57"/>
              <a:gd name="T73" fmla="*/ 3 h 132"/>
              <a:gd name="T74" fmla="*/ 12 w 57"/>
              <a:gd name="T75" fmla="*/ 1 h 132"/>
              <a:gd name="T76" fmla="*/ 16 w 57"/>
              <a:gd name="T77" fmla="*/ 0 h 132"/>
              <a:gd name="T78" fmla="*/ 21 w 57"/>
              <a:gd name="T79" fmla="*/ 0 h 132"/>
              <a:gd name="T80" fmla="*/ 26 w 57"/>
              <a:gd name="T81" fmla="*/ 1 h 132"/>
              <a:gd name="T82" fmla="*/ 31 w 57"/>
              <a:gd name="T83" fmla="*/ 2 h 132"/>
              <a:gd name="T84" fmla="*/ 36 w 57"/>
              <a:gd name="T85" fmla="*/ 3 h 132"/>
              <a:gd name="T86" fmla="*/ 40 w 57"/>
              <a:gd name="T87" fmla="*/ 5 h 132"/>
              <a:gd name="T88" fmla="*/ 44 w 57"/>
              <a:gd name="T89" fmla="*/ 6 h 132"/>
              <a:gd name="T90" fmla="*/ 48 w 57"/>
              <a:gd name="T91" fmla="*/ 8 h 132"/>
              <a:gd name="T92" fmla="*/ 50 w 57"/>
              <a:gd name="T93" fmla="*/ 9 h 132"/>
              <a:gd name="T94" fmla="*/ 51 w 57"/>
              <a:gd name="T95" fmla="*/ 10 h 132"/>
              <a:gd name="T96" fmla="*/ 52 w 57"/>
              <a:gd name="T97" fmla="*/ 1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2">
                <a:moveTo>
                  <a:pt x="52" y="10"/>
                </a:moveTo>
                <a:lnTo>
                  <a:pt x="54" y="18"/>
                </a:lnTo>
                <a:lnTo>
                  <a:pt x="55" y="26"/>
                </a:lnTo>
                <a:lnTo>
                  <a:pt x="56" y="35"/>
                </a:lnTo>
                <a:lnTo>
                  <a:pt x="56" y="44"/>
                </a:lnTo>
                <a:lnTo>
                  <a:pt x="56" y="54"/>
                </a:lnTo>
                <a:lnTo>
                  <a:pt x="56" y="62"/>
                </a:lnTo>
                <a:lnTo>
                  <a:pt x="55" y="72"/>
                </a:lnTo>
                <a:lnTo>
                  <a:pt x="54" y="80"/>
                </a:lnTo>
                <a:lnTo>
                  <a:pt x="53" y="89"/>
                </a:lnTo>
                <a:lnTo>
                  <a:pt x="51" y="97"/>
                </a:lnTo>
                <a:lnTo>
                  <a:pt x="51" y="104"/>
                </a:lnTo>
                <a:lnTo>
                  <a:pt x="49" y="111"/>
                </a:lnTo>
                <a:lnTo>
                  <a:pt x="46" y="118"/>
                </a:lnTo>
                <a:lnTo>
                  <a:pt x="44" y="122"/>
                </a:lnTo>
                <a:lnTo>
                  <a:pt x="42" y="127"/>
                </a:lnTo>
                <a:lnTo>
                  <a:pt x="40" y="131"/>
                </a:lnTo>
                <a:lnTo>
                  <a:pt x="35" y="123"/>
                </a:lnTo>
                <a:lnTo>
                  <a:pt x="31" y="117"/>
                </a:lnTo>
                <a:lnTo>
                  <a:pt x="27" y="109"/>
                </a:lnTo>
                <a:lnTo>
                  <a:pt x="23" y="102"/>
                </a:lnTo>
                <a:lnTo>
                  <a:pt x="20" y="96"/>
                </a:lnTo>
                <a:lnTo>
                  <a:pt x="16" y="89"/>
                </a:lnTo>
                <a:lnTo>
                  <a:pt x="14" y="82"/>
                </a:lnTo>
                <a:lnTo>
                  <a:pt x="11" y="76"/>
                </a:lnTo>
                <a:lnTo>
                  <a:pt x="8" y="68"/>
                </a:lnTo>
                <a:lnTo>
                  <a:pt x="6" y="61"/>
                </a:lnTo>
                <a:lnTo>
                  <a:pt x="4" y="55"/>
                </a:lnTo>
                <a:lnTo>
                  <a:pt x="3" y="48"/>
                </a:lnTo>
                <a:lnTo>
                  <a:pt x="1" y="41"/>
                </a:lnTo>
                <a:lnTo>
                  <a:pt x="0" y="33"/>
                </a:lnTo>
                <a:lnTo>
                  <a:pt x="0" y="27"/>
                </a:lnTo>
                <a:lnTo>
                  <a:pt x="0" y="19"/>
                </a:lnTo>
                <a:lnTo>
                  <a:pt x="0" y="13"/>
                </a:lnTo>
                <a:lnTo>
                  <a:pt x="2" y="9"/>
                </a:lnTo>
                <a:lnTo>
                  <a:pt x="5" y="5"/>
                </a:lnTo>
                <a:lnTo>
                  <a:pt x="8" y="3"/>
                </a:lnTo>
                <a:lnTo>
                  <a:pt x="12" y="1"/>
                </a:lnTo>
                <a:lnTo>
                  <a:pt x="16" y="0"/>
                </a:lnTo>
                <a:lnTo>
                  <a:pt x="21" y="0"/>
                </a:lnTo>
                <a:lnTo>
                  <a:pt x="26" y="1"/>
                </a:lnTo>
                <a:lnTo>
                  <a:pt x="31" y="2"/>
                </a:lnTo>
                <a:lnTo>
                  <a:pt x="36" y="3"/>
                </a:lnTo>
                <a:lnTo>
                  <a:pt x="40" y="5"/>
                </a:lnTo>
                <a:lnTo>
                  <a:pt x="44" y="6"/>
                </a:lnTo>
                <a:lnTo>
                  <a:pt x="48" y="8"/>
                </a:lnTo>
                <a:lnTo>
                  <a:pt x="50" y="9"/>
                </a:lnTo>
                <a:lnTo>
                  <a:pt x="51" y="10"/>
                </a:lnTo>
                <a:lnTo>
                  <a:pt x="52" y="10"/>
                </a:lnTo>
              </a:path>
            </a:pathLst>
          </a:custGeom>
          <a:solidFill>
            <a:srgbClr val="00663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6" name="Freeform 122">
            <a:extLst>
              <a:ext uri="{FF2B5EF4-FFF2-40B4-BE49-F238E27FC236}">
                <a16:creationId xmlns:a16="http://schemas.microsoft.com/office/drawing/2014/main" id="{908F2FA5-5596-F948-8F43-2CF90BEA1ADB}"/>
              </a:ext>
            </a:extLst>
          </p:cNvPr>
          <p:cNvSpPr>
            <a:spLocks/>
          </p:cNvSpPr>
          <p:nvPr/>
        </p:nvSpPr>
        <p:spPr bwMode="auto">
          <a:xfrm>
            <a:off x="2767862" y="2337852"/>
            <a:ext cx="156671" cy="174079"/>
          </a:xfrm>
          <a:custGeom>
            <a:avLst/>
            <a:gdLst>
              <a:gd name="T0" fmla="*/ 6 w 261"/>
              <a:gd name="T1" fmla="*/ 9 h 290"/>
              <a:gd name="T2" fmla="*/ 16 w 261"/>
              <a:gd name="T3" fmla="*/ 7 h 290"/>
              <a:gd name="T4" fmla="*/ 28 w 261"/>
              <a:gd name="T5" fmla="*/ 4 h 290"/>
              <a:gd name="T6" fmla="*/ 44 w 261"/>
              <a:gd name="T7" fmla="*/ 2 h 290"/>
              <a:gd name="T8" fmla="*/ 60 w 261"/>
              <a:gd name="T9" fmla="*/ 0 h 290"/>
              <a:gd name="T10" fmla="*/ 75 w 261"/>
              <a:gd name="T11" fmla="*/ 0 h 290"/>
              <a:gd name="T12" fmla="*/ 89 w 261"/>
              <a:gd name="T13" fmla="*/ 0 h 290"/>
              <a:gd name="T14" fmla="*/ 101 w 261"/>
              <a:gd name="T15" fmla="*/ 2 h 290"/>
              <a:gd name="T16" fmla="*/ 108 w 261"/>
              <a:gd name="T17" fmla="*/ 6 h 290"/>
              <a:gd name="T18" fmla="*/ 114 w 261"/>
              <a:gd name="T19" fmla="*/ 10 h 290"/>
              <a:gd name="T20" fmla="*/ 120 w 261"/>
              <a:gd name="T21" fmla="*/ 16 h 290"/>
              <a:gd name="T22" fmla="*/ 124 w 261"/>
              <a:gd name="T23" fmla="*/ 23 h 290"/>
              <a:gd name="T24" fmla="*/ 128 w 261"/>
              <a:gd name="T25" fmla="*/ 30 h 290"/>
              <a:gd name="T26" fmla="*/ 132 w 261"/>
              <a:gd name="T27" fmla="*/ 38 h 290"/>
              <a:gd name="T28" fmla="*/ 135 w 261"/>
              <a:gd name="T29" fmla="*/ 45 h 290"/>
              <a:gd name="T30" fmla="*/ 138 w 261"/>
              <a:gd name="T31" fmla="*/ 52 h 290"/>
              <a:gd name="T32" fmla="*/ 142 w 261"/>
              <a:gd name="T33" fmla="*/ 59 h 290"/>
              <a:gd name="T34" fmla="*/ 152 w 261"/>
              <a:gd name="T35" fmla="*/ 79 h 290"/>
              <a:gd name="T36" fmla="*/ 169 w 261"/>
              <a:gd name="T37" fmla="*/ 114 h 290"/>
              <a:gd name="T38" fmla="*/ 190 w 261"/>
              <a:gd name="T39" fmla="*/ 154 h 290"/>
              <a:gd name="T40" fmla="*/ 212 w 261"/>
              <a:gd name="T41" fmla="*/ 197 h 290"/>
              <a:gd name="T42" fmla="*/ 233 w 261"/>
              <a:gd name="T43" fmla="*/ 237 h 290"/>
              <a:gd name="T44" fmla="*/ 249 w 261"/>
              <a:gd name="T45" fmla="*/ 268 h 290"/>
              <a:gd name="T46" fmla="*/ 259 w 261"/>
              <a:gd name="T47" fmla="*/ 287 h 290"/>
              <a:gd name="T48" fmla="*/ 246 w 261"/>
              <a:gd name="T49" fmla="*/ 289 h 290"/>
              <a:gd name="T50" fmla="*/ 242 w 261"/>
              <a:gd name="T51" fmla="*/ 280 h 290"/>
              <a:gd name="T52" fmla="*/ 230 w 261"/>
              <a:gd name="T53" fmla="*/ 256 h 290"/>
              <a:gd name="T54" fmla="*/ 212 w 261"/>
              <a:gd name="T55" fmla="*/ 220 h 290"/>
              <a:gd name="T56" fmla="*/ 171 w 261"/>
              <a:gd name="T57" fmla="*/ 137 h 290"/>
              <a:gd name="T58" fmla="*/ 152 w 261"/>
              <a:gd name="T59" fmla="*/ 100 h 290"/>
              <a:gd name="T60" fmla="*/ 137 w 261"/>
              <a:gd name="T61" fmla="*/ 71 h 290"/>
              <a:gd name="T62" fmla="*/ 129 w 261"/>
              <a:gd name="T63" fmla="*/ 54 h 290"/>
              <a:gd name="T64" fmla="*/ 126 w 261"/>
              <a:gd name="T65" fmla="*/ 48 h 290"/>
              <a:gd name="T66" fmla="*/ 123 w 261"/>
              <a:gd name="T67" fmla="*/ 40 h 290"/>
              <a:gd name="T68" fmla="*/ 120 w 261"/>
              <a:gd name="T69" fmla="*/ 33 h 290"/>
              <a:gd name="T70" fmla="*/ 116 w 261"/>
              <a:gd name="T71" fmla="*/ 27 h 290"/>
              <a:gd name="T72" fmla="*/ 110 w 261"/>
              <a:gd name="T73" fmla="*/ 24 h 290"/>
              <a:gd name="T74" fmla="*/ 104 w 261"/>
              <a:gd name="T75" fmla="*/ 21 h 290"/>
              <a:gd name="T76" fmla="*/ 95 w 261"/>
              <a:gd name="T77" fmla="*/ 21 h 290"/>
              <a:gd name="T78" fmla="*/ 82 w 261"/>
              <a:gd name="T79" fmla="*/ 24 h 290"/>
              <a:gd name="T80" fmla="*/ 69 w 261"/>
              <a:gd name="T81" fmla="*/ 27 h 290"/>
              <a:gd name="T82" fmla="*/ 58 w 261"/>
              <a:gd name="T83" fmla="*/ 30 h 290"/>
              <a:gd name="T84" fmla="*/ 47 w 261"/>
              <a:gd name="T85" fmla="*/ 32 h 290"/>
              <a:gd name="T86" fmla="*/ 37 w 261"/>
              <a:gd name="T87" fmla="*/ 33 h 290"/>
              <a:gd name="T88" fmla="*/ 28 w 261"/>
              <a:gd name="T89" fmla="*/ 33 h 290"/>
              <a:gd name="T90" fmla="*/ 21 w 261"/>
              <a:gd name="T91" fmla="*/ 32 h 290"/>
              <a:gd name="T92" fmla="*/ 15 w 261"/>
              <a:gd name="T93" fmla="*/ 30 h 290"/>
              <a:gd name="T94" fmla="*/ 9 w 261"/>
              <a:gd name="T95" fmla="*/ 27 h 290"/>
              <a:gd name="T96" fmla="*/ 6 w 261"/>
              <a:gd name="T97" fmla="*/ 24 h 290"/>
              <a:gd name="T98" fmla="*/ 3 w 261"/>
              <a:gd name="T99" fmla="*/ 21 h 290"/>
              <a:gd name="T100" fmla="*/ 1 w 261"/>
              <a:gd name="T101" fmla="*/ 19 h 290"/>
              <a:gd name="T102" fmla="*/ 0 w 261"/>
              <a:gd name="T103" fmla="*/ 17 h 290"/>
              <a:gd name="T104" fmla="*/ 0 w 261"/>
              <a:gd name="T105" fmla="*/ 15 h 290"/>
              <a:gd name="T106" fmla="*/ 1 w 261"/>
              <a:gd name="T107" fmla="*/ 13 h 290"/>
              <a:gd name="T108" fmla="*/ 2 w 261"/>
              <a:gd name="T109" fmla="*/ 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1" h="290">
                <a:moveTo>
                  <a:pt x="2" y="11"/>
                </a:moveTo>
                <a:lnTo>
                  <a:pt x="6" y="9"/>
                </a:lnTo>
                <a:lnTo>
                  <a:pt x="11" y="8"/>
                </a:lnTo>
                <a:lnTo>
                  <a:pt x="16" y="7"/>
                </a:lnTo>
                <a:lnTo>
                  <a:pt x="22" y="5"/>
                </a:lnTo>
                <a:lnTo>
                  <a:pt x="28" y="4"/>
                </a:lnTo>
                <a:lnTo>
                  <a:pt x="36" y="3"/>
                </a:lnTo>
                <a:lnTo>
                  <a:pt x="44" y="2"/>
                </a:lnTo>
                <a:lnTo>
                  <a:pt x="52" y="1"/>
                </a:lnTo>
                <a:lnTo>
                  <a:pt x="60" y="0"/>
                </a:lnTo>
                <a:lnTo>
                  <a:pt x="67" y="0"/>
                </a:lnTo>
                <a:lnTo>
                  <a:pt x="75" y="0"/>
                </a:lnTo>
                <a:lnTo>
                  <a:pt x="82" y="0"/>
                </a:lnTo>
                <a:lnTo>
                  <a:pt x="89" y="0"/>
                </a:lnTo>
                <a:lnTo>
                  <a:pt x="96" y="1"/>
                </a:lnTo>
                <a:lnTo>
                  <a:pt x="101" y="2"/>
                </a:lnTo>
                <a:lnTo>
                  <a:pt x="106" y="4"/>
                </a:lnTo>
                <a:lnTo>
                  <a:pt x="108" y="6"/>
                </a:lnTo>
                <a:lnTo>
                  <a:pt x="111" y="8"/>
                </a:lnTo>
                <a:lnTo>
                  <a:pt x="114" y="10"/>
                </a:lnTo>
                <a:lnTo>
                  <a:pt x="117" y="13"/>
                </a:lnTo>
                <a:lnTo>
                  <a:pt x="120" y="16"/>
                </a:lnTo>
                <a:lnTo>
                  <a:pt x="122" y="20"/>
                </a:lnTo>
                <a:lnTo>
                  <a:pt x="124" y="23"/>
                </a:lnTo>
                <a:lnTo>
                  <a:pt x="126" y="26"/>
                </a:lnTo>
                <a:lnTo>
                  <a:pt x="128" y="30"/>
                </a:lnTo>
                <a:lnTo>
                  <a:pt x="130" y="34"/>
                </a:lnTo>
                <a:lnTo>
                  <a:pt x="132" y="38"/>
                </a:lnTo>
                <a:lnTo>
                  <a:pt x="134" y="42"/>
                </a:lnTo>
                <a:lnTo>
                  <a:pt x="135" y="45"/>
                </a:lnTo>
                <a:lnTo>
                  <a:pt x="137" y="48"/>
                </a:lnTo>
                <a:lnTo>
                  <a:pt x="138" y="52"/>
                </a:lnTo>
                <a:lnTo>
                  <a:pt x="140" y="54"/>
                </a:lnTo>
                <a:lnTo>
                  <a:pt x="142" y="59"/>
                </a:lnTo>
                <a:lnTo>
                  <a:pt x="146" y="68"/>
                </a:lnTo>
                <a:lnTo>
                  <a:pt x="152" y="79"/>
                </a:lnTo>
                <a:lnTo>
                  <a:pt x="159" y="95"/>
                </a:lnTo>
                <a:lnTo>
                  <a:pt x="169" y="114"/>
                </a:lnTo>
                <a:lnTo>
                  <a:pt x="179" y="133"/>
                </a:lnTo>
                <a:lnTo>
                  <a:pt x="190" y="154"/>
                </a:lnTo>
                <a:lnTo>
                  <a:pt x="201" y="175"/>
                </a:lnTo>
                <a:lnTo>
                  <a:pt x="212" y="197"/>
                </a:lnTo>
                <a:lnTo>
                  <a:pt x="223" y="217"/>
                </a:lnTo>
                <a:lnTo>
                  <a:pt x="233" y="237"/>
                </a:lnTo>
                <a:lnTo>
                  <a:pt x="241" y="254"/>
                </a:lnTo>
                <a:lnTo>
                  <a:pt x="249" y="268"/>
                </a:lnTo>
                <a:lnTo>
                  <a:pt x="255" y="279"/>
                </a:lnTo>
                <a:lnTo>
                  <a:pt x="259" y="287"/>
                </a:lnTo>
                <a:lnTo>
                  <a:pt x="260" y="289"/>
                </a:lnTo>
                <a:lnTo>
                  <a:pt x="246" y="289"/>
                </a:lnTo>
                <a:lnTo>
                  <a:pt x="245" y="287"/>
                </a:lnTo>
                <a:lnTo>
                  <a:pt x="242" y="280"/>
                </a:lnTo>
                <a:lnTo>
                  <a:pt x="237" y="269"/>
                </a:lnTo>
                <a:lnTo>
                  <a:pt x="230" y="256"/>
                </a:lnTo>
                <a:lnTo>
                  <a:pt x="222" y="239"/>
                </a:lnTo>
                <a:lnTo>
                  <a:pt x="212" y="220"/>
                </a:lnTo>
                <a:lnTo>
                  <a:pt x="202" y="200"/>
                </a:lnTo>
                <a:lnTo>
                  <a:pt x="171" y="137"/>
                </a:lnTo>
                <a:lnTo>
                  <a:pt x="161" y="118"/>
                </a:lnTo>
                <a:lnTo>
                  <a:pt x="152" y="100"/>
                </a:lnTo>
                <a:lnTo>
                  <a:pt x="144" y="83"/>
                </a:lnTo>
                <a:lnTo>
                  <a:pt x="137" y="71"/>
                </a:lnTo>
                <a:lnTo>
                  <a:pt x="132" y="60"/>
                </a:lnTo>
                <a:lnTo>
                  <a:pt x="129" y="54"/>
                </a:lnTo>
                <a:lnTo>
                  <a:pt x="128" y="51"/>
                </a:lnTo>
                <a:lnTo>
                  <a:pt x="126" y="48"/>
                </a:lnTo>
                <a:lnTo>
                  <a:pt x="124" y="44"/>
                </a:lnTo>
                <a:lnTo>
                  <a:pt x="123" y="40"/>
                </a:lnTo>
                <a:lnTo>
                  <a:pt x="121" y="37"/>
                </a:lnTo>
                <a:lnTo>
                  <a:pt x="120" y="33"/>
                </a:lnTo>
                <a:lnTo>
                  <a:pt x="118" y="30"/>
                </a:lnTo>
                <a:lnTo>
                  <a:pt x="116" y="27"/>
                </a:lnTo>
                <a:lnTo>
                  <a:pt x="113" y="25"/>
                </a:lnTo>
                <a:lnTo>
                  <a:pt x="110" y="24"/>
                </a:lnTo>
                <a:lnTo>
                  <a:pt x="108" y="22"/>
                </a:lnTo>
                <a:lnTo>
                  <a:pt x="104" y="21"/>
                </a:lnTo>
                <a:lnTo>
                  <a:pt x="100" y="21"/>
                </a:lnTo>
                <a:lnTo>
                  <a:pt x="95" y="21"/>
                </a:lnTo>
                <a:lnTo>
                  <a:pt x="89" y="22"/>
                </a:lnTo>
                <a:lnTo>
                  <a:pt x="82" y="24"/>
                </a:lnTo>
                <a:lnTo>
                  <a:pt x="75" y="25"/>
                </a:lnTo>
                <a:lnTo>
                  <a:pt x="69" y="27"/>
                </a:lnTo>
                <a:lnTo>
                  <a:pt x="64" y="29"/>
                </a:lnTo>
                <a:lnTo>
                  <a:pt x="58" y="30"/>
                </a:lnTo>
                <a:lnTo>
                  <a:pt x="52" y="31"/>
                </a:lnTo>
                <a:lnTo>
                  <a:pt x="47" y="32"/>
                </a:lnTo>
                <a:lnTo>
                  <a:pt x="41" y="33"/>
                </a:lnTo>
                <a:lnTo>
                  <a:pt x="37" y="33"/>
                </a:lnTo>
                <a:lnTo>
                  <a:pt x="32" y="33"/>
                </a:lnTo>
                <a:lnTo>
                  <a:pt x="28" y="33"/>
                </a:lnTo>
                <a:lnTo>
                  <a:pt x="24" y="33"/>
                </a:lnTo>
                <a:lnTo>
                  <a:pt x="21" y="32"/>
                </a:lnTo>
                <a:lnTo>
                  <a:pt x="18" y="31"/>
                </a:lnTo>
                <a:lnTo>
                  <a:pt x="15" y="30"/>
                </a:lnTo>
                <a:lnTo>
                  <a:pt x="12" y="29"/>
                </a:lnTo>
                <a:lnTo>
                  <a:pt x="9" y="27"/>
                </a:lnTo>
                <a:lnTo>
                  <a:pt x="7" y="25"/>
                </a:lnTo>
                <a:lnTo>
                  <a:pt x="6" y="24"/>
                </a:lnTo>
                <a:lnTo>
                  <a:pt x="4" y="23"/>
                </a:lnTo>
                <a:lnTo>
                  <a:pt x="3" y="21"/>
                </a:lnTo>
                <a:lnTo>
                  <a:pt x="2" y="20"/>
                </a:lnTo>
                <a:lnTo>
                  <a:pt x="1" y="19"/>
                </a:lnTo>
                <a:lnTo>
                  <a:pt x="1" y="18"/>
                </a:lnTo>
                <a:lnTo>
                  <a:pt x="0" y="17"/>
                </a:lnTo>
                <a:lnTo>
                  <a:pt x="0" y="16"/>
                </a:lnTo>
                <a:lnTo>
                  <a:pt x="0" y="15"/>
                </a:lnTo>
                <a:lnTo>
                  <a:pt x="0" y="14"/>
                </a:lnTo>
                <a:lnTo>
                  <a:pt x="1" y="13"/>
                </a:lnTo>
                <a:lnTo>
                  <a:pt x="1" y="12"/>
                </a:lnTo>
                <a:lnTo>
                  <a:pt x="2" y="11"/>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7" name="Freeform 123">
            <a:extLst>
              <a:ext uri="{FF2B5EF4-FFF2-40B4-BE49-F238E27FC236}">
                <a16:creationId xmlns:a16="http://schemas.microsoft.com/office/drawing/2014/main" id="{77933558-4BC9-6449-AEA0-931ACD79D734}"/>
              </a:ext>
            </a:extLst>
          </p:cNvPr>
          <p:cNvSpPr>
            <a:spLocks/>
          </p:cNvSpPr>
          <p:nvPr/>
        </p:nvSpPr>
        <p:spPr bwMode="auto">
          <a:xfrm>
            <a:off x="2927534" y="2498725"/>
            <a:ext cx="217299" cy="63029"/>
          </a:xfrm>
          <a:custGeom>
            <a:avLst/>
            <a:gdLst>
              <a:gd name="T0" fmla="*/ 347 w 362"/>
              <a:gd name="T1" fmla="*/ 1 h 105"/>
              <a:gd name="T2" fmla="*/ 318 w 362"/>
              <a:gd name="T3" fmla="*/ 4 h 105"/>
              <a:gd name="T4" fmla="*/ 283 w 362"/>
              <a:gd name="T5" fmla="*/ 9 h 105"/>
              <a:gd name="T6" fmla="*/ 250 w 362"/>
              <a:gd name="T7" fmla="*/ 17 h 105"/>
              <a:gd name="T8" fmla="*/ 224 w 362"/>
              <a:gd name="T9" fmla="*/ 25 h 105"/>
              <a:gd name="T10" fmla="*/ 213 w 362"/>
              <a:gd name="T11" fmla="*/ 27 h 105"/>
              <a:gd name="T12" fmla="*/ 205 w 362"/>
              <a:gd name="T13" fmla="*/ 26 h 105"/>
              <a:gd name="T14" fmla="*/ 195 w 362"/>
              <a:gd name="T15" fmla="*/ 26 h 105"/>
              <a:gd name="T16" fmla="*/ 185 w 362"/>
              <a:gd name="T17" fmla="*/ 29 h 105"/>
              <a:gd name="T18" fmla="*/ 177 w 362"/>
              <a:gd name="T19" fmla="*/ 33 h 105"/>
              <a:gd name="T20" fmla="*/ 172 w 362"/>
              <a:gd name="T21" fmla="*/ 39 h 105"/>
              <a:gd name="T22" fmla="*/ 147 w 362"/>
              <a:gd name="T23" fmla="*/ 41 h 105"/>
              <a:gd name="T24" fmla="*/ 110 w 362"/>
              <a:gd name="T25" fmla="*/ 47 h 105"/>
              <a:gd name="T26" fmla="*/ 71 w 362"/>
              <a:gd name="T27" fmla="*/ 57 h 105"/>
              <a:gd name="T28" fmla="*/ 34 w 362"/>
              <a:gd name="T29" fmla="*/ 65 h 105"/>
              <a:gd name="T30" fmla="*/ 8 w 362"/>
              <a:gd name="T31" fmla="*/ 73 h 105"/>
              <a:gd name="T32" fmla="*/ 0 w 362"/>
              <a:gd name="T33" fmla="*/ 78 h 105"/>
              <a:gd name="T34" fmla="*/ 4 w 362"/>
              <a:gd name="T35" fmla="*/ 84 h 105"/>
              <a:gd name="T36" fmla="*/ 17 w 362"/>
              <a:gd name="T37" fmla="*/ 92 h 105"/>
              <a:gd name="T38" fmla="*/ 36 w 362"/>
              <a:gd name="T39" fmla="*/ 98 h 105"/>
              <a:gd name="T40" fmla="*/ 60 w 362"/>
              <a:gd name="T41" fmla="*/ 103 h 105"/>
              <a:gd name="T42" fmla="*/ 88 w 362"/>
              <a:gd name="T43" fmla="*/ 103 h 105"/>
              <a:gd name="T44" fmla="*/ 115 w 362"/>
              <a:gd name="T45" fmla="*/ 99 h 105"/>
              <a:gd name="T46" fmla="*/ 140 w 362"/>
              <a:gd name="T47" fmla="*/ 92 h 105"/>
              <a:gd name="T48" fmla="*/ 160 w 362"/>
              <a:gd name="T49" fmla="*/ 80 h 105"/>
              <a:gd name="T50" fmla="*/ 174 w 362"/>
              <a:gd name="T51" fmla="*/ 65 h 105"/>
              <a:gd name="T52" fmla="*/ 179 w 362"/>
              <a:gd name="T53" fmla="*/ 48 h 105"/>
              <a:gd name="T54" fmla="*/ 184 w 362"/>
              <a:gd name="T55" fmla="*/ 46 h 105"/>
              <a:gd name="T56" fmla="*/ 191 w 362"/>
              <a:gd name="T57" fmla="*/ 44 h 105"/>
              <a:gd name="T58" fmla="*/ 198 w 362"/>
              <a:gd name="T59" fmla="*/ 43 h 105"/>
              <a:gd name="T60" fmla="*/ 204 w 362"/>
              <a:gd name="T61" fmla="*/ 42 h 105"/>
              <a:gd name="T62" fmla="*/ 209 w 362"/>
              <a:gd name="T63" fmla="*/ 42 h 105"/>
              <a:gd name="T64" fmla="*/ 213 w 362"/>
              <a:gd name="T65" fmla="*/ 51 h 105"/>
              <a:gd name="T66" fmla="*/ 224 w 362"/>
              <a:gd name="T67" fmla="*/ 60 h 105"/>
              <a:gd name="T68" fmla="*/ 239 w 362"/>
              <a:gd name="T69" fmla="*/ 65 h 105"/>
              <a:gd name="T70" fmla="*/ 255 w 362"/>
              <a:gd name="T71" fmla="*/ 66 h 105"/>
              <a:gd name="T72" fmla="*/ 271 w 362"/>
              <a:gd name="T73" fmla="*/ 64 h 105"/>
              <a:gd name="T74" fmla="*/ 288 w 362"/>
              <a:gd name="T75" fmla="*/ 60 h 105"/>
              <a:gd name="T76" fmla="*/ 306 w 362"/>
              <a:gd name="T77" fmla="*/ 54 h 105"/>
              <a:gd name="T78" fmla="*/ 325 w 362"/>
              <a:gd name="T79" fmla="*/ 47 h 105"/>
              <a:gd name="T80" fmla="*/ 342 w 362"/>
              <a:gd name="T81" fmla="*/ 37 h 105"/>
              <a:gd name="T82" fmla="*/ 355 w 362"/>
              <a:gd name="T83" fmla="*/ 22 h 105"/>
              <a:gd name="T84" fmla="*/ 361 w 362"/>
              <a:gd name="T8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2" h="105">
                <a:moveTo>
                  <a:pt x="361" y="0"/>
                </a:moveTo>
                <a:lnTo>
                  <a:pt x="355" y="0"/>
                </a:lnTo>
                <a:lnTo>
                  <a:pt x="347" y="1"/>
                </a:lnTo>
                <a:lnTo>
                  <a:pt x="338" y="2"/>
                </a:lnTo>
                <a:lnTo>
                  <a:pt x="329" y="3"/>
                </a:lnTo>
                <a:lnTo>
                  <a:pt x="318" y="4"/>
                </a:lnTo>
                <a:lnTo>
                  <a:pt x="307" y="6"/>
                </a:lnTo>
                <a:lnTo>
                  <a:pt x="295" y="8"/>
                </a:lnTo>
                <a:lnTo>
                  <a:pt x="283" y="9"/>
                </a:lnTo>
                <a:lnTo>
                  <a:pt x="271" y="12"/>
                </a:lnTo>
                <a:lnTo>
                  <a:pt x="261" y="14"/>
                </a:lnTo>
                <a:lnTo>
                  <a:pt x="250" y="17"/>
                </a:lnTo>
                <a:lnTo>
                  <a:pt x="240" y="19"/>
                </a:lnTo>
                <a:lnTo>
                  <a:pt x="232" y="22"/>
                </a:lnTo>
                <a:lnTo>
                  <a:pt x="224" y="25"/>
                </a:lnTo>
                <a:lnTo>
                  <a:pt x="219" y="26"/>
                </a:lnTo>
                <a:lnTo>
                  <a:pt x="215" y="29"/>
                </a:lnTo>
                <a:lnTo>
                  <a:pt x="213" y="27"/>
                </a:lnTo>
                <a:lnTo>
                  <a:pt x="211" y="26"/>
                </a:lnTo>
                <a:lnTo>
                  <a:pt x="208" y="26"/>
                </a:lnTo>
                <a:lnTo>
                  <a:pt x="205" y="26"/>
                </a:lnTo>
                <a:lnTo>
                  <a:pt x="201" y="26"/>
                </a:lnTo>
                <a:lnTo>
                  <a:pt x="198" y="26"/>
                </a:lnTo>
                <a:lnTo>
                  <a:pt x="195" y="26"/>
                </a:lnTo>
                <a:lnTo>
                  <a:pt x="192" y="26"/>
                </a:lnTo>
                <a:lnTo>
                  <a:pt x="188" y="27"/>
                </a:lnTo>
                <a:lnTo>
                  <a:pt x="185" y="29"/>
                </a:lnTo>
                <a:lnTo>
                  <a:pt x="182" y="30"/>
                </a:lnTo>
                <a:lnTo>
                  <a:pt x="180" y="32"/>
                </a:lnTo>
                <a:lnTo>
                  <a:pt x="177" y="33"/>
                </a:lnTo>
                <a:lnTo>
                  <a:pt x="175" y="35"/>
                </a:lnTo>
                <a:lnTo>
                  <a:pt x="173" y="37"/>
                </a:lnTo>
                <a:lnTo>
                  <a:pt x="172" y="39"/>
                </a:lnTo>
                <a:lnTo>
                  <a:pt x="165" y="39"/>
                </a:lnTo>
                <a:lnTo>
                  <a:pt x="156" y="39"/>
                </a:lnTo>
                <a:lnTo>
                  <a:pt x="147" y="41"/>
                </a:lnTo>
                <a:lnTo>
                  <a:pt x="136" y="43"/>
                </a:lnTo>
                <a:lnTo>
                  <a:pt x="124" y="44"/>
                </a:lnTo>
                <a:lnTo>
                  <a:pt x="110" y="47"/>
                </a:lnTo>
                <a:lnTo>
                  <a:pt x="97" y="50"/>
                </a:lnTo>
                <a:lnTo>
                  <a:pt x="84" y="53"/>
                </a:lnTo>
                <a:lnTo>
                  <a:pt x="71" y="57"/>
                </a:lnTo>
                <a:lnTo>
                  <a:pt x="58" y="60"/>
                </a:lnTo>
                <a:lnTo>
                  <a:pt x="45" y="62"/>
                </a:lnTo>
                <a:lnTo>
                  <a:pt x="34" y="65"/>
                </a:lnTo>
                <a:lnTo>
                  <a:pt x="24" y="68"/>
                </a:lnTo>
                <a:lnTo>
                  <a:pt x="15" y="71"/>
                </a:lnTo>
                <a:lnTo>
                  <a:pt x="8" y="73"/>
                </a:lnTo>
                <a:lnTo>
                  <a:pt x="4" y="75"/>
                </a:lnTo>
                <a:lnTo>
                  <a:pt x="1" y="76"/>
                </a:lnTo>
                <a:lnTo>
                  <a:pt x="0" y="78"/>
                </a:lnTo>
                <a:lnTo>
                  <a:pt x="0" y="79"/>
                </a:lnTo>
                <a:lnTo>
                  <a:pt x="1" y="81"/>
                </a:lnTo>
                <a:lnTo>
                  <a:pt x="4" y="84"/>
                </a:lnTo>
                <a:lnTo>
                  <a:pt x="7" y="87"/>
                </a:lnTo>
                <a:lnTo>
                  <a:pt x="12" y="89"/>
                </a:lnTo>
                <a:lnTo>
                  <a:pt x="17" y="92"/>
                </a:lnTo>
                <a:lnTo>
                  <a:pt x="23" y="94"/>
                </a:lnTo>
                <a:lnTo>
                  <a:pt x="29" y="96"/>
                </a:lnTo>
                <a:lnTo>
                  <a:pt x="36" y="98"/>
                </a:lnTo>
                <a:lnTo>
                  <a:pt x="43" y="100"/>
                </a:lnTo>
                <a:lnTo>
                  <a:pt x="52" y="101"/>
                </a:lnTo>
                <a:lnTo>
                  <a:pt x="60" y="103"/>
                </a:lnTo>
                <a:lnTo>
                  <a:pt x="69" y="103"/>
                </a:lnTo>
                <a:lnTo>
                  <a:pt x="78" y="104"/>
                </a:lnTo>
                <a:lnTo>
                  <a:pt x="88" y="103"/>
                </a:lnTo>
                <a:lnTo>
                  <a:pt x="96" y="102"/>
                </a:lnTo>
                <a:lnTo>
                  <a:pt x="105" y="101"/>
                </a:lnTo>
                <a:lnTo>
                  <a:pt x="115" y="99"/>
                </a:lnTo>
                <a:lnTo>
                  <a:pt x="123" y="97"/>
                </a:lnTo>
                <a:lnTo>
                  <a:pt x="132" y="95"/>
                </a:lnTo>
                <a:lnTo>
                  <a:pt x="140" y="92"/>
                </a:lnTo>
                <a:lnTo>
                  <a:pt x="148" y="88"/>
                </a:lnTo>
                <a:lnTo>
                  <a:pt x="153" y="84"/>
                </a:lnTo>
                <a:lnTo>
                  <a:pt x="160" y="80"/>
                </a:lnTo>
                <a:lnTo>
                  <a:pt x="165" y="76"/>
                </a:lnTo>
                <a:lnTo>
                  <a:pt x="170" y="71"/>
                </a:lnTo>
                <a:lnTo>
                  <a:pt x="174" y="65"/>
                </a:lnTo>
                <a:lnTo>
                  <a:pt x="176" y="61"/>
                </a:lnTo>
                <a:lnTo>
                  <a:pt x="178" y="55"/>
                </a:lnTo>
                <a:lnTo>
                  <a:pt x="179" y="48"/>
                </a:lnTo>
                <a:lnTo>
                  <a:pt x="180" y="48"/>
                </a:lnTo>
                <a:lnTo>
                  <a:pt x="182" y="47"/>
                </a:lnTo>
                <a:lnTo>
                  <a:pt x="184" y="46"/>
                </a:lnTo>
                <a:lnTo>
                  <a:pt x="186" y="45"/>
                </a:lnTo>
                <a:lnTo>
                  <a:pt x="188" y="45"/>
                </a:lnTo>
                <a:lnTo>
                  <a:pt x="191" y="44"/>
                </a:lnTo>
                <a:lnTo>
                  <a:pt x="193" y="43"/>
                </a:lnTo>
                <a:lnTo>
                  <a:pt x="195" y="43"/>
                </a:lnTo>
                <a:lnTo>
                  <a:pt x="198" y="43"/>
                </a:lnTo>
                <a:lnTo>
                  <a:pt x="200" y="42"/>
                </a:lnTo>
                <a:lnTo>
                  <a:pt x="202" y="42"/>
                </a:lnTo>
                <a:lnTo>
                  <a:pt x="204" y="42"/>
                </a:lnTo>
                <a:lnTo>
                  <a:pt x="206" y="42"/>
                </a:lnTo>
                <a:lnTo>
                  <a:pt x="208" y="42"/>
                </a:lnTo>
                <a:lnTo>
                  <a:pt x="209" y="42"/>
                </a:lnTo>
                <a:lnTo>
                  <a:pt x="210" y="43"/>
                </a:lnTo>
                <a:lnTo>
                  <a:pt x="211" y="46"/>
                </a:lnTo>
                <a:lnTo>
                  <a:pt x="213" y="51"/>
                </a:lnTo>
                <a:lnTo>
                  <a:pt x="217" y="54"/>
                </a:lnTo>
                <a:lnTo>
                  <a:pt x="220" y="58"/>
                </a:lnTo>
                <a:lnTo>
                  <a:pt x="224" y="60"/>
                </a:lnTo>
                <a:lnTo>
                  <a:pt x="229" y="62"/>
                </a:lnTo>
                <a:lnTo>
                  <a:pt x="233" y="64"/>
                </a:lnTo>
                <a:lnTo>
                  <a:pt x="239" y="65"/>
                </a:lnTo>
                <a:lnTo>
                  <a:pt x="244" y="66"/>
                </a:lnTo>
                <a:lnTo>
                  <a:pt x="249" y="66"/>
                </a:lnTo>
                <a:lnTo>
                  <a:pt x="255" y="66"/>
                </a:lnTo>
                <a:lnTo>
                  <a:pt x="261" y="66"/>
                </a:lnTo>
                <a:lnTo>
                  <a:pt x="266" y="65"/>
                </a:lnTo>
                <a:lnTo>
                  <a:pt x="271" y="64"/>
                </a:lnTo>
                <a:lnTo>
                  <a:pt x="277" y="63"/>
                </a:lnTo>
                <a:lnTo>
                  <a:pt x="283" y="61"/>
                </a:lnTo>
                <a:lnTo>
                  <a:pt x="288" y="60"/>
                </a:lnTo>
                <a:lnTo>
                  <a:pt x="294" y="58"/>
                </a:lnTo>
                <a:lnTo>
                  <a:pt x="300" y="56"/>
                </a:lnTo>
                <a:lnTo>
                  <a:pt x="306" y="54"/>
                </a:lnTo>
                <a:lnTo>
                  <a:pt x="313" y="52"/>
                </a:lnTo>
                <a:lnTo>
                  <a:pt x="319" y="50"/>
                </a:lnTo>
                <a:lnTo>
                  <a:pt x="325" y="47"/>
                </a:lnTo>
                <a:lnTo>
                  <a:pt x="331" y="44"/>
                </a:lnTo>
                <a:lnTo>
                  <a:pt x="336" y="41"/>
                </a:lnTo>
                <a:lnTo>
                  <a:pt x="342" y="37"/>
                </a:lnTo>
                <a:lnTo>
                  <a:pt x="346" y="32"/>
                </a:lnTo>
                <a:lnTo>
                  <a:pt x="351" y="27"/>
                </a:lnTo>
                <a:lnTo>
                  <a:pt x="355" y="22"/>
                </a:lnTo>
                <a:lnTo>
                  <a:pt x="358" y="15"/>
                </a:lnTo>
                <a:lnTo>
                  <a:pt x="360" y="8"/>
                </a:lnTo>
                <a:lnTo>
                  <a:pt x="361"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8" name="Freeform 124">
            <a:extLst>
              <a:ext uri="{FF2B5EF4-FFF2-40B4-BE49-F238E27FC236}">
                <a16:creationId xmlns:a16="http://schemas.microsoft.com/office/drawing/2014/main" id="{7D4CBF3F-343A-6044-A253-AB90194E37DF}"/>
              </a:ext>
            </a:extLst>
          </p:cNvPr>
          <p:cNvSpPr>
            <a:spLocks/>
          </p:cNvSpPr>
          <p:nvPr/>
        </p:nvSpPr>
        <p:spPr bwMode="auto">
          <a:xfrm>
            <a:off x="3016975" y="2325246"/>
            <a:ext cx="127858" cy="184884"/>
          </a:xfrm>
          <a:custGeom>
            <a:avLst/>
            <a:gdLst>
              <a:gd name="T0" fmla="*/ 6 w 213"/>
              <a:gd name="T1" fmla="*/ 7 h 308"/>
              <a:gd name="T2" fmla="*/ 16 w 213"/>
              <a:gd name="T3" fmla="*/ 4 h 308"/>
              <a:gd name="T4" fmla="*/ 29 w 213"/>
              <a:gd name="T5" fmla="*/ 2 h 308"/>
              <a:gd name="T6" fmla="*/ 45 w 213"/>
              <a:gd name="T7" fmla="*/ 1 h 308"/>
              <a:gd name="T8" fmla="*/ 60 w 213"/>
              <a:gd name="T9" fmla="*/ 0 h 308"/>
              <a:gd name="T10" fmla="*/ 76 w 213"/>
              <a:gd name="T11" fmla="*/ 0 h 308"/>
              <a:gd name="T12" fmla="*/ 89 w 213"/>
              <a:gd name="T13" fmla="*/ 2 h 308"/>
              <a:gd name="T14" fmla="*/ 101 w 213"/>
              <a:gd name="T15" fmla="*/ 5 h 308"/>
              <a:gd name="T16" fmla="*/ 108 w 213"/>
              <a:gd name="T17" fmla="*/ 9 h 308"/>
              <a:gd name="T18" fmla="*/ 112 w 213"/>
              <a:gd name="T19" fmla="*/ 14 h 308"/>
              <a:gd name="T20" fmla="*/ 117 w 213"/>
              <a:gd name="T21" fmla="*/ 21 h 308"/>
              <a:gd name="T22" fmla="*/ 121 w 213"/>
              <a:gd name="T23" fmla="*/ 27 h 308"/>
              <a:gd name="T24" fmla="*/ 124 w 213"/>
              <a:gd name="T25" fmla="*/ 35 h 308"/>
              <a:gd name="T26" fmla="*/ 126 w 213"/>
              <a:gd name="T27" fmla="*/ 43 h 308"/>
              <a:gd name="T28" fmla="*/ 129 w 213"/>
              <a:gd name="T29" fmla="*/ 50 h 308"/>
              <a:gd name="T30" fmla="*/ 131 w 213"/>
              <a:gd name="T31" fmla="*/ 56 h 308"/>
              <a:gd name="T32" fmla="*/ 134 w 213"/>
              <a:gd name="T33" fmla="*/ 63 h 308"/>
              <a:gd name="T34" fmla="*/ 142 w 213"/>
              <a:gd name="T35" fmla="*/ 84 h 308"/>
              <a:gd name="T36" fmla="*/ 154 w 213"/>
              <a:gd name="T37" fmla="*/ 117 h 308"/>
              <a:gd name="T38" fmla="*/ 167 w 213"/>
              <a:gd name="T39" fmla="*/ 157 h 308"/>
              <a:gd name="T40" fmla="*/ 181 w 213"/>
              <a:gd name="T41" fmla="*/ 198 h 308"/>
              <a:gd name="T42" fmla="*/ 194 w 213"/>
              <a:gd name="T43" fmla="*/ 236 h 308"/>
              <a:gd name="T44" fmla="*/ 205 w 213"/>
              <a:gd name="T45" fmla="*/ 267 h 308"/>
              <a:gd name="T46" fmla="*/ 211 w 213"/>
              <a:gd name="T47" fmla="*/ 284 h 308"/>
              <a:gd name="T48" fmla="*/ 205 w 213"/>
              <a:gd name="T49" fmla="*/ 307 h 308"/>
              <a:gd name="T50" fmla="*/ 202 w 213"/>
              <a:gd name="T51" fmla="*/ 297 h 308"/>
              <a:gd name="T52" fmla="*/ 194 w 213"/>
              <a:gd name="T53" fmla="*/ 271 h 308"/>
              <a:gd name="T54" fmla="*/ 182 w 213"/>
              <a:gd name="T55" fmla="*/ 233 h 308"/>
              <a:gd name="T56" fmla="*/ 167 w 213"/>
              <a:gd name="T57" fmla="*/ 190 h 308"/>
              <a:gd name="T58" fmla="*/ 154 w 213"/>
              <a:gd name="T59" fmla="*/ 146 h 308"/>
              <a:gd name="T60" fmla="*/ 140 w 213"/>
              <a:gd name="T61" fmla="*/ 107 h 308"/>
              <a:gd name="T62" fmla="*/ 130 w 213"/>
              <a:gd name="T63" fmla="*/ 77 h 308"/>
              <a:gd name="T64" fmla="*/ 125 w 213"/>
              <a:gd name="T65" fmla="*/ 62 h 308"/>
              <a:gd name="T66" fmla="*/ 122 w 213"/>
              <a:gd name="T67" fmla="*/ 54 h 308"/>
              <a:gd name="T68" fmla="*/ 120 w 213"/>
              <a:gd name="T69" fmla="*/ 46 h 308"/>
              <a:gd name="T70" fmla="*/ 117 w 213"/>
              <a:gd name="T71" fmla="*/ 38 h 308"/>
              <a:gd name="T72" fmla="*/ 114 w 213"/>
              <a:gd name="T73" fmla="*/ 31 h 308"/>
              <a:gd name="T74" fmla="*/ 109 w 213"/>
              <a:gd name="T75" fmla="*/ 26 h 308"/>
              <a:gd name="T76" fmla="*/ 103 w 213"/>
              <a:gd name="T77" fmla="*/ 24 h 308"/>
              <a:gd name="T78" fmla="*/ 93 w 213"/>
              <a:gd name="T79" fmla="*/ 23 h 308"/>
              <a:gd name="T80" fmla="*/ 82 w 213"/>
              <a:gd name="T81" fmla="*/ 25 h 308"/>
              <a:gd name="T82" fmla="*/ 67 w 213"/>
              <a:gd name="T83" fmla="*/ 27 h 308"/>
              <a:gd name="T84" fmla="*/ 54 w 213"/>
              <a:gd name="T85" fmla="*/ 30 h 308"/>
              <a:gd name="T86" fmla="*/ 44 w 213"/>
              <a:gd name="T87" fmla="*/ 31 h 308"/>
              <a:gd name="T88" fmla="*/ 34 w 213"/>
              <a:gd name="T89" fmla="*/ 31 h 308"/>
              <a:gd name="T90" fmla="*/ 25 w 213"/>
              <a:gd name="T91" fmla="*/ 30 h 308"/>
              <a:gd name="T92" fmla="*/ 18 w 213"/>
              <a:gd name="T93" fmla="*/ 28 h 308"/>
              <a:gd name="T94" fmla="*/ 13 w 213"/>
              <a:gd name="T95" fmla="*/ 26 h 308"/>
              <a:gd name="T96" fmla="*/ 9 w 213"/>
              <a:gd name="T97" fmla="*/ 21 h 308"/>
              <a:gd name="T98" fmla="*/ 5 w 213"/>
              <a:gd name="T99" fmla="*/ 19 h 308"/>
              <a:gd name="T100" fmla="*/ 3 w 213"/>
              <a:gd name="T101" fmla="*/ 16 h 308"/>
              <a:gd name="T102" fmla="*/ 1 w 213"/>
              <a:gd name="T103" fmla="*/ 14 h 308"/>
              <a:gd name="T104" fmla="*/ 0 w 213"/>
              <a:gd name="T105" fmla="*/ 12 h 308"/>
              <a:gd name="T106" fmla="*/ 0 w 213"/>
              <a:gd name="T107" fmla="*/ 10 h 308"/>
              <a:gd name="T108" fmla="*/ 0 w 213"/>
              <a:gd name="T109" fmla="*/ 8 h 308"/>
              <a:gd name="T110" fmla="*/ 2 w 213"/>
              <a:gd name="T111" fmla="*/ 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 h="308">
                <a:moveTo>
                  <a:pt x="2" y="8"/>
                </a:moveTo>
                <a:lnTo>
                  <a:pt x="6" y="7"/>
                </a:lnTo>
                <a:lnTo>
                  <a:pt x="10" y="5"/>
                </a:lnTo>
                <a:lnTo>
                  <a:pt x="16" y="4"/>
                </a:lnTo>
                <a:lnTo>
                  <a:pt x="22" y="3"/>
                </a:lnTo>
                <a:lnTo>
                  <a:pt x="29" y="2"/>
                </a:lnTo>
                <a:lnTo>
                  <a:pt x="37" y="1"/>
                </a:lnTo>
                <a:lnTo>
                  <a:pt x="45" y="1"/>
                </a:lnTo>
                <a:lnTo>
                  <a:pt x="53" y="0"/>
                </a:lnTo>
                <a:lnTo>
                  <a:pt x="60" y="0"/>
                </a:lnTo>
                <a:lnTo>
                  <a:pt x="68" y="0"/>
                </a:lnTo>
                <a:lnTo>
                  <a:pt x="76" y="0"/>
                </a:lnTo>
                <a:lnTo>
                  <a:pt x="83" y="1"/>
                </a:lnTo>
                <a:lnTo>
                  <a:pt x="89" y="2"/>
                </a:lnTo>
                <a:lnTo>
                  <a:pt x="95" y="4"/>
                </a:lnTo>
                <a:lnTo>
                  <a:pt x="101" y="5"/>
                </a:lnTo>
                <a:lnTo>
                  <a:pt x="105" y="8"/>
                </a:lnTo>
                <a:lnTo>
                  <a:pt x="108" y="9"/>
                </a:lnTo>
                <a:lnTo>
                  <a:pt x="110" y="11"/>
                </a:lnTo>
                <a:lnTo>
                  <a:pt x="112" y="14"/>
                </a:lnTo>
                <a:lnTo>
                  <a:pt x="115" y="17"/>
                </a:lnTo>
                <a:lnTo>
                  <a:pt x="117" y="21"/>
                </a:lnTo>
                <a:lnTo>
                  <a:pt x="119" y="24"/>
                </a:lnTo>
                <a:lnTo>
                  <a:pt x="121" y="27"/>
                </a:lnTo>
                <a:lnTo>
                  <a:pt x="123" y="31"/>
                </a:lnTo>
                <a:lnTo>
                  <a:pt x="124" y="35"/>
                </a:lnTo>
                <a:lnTo>
                  <a:pt x="125" y="39"/>
                </a:lnTo>
                <a:lnTo>
                  <a:pt x="126" y="43"/>
                </a:lnTo>
                <a:lnTo>
                  <a:pt x="128" y="47"/>
                </a:lnTo>
                <a:lnTo>
                  <a:pt x="129" y="50"/>
                </a:lnTo>
                <a:lnTo>
                  <a:pt x="130" y="53"/>
                </a:lnTo>
                <a:lnTo>
                  <a:pt x="131" y="56"/>
                </a:lnTo>
                <a:lnTo>
                  <a:pt x="132" y="58"/>
                </a:lnTo>
                <a:lnTo>
                  <a:pt x="134" y="63"/>
                </a:lnTo>
                <a:lnTo>
                  <a:pt x="137" y="72"/>
                </a:lnTo>
                <a:lnTo>
                  <a:pt x="142" y="84"/>
                </a:lnTo>
                <a:lnTo>
                  <a:pt x="147" y="99"/>
                </a:lnTo>
                <a:lnTo>
                  <a:pt x="154" y="117"/>
                </a:lnTo>
                <a:lnTo>
                  <a:pt x="159" y="136"/>
                </a:lnTo>
                <a:lnTo>
                  <a:pt x="167" y="157"/>
                </a:lnTo>
                <a:lnTo>
                  <a:pt x="174" y="178"/>
                </a:lnTo>
                <a:lnTo>
                  <a:pt x="181" y="198"/>
                </a:lnTo>
                <a:lnTo>
                  <a:pt x="189" y="218"/>
                </a:lnTo>
                <a:lnTo>
                  <a:pt x="194" y="236"/>
                </a:lnTo>
                <a:lnTo>
                  <a:pt x="200" y="253"/>
                </a:lnTo>
                <a:lnTo>
                  <a:pt x="205" y="267"/>
                </a:lnTo>
                <a:lnTo>
                  <a:pt x="209" y="278"/>
                </a:lnTo>
                <a:lnTo>
                  <a:pt x="211" y="284"/>
                </a:lnTo>
                <a:lnTo>
                  <a:pt x="212" y="286"/>
                </a:lnTo>
                <a:lnTo>
                  <a:pt x="205" y="307"/>
                </a:lnTo>
                <a:lnTo>
                  <a:pt x="204" y="304"/>
                </a:lnTo>
                <a:lnTo>
                  <a:pt x="202" y="297"/>
                </a:lnTo>
                <a:lnTo>
                  <a:pt x="198" y="285"/>
                </a:lnTo>
                <a:lnTo>
                  <a:pt x="194" y="271"/>
                </a:lnTo>
                <a:lnTo>
                  <a:pt x="188" y="253"/>
                </a:lnTo>
                <a:lnTo>
                  <a:pt x="182" y="233"/>
                </a:lnTo>
                <a:lnTo>
                  <a:pt x="175" y="213"/>
                </a:lnTo>
                <a:lnTo>
                  <a:pt x="167" y="190"/>
                </a:lnTo>
                <a:lnTo>
                  <a:pt x="160" y="169"/>
                </a:lnTo>
                <a:lnTo>
                  <a:pt x="154" y="146"/>
                </a:lnTo>
                <a:lnTo>
                  <a:pt x="147" y="126"/>
                </a:lnTo>
                <a:lnTo>
                  <a:pt x="140" y="107"/>
                </a:lnTo>
                <a:lnTo>
                  <a:pt x="135" y="90"/>
                </a:lnTo>
                <a:lnTo>
                  <a:pt x="130" y="77"/>
                </a:lnTo>
                <a:lnTo>
                  <a:pt x="127" y="67"/>
                </a:lnTo>
                <a:lnTo>
                  <a:pt x="125" y="62"/>
                </a:lnTo>
                <a:lnTo>
                  <a:pt x="124" y="58"/>
                </a:lnTo>
                <a:lnTo>
                  <a:pt x="122" y="54"/>
                </a:lnTo>
                <a:lnTo>
                  <a:pt x="121" y="50"/>
                </a:lnTo>
                <a:lnTo>
                  <a:pt x="120" y="46"/>
                </a:lnTo>
                <a:lnTo>
                  <a:pt x="118" y="42"/>
                </a:lnTo>
                <a:lnTo>
                  <a:pt x="117" y="38"/>
                </a:lnTo>
                <a:lnTo>
                  <a:pt x="115" y="34"/>
                </a:lnTo>
                <a:lnTo>
                  <a:pt x="114" y="31"/>
                </a:lnTo>
                <a:lnTo>
                  <a:pt x="112" y="28"/>
                </a:lnTo>
                <a:lnTo>
                  <a:pt x="109" y="26"/>
                </a:lnTo>
                <a:lnTo>
                  <a:pt x="106" y="25"/>
                </a:lnTo>
                <a:lnTo>
                  <a:pt x="103" y="24"/>
                </a:lnTo>
                <a:lnTo>
                  <a:pt x="98" y="23"/>
                </a:lnTo>
                <a:lnTo>
                  <a:pt x="93" y="23"/>
                </a:lnTo>
                <a:lnTo>
                  <a:pt x="88" y="23"/>
                </a:lnTo>
                <a:lnTo>
                  <a:pt x="82" y="25"/>
                </a:lnTo>
                <a:lnTo>
                  <a:pt x="75" y="26"/>
                </a:lnTo>
                <a:lnTo>
                  <a:pt x="67" y="27"/>
                </a:lnTo>
                <a:lnTo>
                  <a:pt x="61" y="29"/>
                </a:lnTo>
                <a:lnTo>
                  <a:pt x="54" y="30"/>
                </a:lnTo>
                <a:lnTo>
                  <a:pt x="49" y="30"/>
                </a:lnTo>
                <a:lnTo>
                  <a:pt x="44" y="31"/>
                </a:lnTo>
                <a:lnTo>
                  <a:pt x="39" y="31"/>
                </a:lnTo>
                <a:lnTo>
                  <a:pt x="34" y="31"/>
                </a:lnTo>
                <a:lnTo>
                  <a:pt x="29" y="31"/>
                </a:lnTo>
                <a:lnTo>
                  <a:pt x="25" y="30"/>
                </a:lnTo>
                <a:lnTo>
                  <a:pt x="21" y="29"/>
                </a:lnTo>
                <a:lnTo>
                  <a:pt x="18" y="28"/>
                </a:lnTo>
                <a:lnTo>
                  <a:pt x="16" y="27"/>
                </a:lnTo>
                <a:lnTo>
                  <a:pt x="13" y="26"/>
                </a:lnTo>
                <a:lnTo>
                  <a:pt x="11" y="24"/>
                </a:lnTo>
                <a:lnTo>
                  <a:pt x="9" y="21"/>
                </a:lnTo>
                <a:lnTo>
                  <a:pt x="7" y="20"/>
                </a:lnTo>
                <a:lnTo>
                  <a:pt x="5" y="19"/>
                </a:lnTo>
                <a:lnTo>
                  <a:pt x="4" y="18"/>
                </a:lnTo>
                <a:lnTo>
                  <a:pt x="3" y="16"/>
                </a:lnTo>
                <a:lnTo>
                  <a:pt x="2" y="15"/>
                </a:lnTo>
                <a:lnTo>
                  <a:pt x="1" y="14"/>
                </a:lnTo>
                <a:lnTo>
                  <a:pt x="1" y="13"/>
                </a:lnTo>
                <a:lnTo>
                  <a:pt x="0" y="12"/>
                </a:lnTo>
                <a:lnTo>
                  <a:pt x="0" y="11"/>
                </a:lnTo>
                <a:lnTo>
                  <a:pt x="0" y="10"/>
                </a:lnTo>
                <a:lnTo>
                  <a:pt x="0" y="9"/>
                </a:lnTo>
                <a:lnTo>
                  <a:pt x="0" y="8"/>
                </a:lnTo>
                <a:lnTo>
                  <a:pt x="1" y="8"/>
                </a:lnTo>
                <a:lnTo>
                  <a:pt x="2" y="8"/>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69" name="Freeform 125">
            <a:extLst>
              <a:ext uri="{FF2B5EF4-FFF2-40B4-BE49-F238E27FC236}">
                <a16:creationId xmlns:a16="http://schemas.microsoft.com/office/drawing/2014/main" id="{B74CB41B-F1B4-0A43-9631-679C8429590F}"/>
              </a:ext>
            </a:extLst>
          </p:cNvPr>
          <p:cNvSpPr>
            <a:spLocks/>
          </p:cNvSpPr>
          <p:nvPr/>
        </p:nvSpPr>
        <p:spPr bwMode="auto">
          <a:xfrm>
            <a:off x="3061395" y="2504728"/>
            <a:ext cx="79236" cy="28213"/>
          </a:xfrm>
          <a:custGeom>
            <a:avLst/>
            <a:gdLst>
              <a:gd name="T0" fmla="*/ 2 w 132"/>
              <a:gd name="T1" fmla="*/ 27 h 47"/>
              <a:gd name="T2" fmla="*/ 10 w 132"/>
              <a:gd name="T3" fmla="*/ 23 h 47"/>
              <a:gd name="T4" fmla="*/ 19 w 132"/>
              <a:gd name="T5" fmla="*/ 19 h 47"/>
              <a:gd name="T6" fmla="*/ 30 w 132"/>
              <a:gd name="T7" fmla="*/ 15 h 47"/>
              <a:gd name="T8" fmla="*/ 43 w 132"/>
              <a:gd name="T9" fmla="*/ 12 h 47"/>
              <a:gd name="T10" fmla="*/ 55 w 132"/>
              <a:gd name="T11" fmla="*/ 11 h 47"/>
              <a:gd name="T12" fmla="*/ 68 w 132"/>
              <a:gd name="T13" fmla="*/ 8 h 47"/>
              <a:gd name="T14" fmla="*/ 80 w 132"/>
              <a:gd name="T15" fmla="*/ 7 h 47"/>
              <a:gd name="T16" fmla="*/ 89 w 132"/>
              <a:gd name="T17" fmla="*/ 5 h 47"/>
              <a:gd name="T18" fmla="*/ 98 w 132"/>
              <a:gd name="T19" fmla="*/ 4 h 47"/>
              <a:gd name="T20" fmla="*/ 106 w 132"/>
              <a:gd name="T21" fmla="*/ 4 h 47"/>
              <a:gd name="T22" fmla="*/ 113 w 132"/>
              <a:gd name="T23" fmla="*/ 3 h 47"/>
              <a:gd name="T24" fmla="*/ 120 w 132"/>
              <a:gd name="T25" fmla="*/ 2 h 47"/>
              <a:gd name="T26" fmla="*/ 125 w 132"/>
              <a:gd name="T27" fmla="*/ 1 h 47"/>
              <a:gd name="T28" fmla="*/ 129 w 132"/>
              <a:gd name="T29" fmla="*/ 1 h 47"/>
              <a:gd name="T30" fmla="*/ 131 w 132"/>
              <a:gd name="T31" fmla="*/ 0 h 47"/>
              <a:gd name="T32" fmla="*/ 127 w 132"/>
              <a:gd name="T33" fmla="*/ 9 h 47"/>
              <a:gd name="T34" fmla="*/ 122 w 132"/>
              <a:gd name="T35" fmla="*/ 15 h 47"/>
              <a:gd name="T36" fmla="*/ 117 w 132"/>
              <a:gd name="T37" fmla="*/ 21 h 47"/>
              <a:gd name="T38" fmla="*/ 111 w 132"/>
              <a:gd name="T39" fmla="*/ 26 h 47"/>
              <a:gd name="T40" fmla="*/ 102 w 132"/>
              <a:gd name="T41" fmla="*/ 30 h 47"/>
              <a:gd name="T42" fmla="*/ 92 w 132"/>
              <a:gd name="T43" fmla="*/ 35 h 47"/>
              <a:gd name="T44" fmla="*/ 80 w 132"/>
              <a:gd name="T45" fmla="*/ 38 h 47"/>
              <a:gd name="T46" fmla="*/ 65 w 132"/>
              <a:gd name="T47" fmla="*/ 42 h 47"/>
              <a:gd name="T48" fmla="*/ 57 w 132"/>
              <a:gd name="T49" fmla="*/ 45 h 47"/>
              <a:gd name="T50" fmla="*/ 48 w 132"/>
              <a:gd name="T51" fmla="*/ 46 h 47"/>
              <a:gd name="T52" fmla="*/ 37 w 132"/>
              <a:gd name="T53" fmla="*/ 46 h 47"/>
              <a:gd name="T54" fmla="*/ 28 w 132"/>
              <a:gd name="T55" fmla="*/ 46 h 47"/>
              <a:gd name="T56" fmla="*/ 18 w 132"/>
              <a:gd name="T57" fmla="*/ 44 h 47"/>
              <a:gd name="T58" fmla="*/ 11 w 132"/>
              <a:gd name="T59" fmla="*/ 41 h 47"/>
              <a:gd name="T60" fmla="*/ 4 w 132"/>
              <a:gd name="T61" fmla="*/ 36 h 47"/>
              <a:gd name="T62" fmla="*/ 0 w 132"/>
              <a:gd name="T63"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47">
                <a:moveTo>
                  <a:pt x="0" y="31"/>
                </a:moveTo>
                <a:lnTo>
                  <a:pt x="2" y="27"/>
                </a:lnTo>
                <a:lnTo>
                  <a:pt x="5" y="26"/>
                </a:lnTo>
                <a:lnTo>
                  <a:pt x="10" y="23"/>
                </a:lnTo>
                <a:lnTo>
                  <a:pt x="13" y="21"/>
                </a:lnTo>
                <a:lnTo>
                  <a:pt x="19" y="19"/>
                </a:lnTo>
                <a:lnTo>
                  <a:pt x="24" y="17"/>
                </a:lnTo>
                <a:lnTo>
                  <a:pt x="30" y="15"/>
                </a:lnTo>
                <a:lnTo>
                  <a:pt x="36" y="14"/>
                </a:lnTo>
                <a:lnTo>
                  <a:pt x="43" y="12"/>
                </a:lnTo>
                <a:lnTo>
                  <a:pt x="49" y="12"/>
                </a:lnTo>
                <a:lnTo>
                  <a:pt x="55" y="11"/>
                </a:lnTo>
                <a:lnTo>
                  <a:pt x="62" y="9"/>
                </a:lnTo>
                <a:lnTo>
                  <a:pt x="68" y="8"/>
                </a:lnTo>
                <a:lnTo>
                  <a:pt x="75" y="8"/>
                </a:lnTo>
                <a:lnTo>
                  <a:pt x="80" y="7"/>
                </a:lnTo>
                <a:lnTo>
                  <a:pt x="85" y="6"/>
                </a:lnTo>
                <a:lnTo>
                  <a:pt x="89" y="5"/>
                </a:lnTo>
                <a:lnTo>
                  <a:pt x="94" y="5"/>
                </a:lnTo>
                <a:lnTo>
                  <a:pt x="98" y="4"/>
                </a:lnTo>
                <a:lnTo>
                  <a:pt x="102" y="4"/>
                </a:lnTo>
                <a:lnTo>
                  <a:pt x="106" y="4"/>
                </a:lnTo>
                <a:lnTo>
                  <a:pt x="110" y="3"/>
                </a:lnTo>
                <a:lnTo>
                  <a:pt x="113" y="3"/>
                </a:lnTo>
                <a:lnTo>
                  <a:pt x="117" y="2"/>
                </a:lnTo>
                <a:lnTo>
                  <a:pt x="120" y="2"/>
                </a:lnTo>
                <a:lnTo>
                  <a:pt x="122" y="1"/>
                </a:lnTo>
                <a:lnTo>
                  <a:pt x="125" y="1"/>
                </a:lnTo>
                <a:lnTo>
                  <a:pt x="127" y="1"/>
                </a:lnTo>
                <a:lnTo>
                  <a:pt x="129" y="1"/>
                </a:lnTo>
                <a:lnTo>
                  <a:pt x="130" y="0"/>
                </a:lnTo>
                <a:lnTo>
                  <a:pt x="131" y="0"/>
                </a:lnTo>
                <a:lnTo>
                  <a:pt x="129" y="4"/>
                </a:lnTo>
                <a:lnTo>
                  <a:pt x="127" y="9"/>
                </a:lnTo>
                <a:lnTo>
                  <a:pt x="125" y="12"/>
                </a:lnTo>
                <a:lnTo>
                  <a:pt x="122" y="15"/>
                </a:lnTo>
                <a:lnTo>
                  <a:pt x="120" y="19"/>
                </a:lnTo>
                <a:lnTo>
                  <a:pt x="117" y="21"/>
                </a:lnTo>
                <a:lnTo>
                  <a:pt x="114" y="24"/>
                </a:lnTo>
                <a:lnTo>
                  <a:pt x="111" y="26"/>
                </a:lnTo>
                <a:lnTo>
                  <a:pt x="106" y="28"/>
                </a:lnTo>
                <a:lnTo>
                  <a:pt x="102" y="30"/>
                </a:lnTo>
                <a:lnTo>
                  <a:pt x="98" y="33"/>
                </a:lnTo>
                <a:lnTo>
                  <a:pt x="92" y="35"/>
                </a:lnTo>
                <a:lnTo>
                  <a:pt x="86" y="36"/>
                </a:lnTo>
                <a:lnTo>
                  <a:pt x="80" y="38"/>
                </a:lnTo>
                <a:lnTo>
                  <a:pt x="73" y="41"/>
                </a:lnTo>
                <a:lnTo>
                  <a:pt x="65" y="42"/>
                </a:lnTo>
                <a:lnTo>
                  <a:pt x="61" y="44"/>
                </a:lnTo>
                <a:lnTo>
                  <a:pt x="57" y="45"/>
                </a:lnTo>
                <a:lnTo>
                  <a:pt x="53" y="45"/>
                </a:lnTo>
                <a:lnTo>
                  <a:pt x="48" y="46"/>
                </a:lnTo>
                <a:lnTo>
                  <a:pt x="43" y="46"/>
                </a:lnTo>
                <a:lnTo>
                  <a:pt x="37" y="46"/>
                </a:lnTo>
                <a:lnTo>
                  <a:pt x="33" y="46"/>
                </a:lnTo>
                <a:lnTo>
                  <a:pt x="28" y="46"/>
                </a:lnTo>
                <a:lnTo>
                  <a:pt x="23" y="45"/>
                </a:lnTo>
                <a:lnTo>
                  <a:pt x="18" y="44"/>
                </a:lnTo>
                <a:lnTo>
                  <a:pt x="14" y="42"/>
                </a:lnTo>
                <a:lnTo>
                  <a:pt x="11" y="41"/>
                </a:lnTo>
                <a:lnTo>
                  <a:pt x="7" y="39"/>
                </a:lnTo>
                <a:lnTo>
                  <a:pt x="4" y="36"/>
                </a:lnTo>
                <a:lnTo>
                  <a:pt x="1" y="34"/>
                </a:lnTo>
                <a:lnTo>
                  <a:pt x="0" y="31"/>
                </a:lnTo>
              </a:path>
            </a:pathLst>
          </a:custGeom>
          <a:solidFill>
            <a:srgbClr val="F2E5D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0" name="Freeform 126">
            <a:extLst>
              <a:ext uri="{FF2B5EF4-FFF2-40B4-BE49-F238E27FC236}">
                <a16:creationId xmlns:a16="http://schemas.microsoft.com/office/drawing/2014/main" id="{FD388ABB-8829-D54B-8FF0-39F46E2E268D}"/>
              </a:ext>
            </a:extLst>
          </p:cNvPr>
          <p:cNvSpPr>
            <a:spLocks/>
          </p:cNvSpPr>
          <p:nvPr/>
        </p:nvSpPr>
        <p:spPr bwMode="auto">
          <a:xfrm>
            <a:off x="2937739" y="2529339"/>
            <a:ext cx="90041" cy="28813"/>
          </a:xfrm>
          <a:custGeom>
            <a:avLst/>
            <a:gdLst>
              <a:gd name="T0" fmla="*/ 145 w 150"/>
              <a:gd name="T1" fmla="*/ 2 h 48"/>
              <a:gd name="T2" fmla="*/ 137 w 150"/>
              <a:gd name="T3" fmla="*/ 0 h 48"/>
              <a:gd name="T4" fmla="*/ 127 w 150"/>
              <a:gd name="T5" fmla="*/ 0 h 48"/>
              <a:gd name="T6" fmla="*/ 115 w 150"/>
              <a:gd name="T7" fmla="*/ 2 h 48"/>
              <a:gd name="T8" fmla="*/ 103 w 150"/>
              <a:gd name="T9" fmla="*/ 4 h 48"/>
              <a:gd name="T10" fmla="*/ 90 w 150"/>
              <a:gd name="T11" fmla="*/ 6 h 48"/>
              <a:gd name="T12" fmla="*/ 78 w 150"/>
              <a:gd name="T13" fmla="*/ 9 h 48"/>
              <a:gd name="T14" fmla="*/ 67 w 150"/>
              <a:gd name="T15" fmla="*/ 12 h 48"/>
              <a:gd name="T16" fmla="*/ 59 w 150"/>
              <a:gd name="T17" fmla="*/ 13 h 48"/>
              <a:gd name="T18" fmla="*/ 48 w 150"/>
              <a:gd name="T19" fmla="*/ 16 h 48"/>
              <a:gd name="T20" fmla="*/ 38 w 150"/>
              <a:gd name="T21" fmla="*/ 20 h 48"/>
              <a:gd name="T22" fmla="*/ 28 w 150"/>
              <a:gd name="T23" fmla="*/ 22 h 48"/>
              <a:gd name="T24" fmla="*/ 18 w 150"/>
              <a:gd name="T25" fmla="*/ 25 h 48"/>
              <a:gd name="T26" fmla="*/ 10 w 150"/>
              <a:gd name="T27" fmla="*/ 27 h 48"/>
              <a:gd name="T28" fmla="*/ 4 w 150"/>
              <a:gd name="T29" fmla="*/ 29 h 48"/>
              <a:gd name="T30" fmla="*/ 1 w 150"/>
              <a:gd name="T31" fmla="*/ 30 h 48"/>
              <a:gd name="T32" fmla="*/ 4 w 150"/>
              <a:gd name="T33" fmla="*/ 34 h 48"/>
              <a:gd name="T34" fmla="*/ 12 w 150"/>
              <a:gd name="T35" fmla="*/ 38 h 48"/>
              <a:gd name="T36" fmla="*/ 22 w 150"/>
              <a:gd name="T37" fmla="*/ 43 h 48"/>
              <a:gd name="T38" fmla="*/ 34 w 150"/>
              <a:gd name="T39" fmla="*/ 45 h 48"/>
              <a:gd name="T40" fmla="*/ 45 w 150"/>
              <a:gd name="T41" fmla="*/ 47 h 48"/>
              <a:gd name="T42" fmla="*/ 59 w 150"/>
              <a:gd name="T43" fmla="*/ 47 h 48"/>
              <a:gd name="T44" fmla="*/ 73 w 150"/>
              <a:gd name="T45" fmla="*/ 46 h 48"/>
              <a:gd name="T46" fmla="*/ 87 w 150"/>
              <a:gd name="T47" fmla="*/ 44 h 48"/>
              <a:gd name="T48" fmla="*/ 101 w 150"/>
              <a:gd name="T49" fmla="*/ 43 h 48"/>
              <a:gd name="T50" fmla="*/ 111 w 150"/>
              <a:gd name="T51" fmla="*/ 40 h 48"/>
              <a:gd name="T52" fmla="*/ 121 w 150"/>
              <a:gd name="T53" fmla="*/ 36 h 48"/>
              <a:gd name="T54" fmla="*/ 130 w 150"/>
              <a:gd name="T55" fmla="*/ 33 h 48"/>
              <a:gd name="T56" fmla="*/ 138 w 150"/>
              <a:gd name="T57" fmla="*/ 27 h 48"/>
              <a:gd name="T58" fmla="*/ 144 w 150"/>
              <a:gd name="T59" fmla="*/ 21 h 48"/>
              <a:gd name="T60" fmla="*/ 148 w 150"/>
              <a:gd name="T61" fmla="*/ 15 h 48"/>
              <a:gd name="T62" fmla="*/ 149 w 150"/>
              <a:gd name="T63" fmla="*/ 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48">
                <a:moveTo>
                  <a:pt x="148" y="4"/>
                </a:moveTo>
                <a:lnTo>
                  <a:pt x="145" y="2"/>
                </a:lnTo>
                <a:lnTo>
                  <a:pt x="142" y="1"/>
                </a:lnTo>
                <a:lnTo>
                  <a:pt x="137" y="0"/>
                </a:lnTo>
                <a:lnTo>
                  <a:pt x="133" y="0"/>
                </a:lnTo>
                <a:lnTo>
                  <a:pt x="127" y="0"/>
                </a:lnTo>
                <a:lnTo>
                  <a:pt x="121" y="1"/>
                </a:lnTo>
                <a:lnTo>
                  <a:pt x="115" y="2"/>
                </a:lnTo>
                <a:lnTo>
                  <a:pt x="110" y="3"/>
                </a:lnTo>
                <a:lnTo>
                  <a:pt x="103" y="4"/>
                </a:lnTo>
                <a:lnTo>
                  <a:pt x="96" y="4"/>
                </a:lnTo>
                <a:lnTo>
                  <a:pt x="90" y="6"/>
                </a:lnTo>
                <a:lnTo>
                  <a:pt x="84" y="7"/>
                </a:lnTo>
                <a:lnTo>
                  <a:pt x="78" y="9"/>
                </a:lnTo>
                <a:lnTo>
                  <a:pt x="72" y="10"/>
                </a:lnTo>
                <a:lnTo>
                  <a:pt x="67" y="12"/>
                </a:lnTo>
                <a:lnTo>
                  <a:pt x="62" y="12"/>
                </a:lnTo>
                <a:lnTo>
                  <a:pt x="59" y="13"/>
                </a:lnTo>
                <a:lnTo>
                  <a:pt x="54" y="15"/>
                </a:lnTo>
                <a:lnTo>
                  <a:pt x="48" y="16"/>
                </a:lnTo>
                <a:lnTo>
                  <a:pt x="43" y="18"/>
                </a:lnTo>
                <a:lnTo>
                  <a:pt x="38" y="20"/>
                </a:lnTo>
                <a:lnTo>
                  <a:pt x="33" y="21"/>
                </a:lnTo>
                <a:lnTo>
                  <a:pt x="28" y="22"/>
                </a:lnTo>
                <a:lnTo>
                  <a:pt x="23" y="24"/>
                </a:lnTo>
                <a:lnTo>
                  <a:pt x="18" y="25"/>
                </a:lnTo>
                <a:lnTo>
                  <a:pt x="13" y="27"/>
                </a:lnTo>
                <a:lnTo>
                  <a:pt x="10" y="27"/>
                </a:lnTo>
                <a:lnTo>
                  <a:pt x="7" y="28"/>
                </a:lnTo>
                <a:lnTo>
                  <a:pt x="4" y="29"/>
                </a:lnTo>
                <a:lnTo>
                  <a:pt x="2" y="30"/>
                </a:lnTo>
                <a:lnTo>
                  <a:pt x="1" y="30"/>
                </a:lnTo>
                <a:lnTo>
                  <a:pt x="0" y="31"/>
                </a:lnTo>
                <a:lnTo>
                  <a:pt x="4" y="34"/>
                </a:lnTo>
                <a:lnTo>
                  <a:pt x="9" y="36"/>
                </a:lnTo>
                <a:lnTo>
                  <a:pt x="12" y="38"/>
                </a:lnTo>
                <a:lnTo>
                  <a:pt x="17" y="40"/>
                </a:lnTo>
                <a:lnTo>
                  <a:pt x="22" y="43"/>
                </a:lnTo>
                <a:lnTo>
                  <a:pt x="28" y="43"/>
                </a:lnTo>
                <a:lnTo>
                  <a:pt x="34" y="45"/>
                </a:lnTo>
                <a:lnTo>
                  <a:pt x="39" y="46"/>
                </a:lnTo>
                <a:lnTo>
                  <a:pt x="45" y="47"/>
                </a:lnTo>
                <a:lnTo>
                  <a:pt x="52" y="47"/>
                </a:lnTo>
                <a:lnTo>
                  <a:pt x="59" y="47"/>
                </a:lnTo>
                <a:lnTo>
                  <a:pt x="65" y="47"/>
                </a:lnTo>
                <a:lnTo>
                  <a:pt x="73" y="46"/>
                </a:lnTo>
                <a:lnTo>
                  <a:pt x="80" y="45"/>
                </a:lnTo>
                <a:lnTo>
                  <a:pt x="87" y="44"/>
                </a:lnTo>
                <a:lnTo>
                  <a:pt x="96" y="43"/>
                </a:lnTo>
                <a:lnTo>
                  <a:pt x="101" y="43"/>
                </a:lnTo>
                <a:lnTo>
                  <a:pt x="106" y="41"/>
                </a:lnTo>
                <a:lnTo>
                  <a:pt x="111" y="40"/>
                </a:lnTo>
                <a:lnTo>
                  <a:pt x="116" y="38"/>
                </a:lnTo>
                <a:lnTo>
                  <a:pt x="121" y="36"/>
                </a:lnTo>
                <a:lnTo>
                  <a:pt x="126" y="35"/>
                </a:lnTo>
                <a:lnTo>
                  <a:pt x="130" y="33"/>
                </a:lnTo>
                <a:lnTo>
                  <a:pt x="135" y="30"/>
                </a:lnTo>
                <a:lnTo>
                  <a:pt x="138" y="27"/>
                </a:lnTo>
                <a:lnTo>
                  <a:pt x="141" y="25"/>
                </a:lnTo>
                <a:lnTo>
                  <a:pt x="144" y="21"/>
                </a:lnTo>
                <a:lnTo>
                  <a:pt x="147" y="18"/>
                </a:lnTo>
                <a:lnTo>
                  <a:pt x="148" y="15"/>
                </a:lnTo>
                <a:lnTo>
                  <a:pt x="149" y="11"/>
                </a:lnTo>
                <a:lnTo>
                  <a:pt x="149" y="7"/>
                </a:lnTo>
                <a:lnTo>
                  <a:pt x="148" y="4"/>
                </a:lnTo>
              </a:path>
            </a:pathLst>
          </a:custGeom>
          <a:solidFill>
            <a:srgbClr val="00986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1" name="Freeform 127">
            <a:extLst>
              <a:ext uri="{FF2B5EF4-FFF2-40B4-BE49-F238E27FC236}">
                <a16:creationId xmlns:a16="http://schemas.microsoft.com/office/drawing/2014/main" id="{E73559AC-3D51-F344-8CEA-2FFFFE8C19EA}"/>
              </a:ext>
            </a:extLst>
          </p:cNvPr>
          <p:cNvSpPr>
            <a:spLocks/>
          </p:cNvSpPr>
          <p:nvPr/>
        </p:nvSpPr>
        <p:spPr bwMode="auto">
          <a:xfrm>
            <a:off x="2773263" y="2501727"/>
            <a:ext cx="197490" cy="273124"/>
          </a:xfrm>
          <a:custGeom>
            <a:avLst/>
            <a:gdLst>
              <a:gd name="T0" fmla="*/ 31 w 329"/>
              <a:gd name="T1" fmla="*/ 272 h 455"/>
              <a:gd name="T2" fmla="*/ 58 w 329"/>
              <a:gd name="T3" fmla="*/ 251 h 455"/>
              <a:gd name="T4" fmla="*/ 75 w 329"/>
              <a:gd name="T5" fmla="*/ 237 h 455"/>
              <a:gd name="T6" fmla="*/ 82 w 329"/>
              <a:gd name="T7" fmla="*/ 232 h 455"/>
              <a:gd name="T8" fmla="*/ 82 w 329"/>
              <a:gd name="T9" fmla="*/ 219 h 455"/>
              <a:gd name="T10" fmla="*/ 83 w 329"/>
              <a:gd name="T11" fmla="*/ 198 h 455"/>
              <a:gd name="T12" fmla="*/ 86 w 329"/>
              <a:gd name="T13" fmla="*/ 171 h 455"/>
              <a:gd name="T14" fmla="*/ 90 w 329"/>
              <a:gd name="T15" fmla="*/ 147 h 455"/>
              <a:gd name="T16" fmla="*/ 91 w 329"/>
              <a:gd name="T17" fmla="*/ 116 h 455"/>
              <a:gd name="T18" fmla="*/ 93 w 329"/>
              <a:gd name="T19" fmla="*/ 94 h 455"/>
              <a:gd name="T20" fmla="*/ 96 w 329"/>
              <a:gd name="T21" fmla="*/ 78 h 455"/>
              <a:gd name="T22" fmla="*/ 110 w 329"/>
              <a:gd name="T23" fmla="*/ 66 h 455"/>
              <a:gd name="T24" fmla="*/ 133 w 329"/>
              <a:gd name="T25" fmla="*/ 46 h 455"/>
              <a:gd name="T26" fmla="*/ 160 w 329"/>
              <a:gd name="T27" fmla="*/ 24 h 455"/>
              <a:gd name="T28" fmla="*/ 181 w 329"/>
              <a:gd name="T29" fmla="*/ 8 h 455"/>
              <a:gd name="T30" fmla="*/ 196 w 329"/>
              <a:gd name="T31" fmla="*/ 1 h 455"/>
              <a:gd name="T32" fmla="*/ 215 w 329"/>
              <a:gd name="T33" fmla="*/ 0 h 455"/>
              <a:gd name="T34" fmla="*/ 236 w 329"/>
              <a:gd name="T35" fmla="*/ 2 h 455"/>
              <a:gd name="T36" fmla="*/ 256 w 329"/>
              <a:gd name="T37" fmla="*/ 5 h 455"/>
              <a:gd name="T38" fmla="*/ 270 w 329"/>
              <a:gd name="T39" fmla="*/ 12 h 455"/>
              <a:gd name="T40" fmla="*/ 278 w 329"/>
              <a:gd name="T41" fmla="*/ 27 h 455"/>
              <a:gd name="T42" fmla="*/ 281 w 329"/>
              <a:gd name="T43" fmla="*/ 45 h 455"/>
              <a:gd name="T44" fmla="*/ 279 w 329"/>
              <a:gd name="T45" fmla="*/ 61 h 455"/>
              <a:gd name="T46" fmla="*/ 287 w 329"/>
              <a:gd name="T47" fmla="*/ 70 h 455"/>
              <a:gd name="T48" fmla="*/ 294 w 329"/>
              <a:gd name="T49" fmla="*/ 81 h 455"/>
              <a:gd name="T50" fmla="*/ 294 w 329"/>
              <a:gd name="T51" fmla="*/ 92 h 455"/>
              <a:gd name="T52" fmla="*/ 290 w 329"/>
              <a:gd name="T53" fmla="*/ 100 h 455"/>
              <a:gd name="T54" fmla="*/ 301 w 329"/>
              <a:gd name="T55" fmla="*/ 108 h 455"/>
              <a:gd name="T56" fmla="*/ 314 w 329"/>
              <a:gd name="T57" fmla="*/ 121 h 455"/>
              <a:gd name="T58" fmla="*/ 320 w 329"/>
              <a:gd name="T59" fmla="*/ 134 h 455"/>
              <a:gd name="T60" fmla="*/ 320 w 329"/>
              <a:gd name="T61" fmla="*/ 147 h 455"/>
              <a:gd name="T62" fmla="*/ 326 w 329"/>
              <a:gd name="T63" fmla="*/ 156 h 455"/>
              <a:gd name="T64" fmla="*/ 327 w 329"/>
              <a:gd name="T65" fmla="*/ 166 h 455"/>
              <a:gd name="T66" fmla="*/ 322 w 329"/>
              <a:gd name="T67" fmla="*/ 177 h 455"/>
              <a:gd name="T68" fmla="*/ 312 w 329"/>
              <a:gd name="T69" fmla="*/ 188 h 455"/>
              <a:gd name="T70" fmla="*/ 295 w 329"/>
              <a:gd name="T71" fmla="*/ 202 h 455"/>
              <a:gd name="T72" fmla="*/ 281 w 329"/>
              <a:gd name="T73" fmla="*/ 214 h 455"/>
              <a:gd name="T74" fmla="*/ 266 w 329"/>
              <a:gd name="T75" fmla="*/ 228 h 455"/>
              <a:gd name="T76" fmla="*/ 259 w 329"/>
              <a:gd name="T77" fmla="*/ 236 h 455"/>
              <a:gd name="T78" fmla="*/ 253 w 329"/>
              <a:gd name="T79" fmla="*/ 246 h 455"/>
              <a:gd name="T80" fmla="*/ 246 w 329"/>
              <a:gd name="T81" fmla="*/ 259 h 455"/>
              <a:gd name="T82" fmla="*/ 235 w 329"/>
              <a:gd name="T83" fmla="*/ 276 h 455"/>
              <a:gd name="T84" fmla="*/ 225 w 329"/>
              <a:gd name="T85" fmla="*/ 289 h 455"/>
              <a:gd name="T86" fmla="*/ 218 w 329"/>
              <a:gd name="T87" fmla="*/ 300 h 455"/>
              <a:gd name="T88" fmla="*/ 211 w 329"/>
              <a:gd name="T89" fmla="*/ 312 h 455"/>
              <a:gd name="T90" fmla="*/ 200 w 329"/>
              <a:gd name="T91" fmla="*/ 326 h 455"/>
              <a:gd name="T92" fmla="*/ 183 w 329"/>
              <a:gd name="T93" fmla="*/ 342 h 455"/>
              <a:gd name="T94" fmla="*/ 168 w 329"/>
              <a:gd name="T95" fmla="*/ 351 h 455"/>
              <a:gd name="T96" fmla="*/ 155 w 329"/>
              <a:gd name="T97" fmla="*/ 356 h 455"/>
              <a:gd name="T98" fmla="*/ 141 w 329"/>
              <a:gd name="T99" fmla="*/ 361 h 455"/>
              <a:gd name="T100" fmla="*/ 124 w 329"/>
              <a:gd name="T101" fmla="*/ 372 h 455"/>
              <a:gd name="T102" fmla="*/ 98 w 329"/>
              <a:gd name="T103" fmla="*/ 395 h 455"/>
              <a:gd name="T104" fmla="*/ 68 w 329"/>
              <a:gd name="T105" fmla="*/ 422 h 455"/>
              <a:gd name="T106" fmla="*/ 43 w 329"/>
              <a:gd name="T107" fmla="*/ 446 h 455"/>
              <a:gd name="T108" fmla="*/ 26 w 329"/>
              <a:gd name="T109" fmla="*/ 434 h 455"/>
              <a:gd name="T110" fmla="*/ 11 w 329"/>
              <a:gd name="T111" fmla="*/ 389 h 455"/>
              <a:gd name="T112" fmla="*/ 2 w 329"/>
              <a:gd name="T113" fmla="*/ 344 h 455"/>
              <a:gd name="T114" fmla="*/ 1 w 329"/>
              <a:gd name="T115" fmla="*/ 30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455">
                <a:moveTo>
                  <a:pt x="3" y="293"/>
                </a:moveTo>
                <a:lnTo>
                  <a:pt x="13" y="286"/>
                </a:lnTo>
                <a:lnTo>
                  <a:pt x="22" y="279"/>
                </a:lnTo>
                <a:lnTo>
                  <a:pt x="31" y="272"/>
                </a:lnTo>
                <a:lnTo>
                  <a:pt x="39" y="266"/>
                </a:lnTo>
                <a:lnTo>
                  <a:pt x="46" y="261"/>
                </a:lnTo>
                <a:lnTo>
                  <a:pt x="52" y="256"/>
                </a:lnTo>
                <a:lnTo>
                  <a:pt x="58" y="251"/>
                </a:lnTo>
                <a:lnTo>
                  <a:pt x="63" y="247"/>
                </a:lnTo>
                <a:lnTo>
                  <a:pt x="68" y="243"/>
                </a:lnTo>
                <a:lnTo>
                  <a:pt x="72" y="240"/>
                </a:lnTo>
                <a:lnTo>
                  <a:pt x="75" y="237"/>
                </a:lnTo>
                <a:lnTo>
                  <a:pt x="78" y="235"/>
                </a:lnTo>
                <a:lnTo>
                  <a:pt x="80" y="234"/>
                </a:lnTo>
                <a:lnTo>
                  <a:pt x="81" y="232"/>
                </a:lnTo>
                <a:lnTo>
                  <a:pt x="82" y="232"/>
                </a:lnTo>
                <a:lnTo>
                  <a:pt x="82" y="231"/>
                </a:lnTo>
                <a:lnTo>
                  <a:pt x="82" y="227"/>
                </a:lnTo>
                <a:lnTo>
                  <a:pt x="82" y="224"/>
                </a:lnTo>
                <a:lnTo>
                  <a:pt x="82" y="219"/>
                </a:lnTo>
                <a:lnTo>
                  <a:pt x="83" y="215"/>
                </a:lnTo>
                <a:lnTo>
                  <a:pt x="83" y="209"/>
                </a:lnTo>
                <a:lnTo>
                  <a:pt x="83" y="204"/>
                </a:lnTo>
                <a:lnTo>
                  <a:pt x="83" y="198"/>
                </a:lnTo>
                <a:lnTo>
                  <a:pt x="84" y="191"/>
                </a:lnTo>
                <a:lnTo>
                  <a:pt x="84" y="185"/>
                </a:lnTo>
                <a:lnTo>
                  <a:pt x="85" y="178"/>
                </a:lnTo>
                <a:lnTo>
                  <a:pt x="86" y="171"/>
                </a:lnTo>
                <a:lnTo>
                  <a:pt x="87" y="165"/>
                </a:lnTo>
                <a:lnTo>
                  <a:pt x="88" y="159"/>
                </a:lnTo>
                <a:lnTo>
                  <a:pt x="89" y="153"/>
                </a:lnTo>
                <a:lnTo>
                  <a:pt x="90" y="147"/>
                </a:lnTo>
                <a:lnTo>
                  <a:pt x="90" y="135"/>
                </a:lnTo>
                <a:lnTo>
                  <a:pt x="91" y="128"/>
                </a:lnTo>
                <a:lnTo>
                  <a:pt x="91" y="122"/>
                </a:lnTo>
                <a:lnTo>
                  <a:pt x="91" y="116"/>
                </a:lnTo>
                <a:lnTo>
                  <a:pt x="91" y="110"/>
                </a:lnTo>
                <a:lnTo>
                  <a:pt x="92" y="104"/>
                </a:lnTo>
                <a:lnTo>
                  <a:pt x="92" y="99"/>
                </a:lnTo>
                <a:lnTo>
                  <a:pt x="93" y="94"/>
                </a:lnTo>
                <a:lnTo>
                  <a:pt x="93" y="89"/>
                </a:lnTo>
                <a:lnTo>
                  <a:pt x="94" y="85"/>
                </a:lnTo>
                <a:lnTo>
                  <a:pt x="95" y="81"/>
                </a:lnTo>
                <a:lnTo>
                  <a:pt x="96" y="78"/>
                </a:lnTo>
                <a:lnTo>
                  <a:pt x="98" y="75"/>
                </a:lnTo>
                <a:lnTo>
                  <a:pt x="99" y="74"/>
                </a:lnTo>
                <a:lnTo>
                  <a:pt x="105" y="69"/>
                </a:lnTo>
                <a:lnTo>
                  <a:pt x="110" y="66"/>
                </a:lnTo>
                <a:lnTo>
                  <a:pt x="115" y="62"/>
                </a:lnTo>
                <a:lnTo>
                  <a:pt x="120" y="57"/>
                </a:lnTo>
                <a:lnTo>
                  <a:pt x="126" y="52"/>
                </a:lnTo>
                <a:lnTo>
                  <a:pt x="133" y="46"/>
                </a:lnTo>
                <a:lnTo>
                  <a:pt x="140" y="41"/>
                </a:lnTo>
                <a:lnTo>
                  <a:pt x="146" y="35"/>
                </a:lnTo>
                <a:lnTo>
                  <a:pt x="153" y="30"/>
                </a:lnTo>
                <a:lnTo>
                  <a:pt x="160" y="24"/>
                </a:lnTo>
                <a:lnTo>
                  <a:pt x="166" y="19"/>
                </a:lnTo>
                <a:lnTo>
                  <a:pt x="172" y="15"/>
                </a:lnTo>
                <a:lnTo>
                  <a:pt x="177" y="11"/>
                </a:lnTo>
                <a:lnTo>
                  <a:pt x="181" y="8"/>
                </a:lnTo>
                <a:lnTo>
                  <a:pt x="185" y="5"/>
                </a:lnTo>
                <a:lnTo>
                  <a:pt x="188" y="3"/>
                </a:lnTo>
                <a:lnTo>
                  <a:pt x="192" y="2"/>
                </a:lnTo>
                <a:lnTo>
                  <a:pt x="196" y="1"/>
                </a:lnTo>
                <a:lnTo>
                  <a:pt x="201" y="0"/>
                </a:lnTo>
                <a:lnTo>
                  <a:pt x="205" y="0"/>
                </a:lnTo>
                <a:lnTo>
                  <a:pt x="210" y="0"/>
                </a:lnTo>
                <a:lnTo>
                  <a:pt x="215" y="0"/>
                </a:lnTo>
                <a:lnTo>
                  <a:pt x="220" y="0"/>
                </a:lnTo>
                <a:lnTo>
                  <a:pt x="225" y="1"/>
                </a:lnTo>
                <a:lnTo>
                  <a:pt x="231" y="1"/>
                </a:lnTo>
                <a:lnTo>
                  <a:pt x="236" y="2"/>
                </a:lnTo>
                <a:lnTo>
                  <a:pt x="241" y="2"/>
                </a:lnTo>
                <a:lnTo>
                  <a:pt x="246" y="3"/>
                </a:lnTo>
                <a:lnTo>
                  <a:pt x="251" y="4"/>
                </a:lnTo>
                <a:lnTo>
                  <a:pt x="256" y="5"/>
                </a:lnTo>
                <a:lnTo>
                  <a:pt x="261" y="5"/>
                </a:lnTo>
                <a:lnTo>
                  <a:pt x="264" y="7"/>
                </a:lnTo>
                <a:lnTo>
                  <a:pt x="267" y="9"/>
                </a:lnTo>
                <a:lnTo>
                  <a:pt x="270" y="12"/>
                </a:lnTo>
                <a:lnTo>
                  <a:pt x="273" y="15"/>
                </a:lnTo>
                <a:lnTo>
                  <a:pt x="275" y="19"/>
                </a:lnTo>
                <a:lnTo>
                  <a:pt x="277" y="23"/>
                </a:lnTo>
                <a:lnTo>
                  <a:pt x="278" y="27"/>
                </a:lnTo>
                <a:lnTo>
                  <a:pt x="279" y="32"/>
                </a:lnTo>
                <a:lnTo>
                  <a:pt x="280" y="36"/>
                </a:lnTo>
                <a:lnTo>
                  <a:pt x="281" y="41"/>
                </a:lnTo>
                <a:lnTo>
                  <a:pt x="281" y="45"/>
                </a:lnTo>
                <a:lnTo>
                  <a:pt x="281" y="50"/>
                </a:lnTo>
                <a:lnTo>
                  <a:pt x="280" y="54"/>
                </a:lnTo>
                <a:lnTo>
                  <a:pt x="280" y="57"/>
                </a:lnTo>
                <a:lnTo>
                  <a:pt x="279" y="61"/>
                </a:lnTo>
                <a:lnTo>
                  <a:pt x="278" y="64"/>
                </a:lnTo>
                <a:lnTo>
                  <a:pt x="281" y="66"/>
                </a:lnTo>
                <a:lnTo>
                  <a:pt x="284" y="68"/>
                </a:lnTo>
                <a:lnTo>
                  <a:pt x="287" y="70"/>
                </a:lnTo>
                <a:lnTo>
                  <a:pt x="289" y="73"/>
                </a:lnTo>
                <a:lnTo>
                  <a:pt x="291" y="75"/>
                </a:lnTo>
                <a:lnTo>
                  <a:pt x="293" y="78"/>
                </a:lnTo>
                <a:lnTo>
                  <a:pt x="294" y="81"/>
                </a:lnTo>
                <a:lnTo>
                  <a:pt x="294" y="84"/>
                </a:lnTo>
                <a:lnTo>
                  <a:pt x="295" y="86"/>
                </a:lnTo>
                <a:lnTo>
                  <a:pt x="295" y="89"/>
                </a:lnTo>
                <a:lnTo>
                  <a:pt x="294" y="92"/>
                </a:lnTo>
                <a:lnTo>
                  <a:pt x="293" y="94"/>
                </a:lnTo>
                <a:lnTo>
                  <a:pt x="292" y="96"/>
                </a:lnTo>
                <a:lnTo>
                  <a:pt x="291" y="98"/>
                </a:lnTo>
                <a:lnTo>
                  <a:pt x="290" y="100"/>
                </a:lnTo>
                <a:lnTo>
                  <a:pt x="288" y="101"/>
                </a:lnTo>
                <a:lnTo>
                  <a:pt x="293" y="103"/>
                </a:lnTo>
                <a:lnTo>
                  <a:pt x="297" y="106"/>
                </a:lnTo>
                <a:lnTo>
                  <a:pt x="301" y="108"/>
                </a:lnTo>
                <a:lnTo>
                  <a:pt x="305" y="111"/>
                </a:lnTo>
                <a:lnTo>
                  <a:pt x="308" y="114"/>
                </a:lnTo>
                <a:lnTo>
                  <a:pt x="311" y="117"/>
                </a:lnTo>
                <a:lnTo>
                  <a:pt x="314" y="121"/>
                </a:lnTo>
                <a:lnTo>
                  <a:pt x="316" y="124"/>
                </a:lnTo>
                <a:lnTo>
                  <a:pt x="318" y="127"/>
                </a:lnTo>
                <a:lnTo>
                  <a:pt x="319" y="131"/>
                </a:lnTo>
                <a:lnTo>
                  <a:pt x="320" y="134"/>
                </a:lnTo>
                <a:lnTo>
                  <a:pt x="321" y="137"/>
                </a:lnTo>
                <a:lnTo>
                  <a:pt x="321" y="141"/>
                </a:lnTo>
                <a:lnTo>
                  <a:pt x="320" y="144"/>
                </a:lnTo>
                <a:lnTo>
                  <a:pt x="320" y="147"/>
                </a:lnTo>
                <a:lnTo>
                  <a:pt x="319" y="149"/>
                </a:lnTo>
                <a:lnTo>
                  <a:pt x="322" y="151"/>
                </a:lnTo>
                <a:lnTo>
                  <a:pt x="324" y="153"/>
                </a:lnTo>
                <a:lnTo>
                  <a:pt x="326" y="156"/>
                </a:lnTo>
                <a:lnTo>
                  <a:pt x="327" y="158"/>
                </a:lnTo>
                <a:lnTo>
                  <a:pt x="327" y="161"/>
                </a:lnTo>
                <a:lnTo>
                  <a:pt x="328" y="163"/>
                </a:lnTo>
                <a:lnTo>
                  <a:pt x="327" y="166"/>
                </a:lnTo>
                <a:lnTo>
                  <a:pt x="326" y="169"/>
                </a:lnTo>
                <a:lnTo>
                  <a:pt x="325" y="171"/>
                </a:lnTo>
                <a:lnTo>
                  <a:pt x="324" y="174"/>
                </a:lnTo>
                <a:lnTo>
                  <a:pt x="322" y="177"/>
                </a:lnTo>
                <a:lnTo>
                  <a:pt x="320" y="180"/>
                </a:lnTo>
                <a:lnTo>
                  <a:pt x="317" y="182"/>
                </a:lnTo>
                <a:lnTo>
                  <a:pt x="315" y="185"/>
                </a:lnTo>
                <a:lnTo>
                  <a:pt x="312" y="188"/>
                </a:lnTo>
                <a:lnTo>
                  <a:pt x="308" y="190"/>
                </a:lnTo>
                <a:lnTo>
                  <a:pt x="305" y="193"/>
                </a:lnTo>
                <a:lnTo>
                  <a:pt x="298" y="199"/>
                </a:lnTo>
                <a:lnTo>
                  <a:pt x="295" y="202"/>
                </a:lnTo>
                <a:lnTo>
                  <a:pt x="291" y="205"/>
                </a:lnTo>
                <a:lnTo>
                  <a:pt x="287" y="208"/>
                </a:lnTo>
                <a:lnTo>
                  <a:pt x="284" y="211"/>
                </a:lnTo>
                <a:lnTo>
                  <a:pt x="281" y="214"/>
                </a:lnTo>
                <a:lnTo>
                  <a:pt x="277" y="217"/>
                </a:lnTo>
                <a:lnTo>
                  <a:pt x="274" y="220"/>
                </a:lnTo>
                <a:lnTo>
                  <a:pt x="268" y="226"/>
                </a:lnTo>
                <a:lnTo>
                  <a:pt x="266" y="228"/>
                </a:lnTo>
                <a:lnTo>
                  <a:pt x="264" y="231"/>
                </a:lnTo>
                <a:lnTo>
                  <a:pt x="262" y="233"/>
                </a:lnTo>
                <a:lnTo>
                  <a:pt x="261" y="235"/>
                </a:lnTo>
                <a:lnTo>
                  <a:pt x="259" y="236"/>
                </a:lnTo>
                <a:lnTo>
                  <a:pt x="258" y="238"/>
                </a:lnTo>
                <a:lnTo>
                  <a:pt x="256" y="240"/>
                </a:lnTo>
                <a:lnTo>
                  <a:pt x="255" y="243"/>
                </a:lnTo>
                <a:lnTo>
                  <a:pt x="253" y="246"/>
                </a:lnTo>
                <a:lnTo>
                  <a:pt x="251" y="249"/>
                </a:lnTo>
                <a:lnTo>
                  <a:pt x="249" y="252"/>
                </a:lnTo>
                <a:lnTo>
                  <a:pt x="248" y="255"/>
                </a:lnTo>
                <a:lnTo>
                  <a:pt x="246" y="259"/>
                </a:lnTo>
                <a:lnTo>
                  <a:pt x="244" y="262"/>
                </a:lnTo>
                <a:lnTo>
                  <a:pt x="241" y="266"/>
                </a:lnTo>
                <a:lnTo>
                  <a:pt x="237" y="273"/>
                </a:lnTo>
                <a:lnTo>
                  <a:pt x="235" y="276"/>
                </a:lnTo>
                <a:lnTo>
                  <a:pt x="232" y="280"/>
                </a:lnTo>
                <a:lnTo>
                  <a:pt x="230" y="283"/>
                </a:lnTo>
                <a:lnTo>
                  <a:pt x="227" y="286"/>
                </a:lnTo>
                <a:lnTo>
                  <a:pt x="225" y="289"/>
                </a:lnTo>
                <a:lnTo>
                  <a:pt x="223" y="292"/>
                </a:lnTo>
                <a:lnTo>
                  <a:pt x="221" y="295"/>
                </a:lnTo>
                <a:lnTo>
                  <a:pt x="220" y="298"/>
                </a:lnTo>
                <a:lnTo>
                  <a:pt x="218" y="300"/>
                </a:lnTo>
                <a:lnTo>
                  <a:pt x="216" y="303"/>
                </a:lnTo>
                <a:lnTo>
                  <a:pt x="215" y="306"/>
                </a:lnTo>
                <a:lnTo>
                  <a:pt x="213" y="309"/>
                </a:lnTo>
                <a:lnTo>
                  <a:pt x="211" y="312"/>
                </a:lnTo>
                <a:lnTo>
                  <a:pt x="208" y="315"/>
                </a:lnTo>
                <a:lnTo>
                  <a:pt x="206" y="319"/>
                </a:lnTo>
                <a:lnTo>
                  <a:pt x="203" y="322"/>
                </a:lnTo>
                <a:lnTo>
                  <a:pt x="200" y="326"/>
                </a:lnTo>
                <a:lnTo>
                  <a:pt x="196" y="330"/>
                </a:lnTo>
                <a:lnTo>
                  <a:pt x="192" y="334"/>
                </a:lnTo>
                <a:lnTo>
                  <a:pt x="187" y="339"/>
                </a:lnTo>
                <a:lnTo>
                  <a:pt x="183" y="342"/>
                </a:lnTo>
                <a:lnTo>
                  <a:pt x="179" y="345"/>
                </a:lnTo>
                <a:lnTo>
                  <a:pt x="176" y="347"/>
                </a:lnTo>
                <a:lnTo>
                  <a:pt x="172" y="349"/>
                </a:lnTo>
                <a:lnTo>
                  <a:pt x="168" y="351"/>
                </a:lnTo>
                <a:lnTo>
                  <a:pt x="165" y="352"/>
                </a:lnTo>
                <a:lnTo>
                  <a:pt x="161" y="354"/>
                </a:lnTo>
                <a:lnTo>
                  <a:pt x="158" y="355"/>
                </a:lnTo>
                <a:lnTo>
                  <a:pt x="155" y="356"/>
                </a:lnTo>
                <a:lnTo>
                  <a:pt x="151" y="357"/>
                </a:lnTo>
                <a:lnTo>
                  <a:pt x="148" y="358"/>
                </a:lnTo>
                <a:lnTo>
                  <a:pt x="145" y="359"/>
                </a:lnTo>
                <a:lnTo>
                  <a:pt x="141" y="361"/>
                </a:lnTo>
                <a:lnTo>
                  <a:pt x="137" y="363"/>
                </a:lnTo>
                <a:lnTo>
                  <a:pt x="134" y="365"/>
                </a:lnTo>
                <a:lnTo>
                  <a:pt x="129" y="368"/>
                </a:lnTo>
                <a:lnTo>
                  <a:pt x="124" y="372"/>
                </a:lnTo>
                <a:lnTo>
                  <a:pt x="118" y="377"/>
                </a:lnTo>
                <a:lnTo>
                  <a:pt x="112" y="383"/>
                </a:lnTo>
                <a:lnTo>
                  <a:pt x="105" y="388"/>
                </a:lnTo>
                <a:lnTo>
                  <a:pt x="98" y="395"/>
                </a:lnTo>
                <a:lnTo>
                  <a:pt x="90" y="402"/>
                </a:lnTo>
                <a:lnTo>
                  <a:pt x="83" y="409"/>
                </a:lnTo>
                <a:lnTo>
                  <a:pt x="75" y="415"/>
                </a:lnTo>
                <a:lnTo>
                  <a:pt x="68" y="422"/>
                </a:lnTo>
                <a:lnTo>
                  <a:pt x="61" y="429"/>
                </a:lnTo>
                <a:lnTo>
                  <a:pt x="54" y="435"/>
                </a:lnTo>
                <a:lnTo>
                  <a:pt x="48" y="441"/>
                </a:lnTo>
                <a:lnTo>
                  <a:pt x="43" y="446"/>
                </a:lnTo>
                <a:lnTo>
                  <a:pt x="38" y="451"/>
                </a:lnTo>
                <a:lnTo>
                  <a:pt x="34" y="454"/>
                </a:lnTo>
                <a:lnTo>
                  <a:pt x="30" y="444"/>
                </a:lnTo>
                <a:lnTo>
                  <a:pt x="26" y="434"/>
                </a:lnTo>
                <a:lnTo>
                  <a:pt x="22" y="423"/>
                </a:lnTo>
                <a:lnTo>
                  <a:pt x="18" y="412"/>
                </a:lnTo>
                <a:lnTo>
                  <a:pt x="14" y="400"/>
                </a:lnTo>
                <a:lnTo>
                  <a:pt x="11" y="389"/>
                </a:lnTo>
                <a:lnTo>
                  <a:pt x="8" y="377"/>
                </a:lnTo>
                <a:lnTo>
                  <a:pt x="6" y="366"/>
                </a:lnTo>
                <a:lnTo>
                  <a:pt x="4" y="355"/>
                </a:lnTo>
                <a:lnTo>
                  <a:pt x="2" y="344"/>
                </a:lnTo>
                <a:lnTo>
                  <a:pt x="1" y="334"/>
                </a:lnTo>
                <a:lnTo>
                  <a:pt x="0" y="324"/>
                </a:lnTo>
                <a:lnTo>
                  <a:pt x="0" y="315"/>
                </a:lnTo>
                <a:lnTo>
                  <a:pt x="1" y="307"/>
                </a:lnTo>
                <a:lnTo>
                  <a:pt x="2" y="300"/>
                </a:lnTo>
                <a:lnTo>
                  <a:pt x="3" y="293"/>
                </a:lnTo>
              </a:path>
            </a:pathLst>
          </a:custGeom>
          <a:solidFill>
            <a:srgbClr val="FFCB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2" name="Freeform 128">
            <a:extLst>
              <a:ext uri="{FF2B5EF4-FFF2-40B4-BE49-F238E27FC236}">
                <a16:creationId xmlns:a16="http://schemas.microsoft.com/office/drawing/2014/main" id="{01A90BDA-7C71-4442-9FCE-91B37B0A02F7}"/>
              </a:ext>
            </a:extLst>
          </p:cNvPr>
          <p:cNvSpPr>
            <a:spLocks/>
          </p:cNvSpPr>
          <p:nvPr/>
        </p:nvSpPr>
        <p:spPr bwMode="auto">
          <a:xfrm>
            <a:off x="2908926" y="2903910"/>
            <a:ext cx="186085" cy="114052"/>
          </a:xfrm>
          <a:custGeom>
            <a:avLst/>
            <a:gdLst>
              <a:gd name="T0" fmla="*/ 72 w 310"/>
              <a:gd name="T1" fmla="*/ 14 h 190"/>
              <a:gd name="T2" fmla="*/ 87 w 310"/>
              <a:gd name="T3" fmla="*/ 13 h 190"/>
              <a:gd name="T4" fmla="*/ 112 w 310"/>
              <a:gd name="T5" fmla="*/ 11 h 190"/>
              <a:gd name="T6" fmla="*/ 129 w 310"/>
              <a:gd name="T7" fmla="*/ 8 h 190"/>
              <a:gd name="T8" fmla="*/ 144 w 310"/>
              <a:gd name="T9" fmla="*/ 6 h 190"/>
              <a:gd name="T10" fmla="*/ 157 w 310"/>
              <a:gd name="T11" fmla="*/ 4 h 190"/>
              <a:gd name="T12" fmla="*/ 166 w 310"/>
              <a:gd name="T13" fmla="*/ 2 h 190"/>
              <a:gd name="T14" fmla="*/ 172 w 310"/>
              <a:gd name="T15" fmla="*/ 0 h 190"/>
              <a:gd name="T16" fmla="*/ 174 w 310"/>
              <a:gd name="T17" fmla="*/ 0 h 190"/>
              <a:gd name="T18" fmla="*/ 176 w 310"/>
              <a:gd name="T19" fmla="*/ 3 h 190"/>
              <a:gd name="T20" fmla="*/ 176 w 310"/>
              <a:gd name="T21" fmla="*/ 8 h 190"/>
              <a:gd name="T22" fmla="*/ 176 w 310"/>
              <a:gd name="T23" fmla="*/ 16 h 190"/>
              <a:gd name="T24" fmla="*/ 175 w 310"/>
              <a:gd name="T25" fmla="*/ 26 h 190"/>
              <a:gd name="T26" fmla="*/ 174 w 310"/>
              <a:gd name="T27" fmla="*/ 36 h 190"/>
              <a:gd name="T28" fmla="*/ 174 w 310"/>
              <a:gd name="T29" fmla="*/ 46 h 190"/>
              <a:gd name="T30" fmla="*/ 175 w 310"/>
              <a:gd name="T31" fmla="*/ 55 h 190"/>
              <a:gd name="T32" fmla="*/ 179 w 310"/>
              <a:gd name="T33" fmla="*/ 66 h 190"/>
              <a:gd name="T34" fmla="*/ 191 w 310"/>
              <a:gd name="T35" fmla="*/ 80 h 190"/>
              <a:gd name="T36" fmla="*/ 208 w 310"/>
              <a:gd name="T37" fmla="*/ 98 h 190"/>
              <a:gd name="T38" fmla="*/ 229 w 310"/>
              <a:gd name="T39" fmla="*/ 118 h 190"/>
              <a:gd name="T40" fmla="*/ 251 w 310"/>
              <a:gd name="T41" fmla="*/ 139 h 190"/>
              <a:gd name="T42" fmla="*/ 273 w 310"/>
              <a:gd name="T43" fmla="*/ 158 h 190"/>
              <a:gd name="T44" fmla="*/ 293 w 310"/>
              <a:gd name="T45" fmla="*/ 175 h 190"/>
              <a:gd name="T46" fmla="*/ 309 w 310"/>
              <a:gd name="T47" fmla="*/ 189 h 190"/>
              <a:gd name="T48" fmla="*/ 0 w 310"/>
              <a:gd name="T49" fmla="*/ 188 h 190"/>
              <a:gd name="T50" fmla="*/ 2 w 310"/>
              <a:gd name="T51" fmla="*/ 182 h 190"/>
              <a:gd name="T52" fmla="*/ 6 w 310"/>
              <a:gd name="T53" fmla="*/ 169 h 190"/>
              <a:gd name="T54" fmla="*/ 12 w 310"/>
              <a:gd name="T55" fmla="*/ 151 h 190"/>
              <a:gd name="T56" fmla="*/ 20 w 310"/>
              <a:gd name="T57" fmla="*/ 128 h 190"/>
              <a:gd name="T58" fmla="*/ 30 w 310"/>
              <a:gd name="T59" fmla="*/ 100 h 190"/>
              <a:gd name="T60" fmla="*/ 43 w 310"/>
              <a:gd name="T61" fmla="*/ 68 h 190"/>
              <a:gd name="T62" fmla="*/ 57 w 310"/>
              <a:gd name="T63"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190">
                <a:moveTo>
                  <a:pt x="65" y="14"/>
                </a:moveTo>
                <a:lnTo>
                  <a:pt x="72" y="14"/>
                </a:lnTo>
                <a:lnTo>
                  <a:pt x="79" y="14"/>
                </a:lnTo>
                <a:lnTo>
                  <a:pt x="87" y="13"/>
                </a:lnTo>
                <a:lnTo>
                  <a:pt x="95" y="12"/>
                </a:lnTo>
                <a:lnTo>
                  <a:pt x="112" y="11"/>
                </a:lnTo>
                <a:lnTo>
                  <a:pt x="120" y="10"/>
                </a:lnTo>
                <a:lnTo>
                  <a:pt x="129" y="8"/>
                </a:lnTo>
                <a:lnTo>
                  <a:pt x="136" y="7"/>
                </a:lnTo>
                <a:lnTo>
                  <a:pt x="144" y="6"/>
                </a:lnTo>
                <a:lnTo>
                  <a:pt x="151" y="5"/>
                </a:lnTo>
                <a:lnTo>
                  <a:pt x="157" y="4"/>
                </a:lnTo>
                <a:lnTo>
                  <a:pt x="162" y="3"/>
                </a:lnTo>
                <a:lnTo>
                  <a:pt x="166" y="2"/>
                </a:lnTo>
                <a:lnTo>
                  <a:pt x="170" y="1"/>
                </a:lnTo>
                <a:lnTo>
                  <a:pt x="172" y="0"/>
                </a:lnTo>
                <a:lnTo>
                  <a:pt x="173" y="0"/>
                </a:lnTo>
                <a:lnTo>
                  <a:pt x="174" y="0"/>
                </a:lnTo>
                <a:lnTo>
                  <a:pt x="175" y="1"/>
                </a:lnTo>
                <a:lnTo>
                  <a:pt x="176" y="3"/>
                </a:lnTo>
                <a:lnTo>
                  <a:pt x="176" y="5"/>
                </a:lnTo>
                <a:lnTo>
                  <a:pt x="176" y="8"/>
                </a:lnTo>
                <a:lnTo>
                  <a:pt x="176" y="12"/>
                </a:lnTo>
                <a:lnTo>
                  <a:pt x="176" y="16"/>
                </a:lnTo>
                <a:lnTo>
                  <a:pt x="175" y="21"/>
                </a:lnTo>
                <a:lnTo>
                  <a:pt x="175" y="26"/>
                </a:lnTo>
                <a:lnTo>
                  <a:pt x="175" y="31"/>
                </a:lnTo>
                <a:lnTo>
                  <a:pt x="174" y="36"/>
                </a:lnTo>
                <a:lnTo>
                  <a:pt x="174" y="41"/>
                </a:lnTo>
                <a:lnTo>
                  <a:pt x="174" y="46"/>
                </a:lnTo>
                <a:lnTo>
                  <a:pt x="174" y="51"/>
                </a:lnTo>
                <a:lnTo>
                  <a:pt x="175" y="55"/>
                </a:lnTo>
                <a:lnTo>
                  <a:pt x="176" y="60"/>
                </a:lnTo>
                <a:lnTo>
                  <a:pt x="179" y="66"/>
                </a:lnTo>
                <a:lnTo>
                  <a:pt x="184" y="73"/>
                </a:lnTo>
                <a:lnTo>
                  <a:pt x="191" y="80"/>
                </a:lnTo>
                <a:lnTo>
                  <a:pt x="199" y="89"/>
                </a:lnTo>
                <a:lnTo>
                  <a:pt x="208" y="98"/>
                </a:lnTo>
                <a:lnTo>
                  <a:pt x="218" y="108"/>
                </a:lnTo>
                <a:lnTo>
                  <a:pt x="229" y="118"/>
                </a:lnTo>
                <a:lnTo>
                  <a:pt x="240" y="128"/>
                </a:lnTo>
                <a:lnTo>
                  <a:pt x="251" y="139"/>
                </a:lnTo>
                <a:lnTo>
                  <a:pt x="262" y="148"/>
                </a:lnTo>
                <a:lnTo>
                  <a:pt x="273" y="158"/>
                </a:lnTo>
                <a:lnTo>
                  <a:pt x="284" y="167"/>
                </a:lnTo>
                <a:lnTo>
                  <a:pt x="293" y="175"/>
                </a:lnTo>
                <a:lnTo>
                  <a:pt x="301" y="183"/>
                </a:lnTo>
                <a:lnTo>
                  <a:pt x="309" y="189"/>
                </a:lnTo>
                <a:lnTo>
                  <a:pt x="0" y="189"/>
                </a:lnTo>
                <a:lnTo>
                  <a:pt x="0" y="188"/>
                </a:lnTo>
                <a:lnTo>
                  <a:pt x="1" y="186"/>
                </a:lnTo>
                <a:lnTo>
                  <a:pt x="2" y="182"/>
                </a:lnTo>
                <a:lnTo>
                  <a:pt x="4" y="176"/>
                </a:lnTo>
                <a:lnTo>
                  <a:pt x="6" y="169"/>
                </a:lnTo>
                <a:lnTo>
                  <a:pt x="9" y="161"/>
                </a:lnTo>
                <a:lnTo>
                  <a:pt x="12" y="151"/>
                </a:lnTo>
                <a:lnTo>
                  <a:pt x="16" y="140"/>
                </a:lnTo>
                <a:lnTo>
                  <a:pt x="20" y="128"/>
                </a:lnTo>
                <a:lnTo>
                  <a:pt x="25" y="115"/>
                </a:lnTo>
                <a:lnTo>
                  <a:pt x="30" y="100"/>
                </a:lnTo>
                <a:lnTo>
                  <a:pt x="36" y="85"/>
                </a:lnTo>
                <a:lnTo>
                  <a:pt x="43" y="68"/>
                </a:lnTo>
                <a:lnTo>
                  <a:pt x="50" y="51"/>
                </a:lnTo>
                <a:lnTo>
                  <a:pt x="57" y="33"/>
                </a:lnTo>
                <a:lnTo>
                  <a:pt x="65" y="14"/>
                </a:lnTo>
              </a:path>
            </a:pathLst>
          </a:custGeom>
          <a:solidFill>
            <a:srgbClr val="004C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3" name="Freeform 129">
            <a:extLst>
              <a:ext uri="{FF2B5EF4-FFF2-40B4-BE49-F238E27FC236}">
                <a16:creationId xmlns:a16="http://schemas.microsoft.com/office/drawing/2014/main" id="{323FD2F6-413A-C743-BADA-8E8E81B5FE23}"/>
              </a:ext>
            </a:extLst>
          </p:cNvPr>
          <p:cNvSpPr>
            <a:spLocks/>
          </p:cNvSpPr>
          <p:nvPr/>
        </p:nvSpPr>
        <p:spPr bwMode="auto">
          <a:xfrm>
            <a:off x="3230072" y="2315642"/>
            <a:ext cx="329550" cy="465812"/>
          </a:xfrm>
          <a:custGeom>
            <a:avLst/>
            <a:gdLst>
              <a:gd name="T0" fmla="*/ 27 w 549"/>
              <a:gd name="T1" fmla="*/ 31 h 776"/>
              <a:gd name="T2" fmla="*/ 32 w 549"/>
              <a:gd name="T3" fmla="*/ 56 h 776"/>
              <a:gd name="T4" fmla="*/ 60 w 549"/>
              <a:gd name="T5" fmla="*/ 78 h 776"/>
              <a:gd name="T6" fmla="*/ 63 w 549"/>
              <a:gd name="T7" fmla="*/ 141 h 776"/>
              <a:gd name="T8" fmla="*/ 75 w 549"/>
              <a:gd name="T9" fmla="*/ 114 h 776"/>
              <a:gd name="T10" fmla="*/ 87 w 549"/>
              <a:gd name="T11" fmla="*/ 104 h 776"/>
              <a:gd name="T12" fmla="*/ 89 w 549"/>
              <a:gd name="T13" fmla="*/ 166 h 776"/>
              <a:gd name="T14" fmla="*/ 104 w 549"/>
              <a:gd name="T15" fmla="*/ 157 h 776"/>
              <a:gd name="T16" fmla="*/ 117 w 549"/>
              <a:gd name="T17" fmla="*/ 137 h 776"/>
              <a:gd name="T18" fmla="*/ 115 w 549"/>
              <a:gd name="T19" fmla="*/ 199 h 776"/>
              <a:gd name="T20" fmla="*/ 128 w 549"/>
              <a:gd name="T21" fmla="*/ 214 h 776"/>
              <a:gd name="T22" fmla="*/ 145 w 549"/>
              <a:gd name="T23" fmla="*/ 183 h 776"/>
              <a:gd name="T24" fmla="*/ 146 w 549"/>
              <a:gd name="T25" fmla="*/ 240 h 776"/>
              <a:gd name="T26" fmla="*/ 153 w 549"/>
              <a:gd name="T27" fmla="*/ 276 h 776"/>
              <a:gd name="T28" fmla="*/ 172 w 549"/>
              <a:gd name="T29" fmla="*/ 243 h 776"/>
              <a:gd name="T30" fmla="*/ 180 w 549"/>
              <a:gd name="T31" fmla="*/ 270 h 776"/>
              <a:gd name="T32" fmla="*/ 176 w 549"/>
              <a:gd name="T33" fmla="*/ 320 h 776"/>
              <a:gd name="T34" fmla="*/ 201 w 549"/>
              <a:gd name="T35" fmla="*/ 280 h 776"/>
              <a:gd name="T36" fmla="*/ 214 w 549"/>
              <a:gd name="T37" fmla="*/ 298 h 776"/>
              <a:gd name="T38" fmla="*/ 206 w 549"/>
              <a:gd name="T39" fmla="*/ 356 h 776"/>
              <a:gd name="T40" fmla="*/ 229 w 549"/>
              <a:gd name="T41" fmla="*/ 329 h 776"/>
              <a:gd name="T42" fmla="*/ 250 w 549"/>
              <a:gd name="T43" fmla="*/ 327 h 776"/>
              <a:gd name="T44" fmla="*/ 234 w 549"/>
              <a:gd name="T45" fmla="*/ 390 h 776"/>
              <a:gd name="T46" fmla="*/ 254 w 549"/>
              <a:gd name="T47" fmla="*/ 382 h 776"/>
              <a:gd name="T48" fmla="*/ 277 w 549"/>
              <a:gd name="T49" fmla="*/ 367 h 776"/>
              <a:gd name="T50" fmla="*/ 264 w 549"/>
              <a:gd name="T51" fmla="*/ 419 h 776"/>
              <a:gd name="T52" fmla="*/ 275 w 549"/>
              <a:gd name="T53" fmla="*/ 435 h 776"/>
              <a:gd name="T54" fmla="*/ 304 w 549"/>
              <a:gd name="T55" fmla="*/ 405 h 776"/>
              <a:gd name="T56" fmla="*/ 295 w 549"/>
              <a:gd name="T57" fmla="*/ 445 h 776"/>
              <a:gd name="T58" fmla="*/ 301 w 549"/>
              <a:gd name="T59" fmla="*/ 477 h 776"/>
              <a:gd name="T60" fmla="*/ 324 w 549"/>
              <a:gd name="T61" fmla="*/ 444 h 776"/>
              <a:gd name="T62" fmla="*/ 328 w 549"/>
              <a:gd name="T63" fmla="*/ 477 h 776"/>
              <a:gd name="T64" fmla="*/ 322 w 549"/>
              <a:gd name="T65" fmla="*/ 519 h 776"/>
              <a:gd name="T66" fmla="*/ 344 w 549"/>
              <a:gd name="T67" fmla="*/ 496 h 776"/>
              <a:gd name="T68" fmla="*/ 356 w 549"/>
              <a:gd name="T69" fmla="*/ 513 h 776"/>
              <a:gd name="T70" fmla="*/ 344 w 549"/>
              <a:gd name="T71" fmla="*/ 560 h 776"/>
              <a:gd name="T72" fmla="*/ 365 w 549"/>
              <a:gd name="T73" fmla="*/ 545 h 776"/>
              <a:gd name="T74" fmla="*/ 383 w 549"/>
              <a:gd name="T75" fmla="*/ 537 h 776"/>
              <a:gd name="T76" fmla="*/ 370 w 549"/>
              <a:gd name="T77" fmla="*/ 591 h 776"/>
              <a:gd name="T78" fmla="*/ 389 w 549"/>
              <a:gd name="T79" fmla="*/ 584 h 776"/>
              <a:gd name="T80" fmla="*/ 413 w 549"/>
              <a:gd name="T81" fmla="*/ 560 h 776"/>
              <a:gd name="T82" fmla="*/ 400 w 549"/>
              <a:gd name="T83" fmla="*/ 606 h 776"/>
              <a:gd name="T84" fmla="*/ 406 w 549"/>
              <a:gd name="T85" fmla="*/ 632 h 776"/>
              <a:gd name="T86" fmla="*/ 433 w 549"/>
              <a:gd name="T87" fmla="*/ 598 h 776"/>
              <a:gd name="T88" fmla="*/ 433 w 549"/>
              <a:gd name="T89" fmla="*/ 638 h 776"/>
              <a:gd name="T90" fmla="*/ 434 w 549"/>
              <a:gd name="T91" fmla="*/ 670 h 776"/>
              <a:gd name="T92" fmla="*/ 459 w 549"/>
              <a:gd name="T93" fmla="*/ 635 h 776"/>
              <a:gd name="T94" fmla="*/ 468 w 549"/>
              <a:gd name="T95" fmla="*/ 652 h 776"/>
              <a:gd name="T96" fmla="*/ 462 w 549"/>
              <a:gd name="T97" fmla="*/ 700 h 776"/>
              <a:gd name="T98" fmla="*/ 485 w 549"/>
              <a:gd name="T99" fmla="*/ 661 h 776"/>
              <a:gd name="T100" fmla="*/ 497 w 549"/>
              <a:gd name="T101" fmla="*/ 680 h 776"/>
              <a:gd name="T102" fmla="*/ 485 w 549"/>
              <a:gd name="T103" fmla="*/ 728 h 776"/>
              <a:gd name="T104" fmla="*/ 507 w 549"/>
              <a:gd name="T105" fmla="*/ 707 h 776"/>
              <a:gd name="T106" fmla="*/ 526 w 549"/>
              <a:gd name="T107" fmla="*/ 701 h 776"/>
              <a:gd name="T108" fmla="*/ 514 w 549"/>
              <a:gd name="T109" fmla="*/ 758 h 776"/>
              <a:gd name="T110" fmla="*/ 532 w 549"/>
              <a:gd name="T111" fmla="*/ 746 h 776"/>
              <a:gd name="T112" fmla="*/ 547 w 549"/>
              <a:gd name="T113" fmla="*/ 748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9" h="776">
                <a:moveTo>
                  <a:pt x="0" y="0"/>
                </a:moveTo>
                <a:lnTo>
                  <a:pt x="3" y="3"/>
                </a:lnTo>
                <a:lnTo>
                  <a:pt x="6" y="6"/>
                </a:lnTo>
                <a:lnTo>
                  <a:pt x="9" y="10"/>
                </a:lnTo>
                <a:lnTo>
                  <a:pt x="13" y="13"/>
                </a:lnTo>
                <a:lnTo>
                  <a:pt x="16" y="16"/>
                </a:lnTo>
                <a:lnTo>
                  <a:pt x="19" y="20"/>
                </a:lnTo>
                <a:lnTo>
                  <a:pt x="22" y="23"/>
                </a:lnTo>
                <a:lnTo>
                  <a:pt x="25" y="27"/>
                </a:lnTo>
                <a:lnTo>
                  <a:pt x="27" y="31"/>
                </a:lnTo>
                <a:lnTo>
                  <a:pt x="28" y="35"/>
                </a:lnTo>
                <a:lnTo>
                  <a:pt x="28" y="40"/>
                </a:lnTo>
                <a:lnTo>
                  <a:pt x="28" y="44"/>
                </a:lnTo>
                <a:lnTo>
                  <a:pt x="26" y="49"/>
                </a:lnTo>
                <a:lnTo>
                  <a:pt x="23" y="54"/>
                </a:lnTo>
                <a:lnTo>
                  <a:pt x="19" y="59"/>
                </a:lnTo>
                <a:lnTo>
                  <a:pt x="14" y="65"/>
                </a:lnTo>
                <a:lnTo>
                  <a:pt x="20" y="61"/>
                </a:lnTo>
                <a:lnTo>
                  <a:pt x="27" y="59"/>
                </a:lnTo>
                <a:lnTo>
                  <a:pt x="32" y="56"/>
                </a:lnTo>
                <a:lnTo>
                  <a:pt x="37" y="55"/>
                </a:lnTo>
                <a:lnTo>
                  <a:pt x="42" y="54"/>
                </a:lnTo>
                <a:lnTo>
                  <a:pt x="46" y="54"/>
                </a:lnTo>
                <a:lnTo>
                  <a:pt x="50" y="55"/>
                </a:lnTo>
                <a:lnTo>
                  <a:pt x="53" y="57"/>
                </a:lnTo>
                <a:lnTo>
                  <a:pt x="55" y="59"/>
                </a:lnTo>
                <a:lnTo>
                  <a:pt x="57" y="63"/>
                </a:lnTo>
                <a:lnTo>
                  <a:pt x="58" y="67"/>
                </a:lnTo>
                <a:lnTo>
                  <a:pt x="59" y="72"/>
                </a:lnTo>
                <a:lnTo>
                  <a:pt x="60" y="78"/>
                </a:lnTo>
                <a:lnTo>
                  <a:pt x="60" y="85"/>
                </a:lnTo>
                <a:lnTo>
                  <a:pt x="59" y="94"/>
                </a:lnTo>
                <a:lnTo>
                  <a:pt x="58" y="103"/>
                </a:lnTo>
                <a:lnTo>
                  <a:pt x="58" y="111"/>
                </a:lnTo>
                <a:lnTo>
                  <a:pt x="58" y="119"/>
                </a:lnTo>
                <a:lnTo>
                  <a:pt x="58" y="125"/>
                </a:lnTo>
                <a:lnTo>
                  <a:pt x="59" y="130"/>
                </a:lnTo>
                <a:lnTo>
                  <a:pt x="60" y="135"/>
                </a:lnTo>
                <a:lnTo>
                  <a:pt x="61" y="138"/>
                </a:lnTo>
                <a:lnTo>
                  <a:pt x="63" y="141"/>
                </a:lnTo>
                <a:lnTo>
                  <a:pt x="64" y="142"/>
                </a:lnTo>
                <a:lnTo>
                  <a:pt x="66" y="143"/>
                </a:lnTo>
                <a:lnTo>
                  <a:pt x="67" y="142"/>
                </a:lnTo>
                <a:lnTo>
                  <a:pt x="69" y="141"/>
                </a:lnTo>
                <a:lnTo>
                  <a:pt x="71" y="138"/>
                </a:lnTo>
                <a:lnTo>
                  <a:pt x="72" y="135"/>
                </a:lnTo>
                <a:lnTo>
                  <a:pt x="73" y="131"/>
                </a:lnTo>
                <a:lnTo>
                  <a:pt x="74" y="126"/>
                </a:lnTo>
                <a:lnTo>
                  <a:pt x="75" y="120"/>
                </a:lnTo>
                <a:lnTo>
                  <a:pt x="75" y="114"/>
                </a:lnTo>
                <a:lnTo>
                  <a:pt x="76" y="109"/>
                </a:lnTo>
                <a:lnTo>
                  <a:pt x="77" y="105"/>
                </a:lnTo>
                <a:lnTo>
                  <a:pt x="78" y="101"/>
                </a:lnTo>
                <a:lnTo>
                  <a:pt x="79" y="99"/>
                </a:lnTo>
                <a:lnTo>
                  <a:pt x="81" y="97"/>
                </a:lnTo>
                <a:lnTo>
                  <a:pt x="82" y="97"/>
                </a:lnTo>
                <a:lnTo>
                  <a:pt x="83" y="97"/>
                </a:lnTo>
                <a:lnTo>
                  <a:pt x="85" y="98"/>
                </a:lnTo>
                <a:lnTo>
                  <a:pt x="86" y="101"/>
                </a:lnTo>
                <a:lnTo>
                  <a:pt x="87" y="104"/>
                </a:lnTo>
                <a:lnTo>
                  <a:pt x="88" y="108"/>
                </a:lnTo>
                <a:lnTo>
                  <a:pt x="89" y="113"/>
                </a:lnTo>
                <a:lnTo>
                  <a:pt x="89" y="119"/>
                </a:lnTo>
                <a:lnTo>
                  <a:pt x="89" y="126"/>
                </a:lnTo>
                <a:lnTo>
                  <a:pt x="89" y="133"/>
                </a:lnTo>
                <a:lnTo>
                  <a:pt x="89" y="142"/>
                </a:lnTo>
                <a:lnTo>
                  <a:pt x="88" y="150"/>
                </a:lnTo>
                <a:lnTo>
                  <a:pt x="88" y="156"/>
                </a:lnTo>
                <a:lnTo>
                  <a:pt x="89" y="162"/>
                </a:lnTo>
                <a:lnTo>
                  <a:pt x="89" y="166"/>
                </a:lnTo>
                <a:lnTo>
                  <a:pt x="90" y="170"/>
                </a:lnTo>
                <a:lnTo>
                  <a:pt x="91" y="173"/>
                </a:lnTo>
                <a:lnTo>
                  <a:pt x="92" y="174"/>
                </a:lnTo>
                <a:lnTo>
                  <a:pt x="94" y="175"/>
                </a:lnTo>
                <a:lnTo>
                  <a:pt x="95" y="174"/>
                </a:lnTo>
                <a:lnTo>
                  <a:pt x="97" y="173"/>
                </a:lnTo>
                <a:lnTo>
                  <a:pt x="99" y="171"/>
                </a:lnTo>
                <a:lnTo>
                  <a:pt x="100" y="167"/>
                </a:lnTo>
                <a:lnTo>
                  <a:pt x="102" y="163"/>
                </a:lnTo>
                <a:lnTo>
                  <a:pt x="104" y="157"/>
                </a:lnTo>
                <a:lnTo>
                  <a:pt x="106" y="151"/>
                </a:lnTo>
                <a:lnTo>
                  <a:pt x="107" y="145"/>
                </a:lnTo>
                <a:lnTo>
                  <a:pt x="109" y="140"/>
                </a:lnTo>
                <a:lnTo>
                  <a:pt x="110" y="137"/>
                </a:lnTo>
                <a:lnTo>
                  <a:pt x="112" y="134"/>
                </a:lnTo>
                <a:lnTo>
                  <a:pt x="113" y="133"/>
                </a:lnTo>
                <a:lnTo>
                  <a:pt x="114" y="133"/>
                </a:lnTo>
                <a:lnTo>
                  <a:pt x="115" y="133"/>
                </a:lnTo>
                <a:lnTo>
                  <a:pt x="116" y="135"/>
                </a:lnTo>
                <a:lnTo>
                  <a:pt x="117" y="137"/>
                </a:lnTo>
                <a:lnTo>
                  <a:pt x="118" y="141"/>
                </a:lnTo>
                <a:lnTo>
                  <a:pt x="118" y="145"/>
                </a:lnTo>
                <a:lnTo>
                  <a:pt x="119" y="150"/>
                </a:lnTo>
                <a:lnTo>
                  <a:pt x="119" y="156"/>
                </a:lnTo>
                <a:lnTo>
                  <a:pt x="118" y="163"/>
                </a:lnTo>
                <a:lnTo>
                  <a:pt x="117" y="170"/>
                </a:lnTo>
                <a:lnTo>
                  <a:pt x="116" y="178"/>
                </a:lnTo>
                <a:lnTo>
                  <a:pt x="115" y="186"/>
                </a:lnTo>
                <a:lnTo>
                  <a:pt x="115" y="193"/>
                </a:lnTo>
                <a:lnTo>
                  <a:pt x="115" y="199"/>
                </a:lnTo>
                <a:lnTo>
                  <a:pt x="115" y="205"/>
                </a:lnTo>
                <a:lnTo>
                  <a:pt x="115" y="209"/>
                </a:lnTo>
                <a:lnTo>
                  <a:pt x="116" y="213"/>
                </a:lnTo>
                <a:lnTo>
                  <a:pt x="117" y="215"/>
                </a:lnTo>
                <a:lnTo>
                  <a:pt x="119" y="217"/>
                </a:lnTo>
                <a:lnTo>
                  <a:pt x="120" y="218"/>
                </a:lnTo>
                <a:lnTo>
                  <a:pt x="122" y="218"/>
                </a:lnTo>
                <a:lnTo>
                  <a:pt x="124" y="218"/>
                </a:lnTo>
                <a:lnTo>
                  <a:pt x="126" y="216"/>
                </a:lnTo>
                <a:lnTo>
                  <a:pt x="128" y="214"/>
                </a:lnTo>
                <a:lnTo>
                  <a:pt x="130" y="211"/>
                </a:lnTo>
                <a:lnTo>
                  <a:pt x="132" y="207"/>
                </a:lnTo>
                <a:lnTo>
                  <a:pt x="134" y="202"/>
                </a:lnTo>
                <a:lnTo>
                  <a:pt x="135" y="197"/>
                </a:lnTo>
                <a:lnTo>
                  <a:pt x="137" y="193"/>
                </a:lnTo>
                <a:lnTo>
                  <a:pt x="138" y="189"/>
                </a:lnTo>
                <a:lnTo>
                  <a:pt x="140" y="187"/>
                </a:lnTo>
                <a:lnTo>
                  <a:pt x="142" y="185"/>
                </a:lnTo>
                <a:lnTo>
                  <a:pt x="144" y="183"/>
                </a:lnTo>
                <a:lnTo>
                  <a:pt x="145" y="183"/>
                </a:lnTo>
                <a:lnTo>
                  <a:pt x="147" y="184"/>
                </a:lnTo>
                <a:lnTo>
                  <a:pt x="148" y="185"/>
                </a:lnTo>
                <a:lnTo>
                  <a:pt x="149" y="188"/>
                </a:lnTo>
                <a:lnTo>
                  <a:pt x="150" y="192"/>
                </a:lnTo>
                <a:lnTo>
                  <a:pt x="150" y="197"/>
                </a:lnTo>
                <a:lnTo>
                  <a:pt x="150" y="203"/>
                </a:lnTo>
                <a:lnTo>
                  <a:pt x="150" y="210"/>
                </a:lnTo>
                <a:lnTo>
                  <a:pt x="149" y="219"/>
                </a:lnTo>
                <a:lnTo>
                  <a:pt x="147" y="229"/>
                </a:lnTo>
                <a:lnTo>
                  <a:pt x="146" y="240"/>
                </a:lnTo>
                <a:lnTo>
                  <a:pt x="145" y="249"/>
                </a:lnTo>
                <a:lnTo>
                  <a:pt x="144" y="256"/>
                </a:lnTo>
                <a:lnTo>
                  <a:pt x="144" y="262"/>
                </a:lnTo>
                <a:lnTo>
                  <a:pt x="145" y="267"/>
                </a:lnTo>
                <a:lnTo>
                  <a:pt x="145" y="271"/>
                </a:lnTo>
                <a:lnTo>
                  <a:pt x="146" y="274"/>
                </a:lnTo>
                <a:lnTo>
                  <a:pt x="148" y="276"/>
                </a:lnTo>
                <a:lnTo>
                  <a:pt x="149" y="277"/>
                </a:lnTo>
                <a:lnTo>
                  <a:pt x="151" y="277"/>
                </a:lnTo>
                <a:lnTo>
                  <a:pt x="153" y="276"/>
                </a:lnTo>
                <a:lnTo>
                  <a:pt x="154" y="274"/>
                </a:lnTo>
                <a:lnTo>
                  <a:pt x="156" y="271"/>
                </a:lnTo>
                <a:lnTo>
                  <a:pt x="158" y="268"/>
                </a:lnTo>
                <a:lnTo>
                  <a:pt x="160" y="265"/>
                </a:lnTo>
                <a:lnTo>
                  <a:pt x="161" y="260"/>
                </a:lnTo>
                <a:lnTo>
                  <a:pt x="163" y="256"/>
                </a:lnTo>
                <a:lnTo>
                  <a:pt x="165" y="251"/>
                </a:lnTo>
                <a:lnTo>
                  <a:pt x="168" y="248"/>
                </a:lnTo>
                <a:lnTo>
                  <a:pt x="170" y="245"/>
                </a:lnTo>
                <a:lnTo>
                  <a:pt x="172" y="243"/>
                </a:lnTo>
                <a:lnTo>
                  <a:pt x="175" y="242"/>
                </a:lnTo>
                <a:lnTo>
                  <a:pt x="177" y="242"/>
                </a:lnTo>
                <a:lnTo>
                  <a:pt x="179" y="242"/>
                </a:lnTo>
                <a:lnTo>
                  <a:pt x="180" y="243"/>
                </a:lnTo>
                <a:lnTo>
                  <a:pt x="181" y="245"/>
                </a:lnTo>
                <a:lnTo>
                  <a:pt x="182" y="248"/>
                </a:lnTo>
                <a:lnTo>
                  <a:pt x="183" y="252"/>
                </a:lnTo>
                <a:lnTo>
                  <a:pt x="183" y="257"/>
                </a:lnTo>
                <a:lnTo>
                  <a:pt x="182" y="263"/>
                </a:lnTo>
                <a:lnTo>
                  <a:pt x="180" y="270"/>
                </a:lnTo>
                <a:lnTo>
                  <a:pt x="178" y="277"/>
                </a:lnTo>
                <a:lnTo>
                  <a:pt x="176" y="285"/>
                </a:lnTo>
                <a:lnTo>
                  <a:pt x="174" y="292"/>
                </a:lnTo>
                <a:lnTo>
                  <a:pt x="173" y="298"/>
                </a:lnTo>
                <a:lnTo>
                  <a:pt x="173" y="304"/>
                </a:lnTo>
                <a:lnTo>
                  <a:pt x="172" y="309"/>
                </a:lnTo>
                <a:lnTo>
                  <a:pt x="173" y="313"/>
                </a:lnTo>
                <a:lnTo>
                  <a:pt x="174" y="316"/>
                </a:lnTo>
                <a:lnTo>
                  <a:pt x="175" y="319"/>
                </a:lnTo>
                <a:lnTo>
                  <a:pt x="176" y="320"/>
                </a:lnTo>
                <a:lnTo>
                  <a:pt x="178" y="320"/>
                </a:lnTo>
                <a:lnTo>
                  <a:pt x="180" y="320"/>
                </a:lnTo>
                <a:lnTo>
                  <a:pt x="182" y="318"/>
                </a:lnTo>
                <a:lnTo>
                  <a:pt x="184" y="315"/>
                </a:lnTo>
                <a:lnTo>
                  <a:pt x="187" y="311"/>
                </a:lnTo>
                <a:lnTo>
                  <a:pt x="189" y="305"/>
                </a:lnTo>
                <a:lnTo>
                  <a:pt x="192" y="298"/>
                </a:lnTo>
                <a:lnTo>
                  <a:pt x="195" y="291"/>
                </a:lnTo>
                <a:lnTo>
                  <a:pt x="198" y="285"/>
                </a:lnTo>
                <a:lnTo>
                  <a:pt x="201" y="280"/>
                </a:lnTo>
                <a:lnTo>
                  <a:pt x="204" y="277"/>
                </a:lnTo>
                <a:lnTo>
                  <a:pt x="206" y="275"/>
                </a:lnTo>
                <a:lnTo>
                  <a:pt x="208" y="274"/>
                </a:lnTo>
                <a:lnTo>
                  <a:pt x="210" y="275"/>
                </a:lnTo>
                <a:lnTo>
                  <a:pt x="212" y="276"/>
                </a:lnTo>
                <a:lnTo>
                  <a:pt x="213" y="279"/>
                </a:lnTo>
                <a:lnTo>
                  <a:pt x="214" y="282"/>
                </a:lnTo>
                <a:lnTo>
                  <a:pt x="215" y="287"/>
                </a:lnTo>
                <a:lnTo>
                  <a:pt x="214" y="292"/>
                </a:lnTo>
                <a:lnTo>
                  <a:pt x="214" y="298"/>
                </a:lnTo>
                <a:lnTo>
                  <a:pt x="213" y="304"/>
                </a:lnTo>
                <a:lnTo>
                  <a:pt x="211" y="311"/>
                </a:lnTo>
                <a:lnTo>
                  <a:pt x="209" y="319"/>
                </a:lnTo>
                <a:lnTo>
                  <a:pt x="207" y="326"/>
                </a:lnTo>
                <a:lnTo>
                  <a:pt x="205" y="333"/>
                </a:lnTo>
                <a:lnTo>
                  <a:pt x="204" y="339"/>
                </a:lnTo>
                <a:lnTo>
                  <a:pt x="204" y="344"/>
                </a:lnTo>
                <a:lnTo>
                  <a:pt x="204" y="349"/>
                </a:lnTo>
                <a:lnTo>
                  <a:pt x="205" y="353"/>
                </a:lnTo>
                <a:lnTo>
                  <a:pt x="206" y="356"/>
                </a:lnTo>
                <a:lnTo>
                  <a:pt x="207" y="358"/>
                </a:lnTo>
                <a:lnTo>
                  <a:pt x="209" y="359"/>
                </a:lnTo>
                <a:lnTo>
                  <a:pt x="211" y="359"/>
                </a:lnTo>
                <a:lnTo>
                  <a:pt x="213" y="358"/>
                </a:lnTo>
                <a:lnTo>
                  <a:pt x="216" y="356"/>
                </a:lnTo>
                <a:lnTo>
                  <a:pt x="218" y="353"/>
                </a:lnTo>
                <a:lnTo>
                  <a:pt x="221" y="349"/>
                </a:lnTo>
                <a:lnTo>
                  <a:pt x="223" y="343"/>
                </a:lnTo>
                <a:lnTo>
                  <a:pt x="226" y="336"/>
                </a:lnTo>
                <a:lnTo>
                  <a:pt x="229" y="329"/>
                </a:lnTo>
                <a:lnTo>
                  <a:pt x="231" y="324"/>
                </a:lnTo>
                <a:lnTo>
                  <a:pt x="234" y="320"/>
                </a:lnTo>
                <a:lnTo>
                  <a:pt x="237" y="317"/>
                </a:lnTo>
                <a:lnTo>
                  <a:pt x="240" y="316"/>
                </a:lnTo>
                <a:lnTo>
                  <a:pt x="242" y="315"/>
                </a:lnTo>
                <a:lnTo>
                  <a:pt x="244" y="316"/>
                </a:lnTo>
                <a:lnTo>
                  <a:pt x="246" y="317"/>
                </a:lnTo>
                <a:lnTo>
                  <a:pt x="248" y="319"/>
                </a:lnTo>
                <a:lnTo>
                  <a:pt x="249" y="323"/>
                </a:lnTo>
                <a:lnTo>
                  <a:pt x="250" y="327"/>
                </a:lnTo>
                <a:lnTo>
                  <a:pt x="250" y="332"/>
                </a:lnTo>
                <a:lnTo>
                  <a:pt x="249" y="338"/>
                </a:lnTo>
                <a:lnTo>
                  <a:pt x="248" y="344"/>
                </a:lnTo>
                <a:lnTo>
                  <a:pt x="246" y="352"/>
                </a:lnTo>
                <a:lnTo>
                  <a:pt x="243" y="360"/>
                </a:lnTo>
                <a:lnTo>
                  <a:pt x="240" y="368"/>
                </a:lnTo>
                <a:lnTo>
                  <a:pt x="237" y="375"/>
                </a:lnTo>
                <a:lnTo>
                  <a:pt x="235" y="381"/>
                </a:lnTo>
                <a:lnTo>
                  <a:pt x="234" y="386"/>
                </a:lnTo>
                <a:lnTo>
                  <a:pt x="234" y="390"/>
                </a:lnTo>
                <a:lnTo>
                  <a:pt x="234" y="393"/>
                </a:lnTo>
                <a:lnTo>
                  <a:pt x="235" y="395"/>
                </a:lnTo>
                <a:lnTo>
                  <a:pt x="236" y="397"/>
                </a:lnTo>
                <a:lnTo>
                  <a:pt x="238" y="397"/>
                </a:lnTo>
                <a:lnTo>
                  <a:pt x="240" y="397"/>
                </a:lnTo>
                <a:lnTo>
                  <a:pt x="242" y="396"/>
                </a:lnTo>
                <a:lnTo>
                  <a:pt x="245" y="394"/>
                </a:lnTo>
                <a:lnTo>
                  <a:pt x="248" y="391"/>
                </a:lnTo>
                <a:lnTo>
                  <a:pt x="251" y="387"/>
                </a:lnTo>
                <a:lnTo>
                  <a:pt x="254" y="382"/>
                </a:lnTo>
                <a:lnTo>
                  <a:pt x="257" y="377"/>
                </a:lnTo>
                <a:lnTo>
                  <a:pt x="260" y="372"/>
                </a:lnTo>
                <a:lnTo>
                  <a:pt x="262" y="368"/>
                </a:lnTo>
                <a:lnTo>
                  <a:pt x="265" y="365"/>
                </a:lnTo>
                <a:lnTo>
                  <a:pt x="267" y="363"/>
                </a:lnTo>
                <a:lnTo>
                  <a:pt x="270" y="362"/>
                </a:lnTo>
                <a:lnTo>
                  <a:pt x="272" y="362"/>
                </a:lnTo>
                <a:lnTo>
                  <a:pt x="274" y="363"/>
                </a:lnTo>
                <a:lnTo>
                  <a:pt x="275" y="365"/>
                </a:lnTo>
                <a:lnTo>
                  <a:pt x="277" y="367"/>
                </a:lnTo>
                <a:lnTo>
                  <a:pt x="277" y="370"/>
                </a:lnTo>
                <a:lnTo>
                  <a:pt x="278" y="374"/>
                </a:lnTo>
                <a:lnTo>
                  <a:pt x="278" y="378"/>
                </a:lnTo>
                <a:lnTo>
                  <a:pt x="277" y="383"/>
                </a:lnTo>
                <a:lnTo>
                  <a:pt x="276" y="389"/>
                </a:lnTo>
                <a:lnTo>
                  <a:pt x="273" y="395"/>
                </a:lnTo>
                <a:lnTo>
                  <a:pt x="271" y="401"/>
                </a:lnTo>
                <a:lnTo>
                  <a:pt x="268" y="407"/>
                </a:lnTo>
                <a:lnTo>
                  <a:pt x="266" y="413"/>
                </a:lnTo>
                <a:lnTo>
                  <a:pt x="264" y="419"/>
                </a:lnTo>
                <a:lnTo>
                  <a:pt x="263" y="423"/>
                </a:lnTo>
                <a:lnTo>
                  <a:pt x="263" y="428"/>
                </a:lnTo>
                <a:lnTo>
                  <a:pt x="263" y="432"/>
                </a:lnTo>
                <a:lnTo>
                  <a:pt x="264" y="435"/>
                </a:lnTo>
                <a:lnTo>
                  <a:pt x="265" y="437"/>
                </a:lnTo>
                <a:lnTo>
                  <a:pt x="266" y="438"/>
                </a:lnTo>
                <a:lnTo>
                  <a:pt x="268" y="439"/>
                </a:lnTo>
                <a:lnTo>
                  <a:pt x="270" y="439"/>
                </a:lnTo>
                <a:lnTo>
                  <a:pt x="273" y="438"/>
                </a:lnTo>
                <a:lnTo>
                  <a:pt x="275" y="435"/>
                </a:lnTo>
                <a:lnTo>
                  <a:pt x="278" y="432"/>
                </a:lnTo>
                <a:lnTo>
                  <a:pt x="281" y="427"/>
                </a:lnTo>
                <a:lnTo>
                  <a:pt x="284" y="421"/>
                </a:lnTo>
                <a:lnTo>
                  <a:pt x="288" y="416"/>
                </a:lnTo>
                <a:lnTo>
                  <a:pt x="291" y="412"/>
                </a:lnTo>
                <a:lnTo>
                  <a:pt x="294" y="409"/>
                </a:lnTo>
                <a:lnTo>
                  <a:pt x="297" y="406"/>
                </a:lnTo>
                <a:lnTo>
                  <a:pt x="299" y="405"/>
                </a:lnTo>
                <a:lnTo>
                  <a:pt x="302" y="404"/>
                </a:lnTo>
                <a:lnTo>
                  <a:pt x="304" y="405"/>
                </a:lnTo>
                <a:lnTo>
                  <a:pt x="305" y="406"/>
                </a:lnTo>
                <a:lnTo>
                  <a:pt x="307" y="407"/>
                </a:lnTo>
                <a:lnTo>
                  <a:pt x="307" y="410"/>
                </a:lnTo>
                <a:lnTo>
                  <a:pt x="307" y="413"/>
                </a:lnTo>
                <a:lnTo>
                  <a:pt x="307" y="417"/>
                </a:lnTo>
                <a:lnTo>
                  <a:pt x="306" y="422"/>
                </a:lnTo>
                <a:lnTo>
                  <a:pt x="304" y="427"/>
                </a:lnTo>
                <a:lnTo>
                  <a:pt x="301" y="432"/>
                </a:lnTo>
                <a:lnTo>
                  <a:pt x="298" y="439"/>
                </a:lnTo>
                <a:lnTo>
                  <a:pt x="295" y="445"/>
                </a:lnTo>
                <a:lnTo>
                  <a:pt x="293" y="451"/>
                </a:lnTo>
                <a:lnTo>
                  <a:pt x="292" y="456"/>
                </a:lnTo>
                <a:lnTo>
                  <a:pt x="292" y="461"/>
                </a:lnTo>
                <a:lnTo>
                  <a:pt x="292" y="466"/>
                </a:lnTo>
                <a:lnTo>
                  <a:pt x="292" y="469"/>
                </a:lnTo>
                <a:lnTo>
                  <a:pt x="293" y="472"/>
                </a:lnTo>
                <a:lnTo>
                  <a:pt x="295" y="475"/>
                </a:lnTo>
                <a:lnTo>
                  <a:pt x="296" y="476"/>
                </a:lnTo>
                <a:lnTo>
                  <a:pt x="298" y="477"/>
                </a:lnTo>
                <a:lnTo>
                  <a:pt x="301" y="477"/>
                </a:lnTo>
                <a:lnTo>
                  <a:pt x="303" y="475"/>
                </a:lnTo>
                <a:lnTo>
                  <a:pt x="305" y="473"/>
                </a:lnTo>
                <a:lnTo>
                  <a:pt x="308" y="470"/>
                </a:lnTo>
                <a:lnTo>
                  <a:pt x="310" y="465"/>
                </a:lnTo>
                <a:lnTo>
                  <a:pt x="312" y="459"/>
                </a:lnTo>
                <a:lnTo>
                  <a:pt x="314" y="454"/>
                </a:lnTo>
                <a:lnTo>
                  <a:pt x="317" y="450"/>
                </a:lnTo>
                <a:lnTo>
                  <a:pt x="320" y="447"/>
                </a:lnTo>
                <a:lnTo>
                  <a:pt x="322" y="445"/>
                </a:lnTo>
                <a:lnTo>
                  <a:pt x="324" y="444"/>
                </a:lnTo>
                <a:lnTo>
                  <a:pt x="327" y="444"/>
                </a:lnTo>
                <a:lnTo>
                  <a:pt x="329" y="445"/>
                </a:lnTo>
                <a:lnTo>
                  <a:pt x="330" y="447"/>
                </a:lnTo>
                <a:lnTo>
                  <a:pt x="331" y="449"/>
                </a:lnTo>
                <a:lnTo>
                  <a:pt x="332" y="453"/>
                </a:lnTo>
                <a:lnTo>
                  <a:pt x="333" y="456"/>
                </a:lnTo>
                <a:lnTo>
                  <a:pt x="332" y="461"/>
                </a:lnTo>
                <a:lnTo>
                  <a:pt x="332" y="466"/>
                </a:lnTo>
                <a:lnTo>
                  <a:pt x="330" y="471"/>
                </a:lnTo>
                <a:lnTo>
                  <a:pt x="328" y="477"/>
                </a:lnTo>
                <a:lnTo>
                  <a:pt x="326" y="483"/>
                </a:lnTo>
                <a:lnTo>
                  <a:pt x="323" y="489"/>
                </a:lnTo>
                <a:lnTo>
                  <a:pt x="321" y="495"/>
                </a:lnTo>
                <a:lnTo>
                  <a:pt x="320" y="500"/>
                </a:lnTo>
                <a:lnTo>
                  <a:pt x="319" y="505"/>
                </a:lnTo>
                <a:lnTo>
                  <a:pt x="319" y="509"/>
                </a:lnTo>
                <a:lnTo>
                  <a:pt x="319" y="512"/>
                </a:lnTo>
                <a:lnTo>
                  <a:pt x="320" y="515"/>
                </a:lnTo>
                <a:lnTo>
                  <a:pt x="320" y="517"/>
                </a:lnTo>
                <a:lnTo>
                  <a:pt x="322" y="519"/>
                </a:lnTo>
                <a:lnTo>
                  <a:pt x="323" y="519"/>
                </a:lnTo>
                <a:lnTo>
                  <a:pt x="325" y="519"/>
                </a:lnTo>
                <a:lnTo>
                  <a:pt x="326" y="518"/>
                </a:lnTo>
                <a:lnTo>
                  <a:pt x="329" y="517"/>
                </a:lnTo>
                <a:lnTo>
                  <a:pt x="331" y="515"/>
                </a:lnTo>
                <a:lnTo>
                  <a:pt x="333" y="511"/>
                </a:lnTo>
                <a:lnTo>
                  <a:pt x="336" y="507"/>
                </a:lnTo>
                <a:lnTo>
                  <a:pt x="338" y="503"/>
                </a:lnTo>
                <a:lnTo>
                  <a:pt x="341" y="499"/>
                </a:lnTo>
                <a:lnTo>
                  <a:pt x="344" y="496"/>
                </a:lnTo>
                <a:lnTo>
                  <a:pt x="346" y="494"/>
                </a:lnTo>
                <a:lnTo>
                  <a:pt x="348" y="493"/>
                </a:lnTo>
                <a:lnTo>
                  <a:pt x="351" y="493"/>
                </a:lnTo>
                <a:lnTo>
                  <a:pt x="353" y="493"/>
                </a:lnTo>
                <a:lnTo>
                  <a:pt x="354" y="495"/>
                </a:lnTo>
                <a:lnTo>
                  <a:pt x="355" y="497"/>
                </a:lnTo>
                <a:lnTo>
                  <a:pt x="356" y="500"/>
                </a:lnTo>
                <a:lnTo>
                  <a:pt x="357" y="503"/>
                </a:lnTo>
                <a:lnTo>
                  <a:pt x="356" y="508"/>
                </a:lnTo>
                <a:lnTo>
                  <a:pt x="356" y="513"/>
                </a:lnTo>
                <a:lnTo>
                  <a:pt x="354" y="518"/>
                </a:lnTo>
                <a:lnTo>
                  <a:pt x="352" y="524"/>
                </a:lnTo>
                <a:lnTo>
                  <a:pt x="350" y="531"/>
                </a:lnTo>
                <a:lnTo>
                  <a:pt x="347" y="537"/>
                </a:lnTo>
                <a:lnTo>
                  <a:pt x="345" y="543"/>
                </a:lnTo>
                <a:lnTo>
                  <a:pt x="343" y="548"/>
                </a:lnTo>
                <a:lnTo>
                  <a:pt x="342" y="552"/>
                </a:lnTo>
                <a:lnTo>
                  <a:pt x="342" y="555"/>
                </a:lnTo>
                <a:lnTo>
                  <a:pt x="343" y="558"/>
                </a:lnTo>
                <a:lnTo>
                  <a:pt x="344" y="560"/>
                </a:lnTo>
                <a:lnTo>
                  <a:pt x="345" y="562"/>
                </a:lnTo>
                <a:lnTo>
                  <a:pt x="346" y="563"/>
                </a:lnTo>
                <a:lnTo>
                  <a:pt x="348" y="563"/>
                </a:lnTo>
                <a:lnTo>
                  <a:pt x="351" y="562"/>
                </a:lnTo>
                <a:lnTo>
                  <a:pt x="353" y="561"/>
                </a:lnTo>
                <a:lnTo>
                  <a:pt x="355" y="559"/>
                </a:lnTo>
                <a:lnTo>
                  <a:pt x="358" y="556"/>
                </a:lnTo>
                <a:lnTo>
                  <a:pt x="361" y="553"/>
                </a:lnTo>
                <a:lnTo>
                  <a:pt x="363" y="548"/>
                </a:lnTo>
                <a:lnTo>
                  <a:pt x="365" y="545"/>
                </a:lnTo>
                <a:lnTo>
                  <a:pt x="367" y="541"/>
                </a:lnTo>
                <a:lnTo>
                  <a:pt x="370" y="539"/>
                </a:lnTo>
                <a:lnTo>
                  <a:pt x="372" y="536"/>
                </a:lnTo>
                <a:lnTo>
                  <a:pt x="374" y="534"/>
                </a:lnTo>
                <a:lnTo>
                  <a:pt x="377" y="533"/>
                </a:lnTo>
                <a:lnTo>
                  <a:pt x="379" y="532"/>
                </a:lnTo>
                <a:lnTo>
                  <a:pt x="380" y="532"/>
                </a:lnTo>
                <a:lnTo>
                  <a:pt x="382" y="533"/>
                </a:lnTo>
                <a:lnTo>
                  <a:pt x="383" y="534"/>
                </a:lnTo>
                <a:lnTo>
                  <a:pt x="383" y="537"/>
                </a:lnTo>
                <a:lnTo>
                  <a:pt x="383" y="540"/>
                </a:lnTo>
                <a:lnTo>
                  <a:pt x="383" y="544"/>
                </a:lnTo>
                <a:lnTo>
                  <a:pt x="382" y="549"/>
                </a:lnTo>
                <a:lnTo>
                  <a:pt x="380" y="555"/>
                </a:lnTo>
                <a:lnTo>
                  <a:pt x="377" y="562"/>
                </a:lnTo>
                <a:lnTo>
                  <a:pt x="374" y="570"/>
                </a:lnTo>
                <a:lnTo>
                  <a:pt x="372" y="577"/>
                </a:lnTo>
                <a:lnTo>
                  <a:pt x="371" y="582"/>
                </a:lnTo>
                <a:lnTo>
                  <a:pt x="370" y="587"/>
                </a:lnTo>
                <a:lnTo>
                  <a:pt x="370" y="591"/>
                </a:lnTo>
                <a:lnTo>
                  <a:pt x="371" y="593"/>
                </a:lnTo>
                <a:lnTo>
                  <a:pt x="372" y="595"/>
                </a:lnTo>
                <a:lnTo>
                  <a:pt x="373" y="596"/>
                </a:lnTo>
                <a:lnTo>
                  <a:pt x="375" y="597"/>
                </a:lnTo>
                <a:lnTo>
                  <a:pt x="377" y="596"/>
                </a:lnTo>
                <a:lnTo>
                  <a:pt x="379" y="595"/>
                </a:lnTo>
                <a:lnTo>
                  <a:pt x="382" y="593"/>
                </a:lnTo>
                <a:lnTo>
                  <a:pt x="384" y="590"/>
                </a:lnTo>
                <a:lnTo>
                  <a:pt x="386" y="587"/>
                </a:lnTo>
                <a:lnTo>
                  <a:pt x="389" y="584"/>
                </a:lnTo>
                <a:lnTo>
                  <a:pt x="391" y="579"/>
                </a:lnTo>
                <a:lnTo>
                  <a:pt x="393" y="575"/>
                </a:lnTo>
                <a:lnTo>
                  <a:pt x="395" y="572"/>
                </a:lnTo>
                <a:lnTo>
                  <a:pt x="398" y="569"/>
                </a:lnTo>
                <a:lnTo>
                  <a:pt x="400" y="566"/>
                </a:lnTo>
                <a:lnTo>
                  <a:pt x="403" y="563"/>
                </a:lnTo>
                <a:lnTo>
                  <a:pt x="406" y="562"/>
                </a:lnTo>
                <a:lnTo>
                  <a:pt x="408" y="560"/>
                </a:lnTo>
                <a:lnTo>
                  <a:pt x="411" y="560"/>
                </a:lnTo>
                <a:lnTo>
                  <a:pt x="413" y="560"/>
                </a:lnTo>
                <a:lnTo>
                  <a:pt x="414" y="560"/>
                </a:lnTo>
                <a:lnTo>
                  <a:pt x="415" y="562"/>
                </a:lnTo>
                <a:lnTo>
                  <a:pt x="415" y="565"/>
                </a:lnTo>
                <a:lnTo>
                  <a:pt x="415" y="568"/>
                </a:lnTo>
                <a:lnTo>
                  <a:pt x="413" y="573"/>
                </a:lnTo>
                <a:lnTo>
                  <a:pt x="411" y="579"/>
                </a:lnTo>
                <a:lnTo>
                  <a:pt x="408" y="586"/>
                </a:lnTo>
                <a:lnTo>
                  <a:pt x="405" y="593"/>
                </a:lnTo>
                <a:lnTo>
                  <a:pt x="402" y="600"/>
                </a:lnTo>
                <a:lnTo>
                  <a:pt x="400" y="606"/>
                </a:lnTo>
                <a:lnTo>
                  <a:pt x="399" y="612"/>
                </a:lnTo>
                <a:lnTo>
                  <a:pt x="398" y="617"/>
                </a:lnTo>
                <a:lnTo>
                  <a:pt x="398" y="622"/>
                </a:lnTo>
                <a:lnTo>
                  <a:pt x="398" y="626"/>
                </a:lnTo>
                <a:lnTo>
                  <a:pt x="398" y="629"/>
                </a:lnTo>
                <a:lnTo>
                  <a:pt x="399" y="631"/>
                </a:lnTo>
                <a:lnTo>
                  <a:pt x="400" y="633"/>
                </a:lnTo>
                <a:lnTo>
                  <a:pt x="402" y="634"/>
                </a:lnTo>
                <a:lnTo>
                  <a:pt x="404" y="633"/>
                </a:lnTo>
                <a:lnTo>
                  <a:pt x="406" y="632"/>
                </a:lnTo>
                <a:lnTo>
                  <a:pt x="409" y="629"/>
                </a:lnTo>
                <a:lnTo>
                  <a:pt x="411" y="626"/>
                </a:lnTo>
                <a:lnTo>
                  <a:pt x="415" y="620"/>
                </a:lnTo>
                <a:lnTo>
                  <a:pt x="417" y="615"/>
                </a:lnTo>
                <a:lnTo>
                  <a:pt x="420" y="610"/>
                </a:lnTo>
                <a:lnTo>
                  <a:pt x="423" y="606"/>
                </a:lnTo>
                <a:lnTo>
                  <a:pt x="425" y="603"/>
                </a:lnTo>
                <a:lnTo>
                  <a:pt x="428" y="601"/>
                </a:lnTo>
                <a:lnTo>
                  <a:pt x="431" y="599"/>
                </a:lnTo>
                <a:lnTo>
                  <a:pt x="433" y="598"/>
                </a:lnTo>
                <a:lnTo>
                  <a:pt x="435" y="599"/>
                </a:lnTo>
                <a:lnTo>
                  <a:pt x="437" y="599"/>
                </a:lnTo>
                <a:lnTo>
                  <a:pt x="438" y="601"/>
                </a:lnTo>
                <a:lnTo>
                  <a:pt x="439" y="604"/>
                </a:lnTo>
                <a:lnTo>
                  <a:pt x="440" y="607"/>
                </a:lnTo>
                <a:lnTo>
                  <a:pt x="440" y="612"/>
                </a:lnTo>
                <a:lnTo>
                  <a:pt x="439" y="617"/>
                </a:lnTo>
                <a:lnTo>
                  <a:pt x="437" y="623"/>
                </a:lnTo>
                <a:lnTo>
                  <a:pt x="435" y="631"/>
                </a:lnTo>
                <a:lnTo>
                  <a:pt x="433" y="638"/>
                </a:lnTo>
                <a:lnTo>
                  <a:pt x="431" y="644"/>
                </a:lnTo>
                <a:lnTo>
                  <a:pt x="430" y="650"/>
                </a:lnTo>
                <a:lnTo>
                  <a:pt x="429" y="655"/>
                </a:lnTo>
                <a:lnTo>
                  <a:pt x="429" y="659"/>
                </a:lnTo>
                <a:lnTo>
                  <a:pt x="429" y="663"/>
                </a:lnTo>
                <a:lnTo>
                  <a:pt x="429" y="666"/>
                </a:lnTo>
                <a:lnTo>
                  <a:pt x="430" y="668"/>
                </a:lnTo>
                <a:lnTo>
                  <a:pt x="431" y="670"/>
                </a:lnTo>
                <a:lnTo>
                  <a:pt x="433" y="671"/>
                </a:lnTo>
                <a:lnTo>
                  <a:pt x="434" y="670"/>
                </a:lnTo>
                <a:lnTo>
                  <a:pt x="436" y="669"/>
                </a:lnTo>
                <a:lnTo>
                  <a:pt x="438" y="667"/>
                </a:lnTo>
                <a:lnTo>
                  <a:pt x="440" y="664"/>
                </a:lnTo>
                <a:lnTo>
                  <a:pt x="443" y="660"/>
                </a:lnTo>
                <a:lnTo>
                  <a:pt x="446" y="655"/>
                </a:lnTo>
                <a:lnTo>
                  <a:pt x="448" y="649"/>
                </a:lnTo>
                <a:lnTo>
                  <a:pt x="451" y="645"/>
                </a:lnTo>
                <a:lnTo>
                  <a:pt x="454" y="641"/>
                </a:lnTo>
                <a:lnTo>
                  <a:pt x="456" y="637"/>
                </a:lnTo>
                <a:lnTo>
                  <a:pt x="459" y="635"/>
                </a:lnTo>
                <a:lnTo>
                  <a:pt x="462" y="633"/>
                </a:lnTo>
                <a:lnTo>
                  <a:pt x="464" y="632"/>
                </a:lnTo>
                <a:lnTo>
                  <a:pt x="466" y="632"/>
                </a:lnTo>
                <a:lnTo>
                  <a:pt x="468" y="633"/>
                </a:lnTo>
                <a:lnTo>
                  <a:pt x="469" y="634"/>
                </a:lnTo>
                <a:lnTo>
                  <a:pt x="470" y="636"/>
                </a:lnTo>
                <a:lnTo>
                  <a:pt x="470" y="639"/>
                </a:lnTo>
                <a:lnTo>
                  <a:pt x="470" y="642"/>
                </a:lnTo>
                <a:lnTo>
                  <a:pt x="470" y="647"/>
                </a:lnTo>
                <a:lnTo>
                  <a:pt x="468" y="652"/>
                </a:lnTo>
                <a:lnTo>
                  <a:pt x="466" y="658"/>
                </a:lnTo>
                <a:lnTo>
                  <a:pt x="464" y="665"/>
                </a:lnTo>
                <a:lnTo>
                  <a:pt x="463" y="671"/>
                </a:lnTo>
                <a:lnTo>
                  <a:pt x="462" y="677"/>
                </a:lnTo>
                <a:lnTo>
                  <a:pt x="461" y="682"/>
                </a:lnTo>
                <a:lnTo>
                  <a:pt x="460" y="687"/>
                </a:lnTo>
                <a:lnTo>
                  <a:pt x="460" y="691"/>
                </a:lnTo>
                <a:lnTo>
                  <a:pt x="460" y="695"/>
                </a:lnTo>
                <a:lnTo>
                  <a:pt x="461" y="698"/>
                </a:lnTo>
                <a:lnTo>
                  <a:pt x="462" y="700"/>
                </a:lnTo>
                <a:lnTo>
                  <a:pt x="463" y="701"/>
                </a:lnTo>
                <a:lnTo>
                  <a:pt x="464" y="701"/>
                </a:lnTo>
                <a:lnTo>
                  <a:pt x="466" y="699"/>
                </a:lnTo>
                <a:lnTo>
                  <a:pt x="468" y="696"/>
                </a:lnTo>
                <a:lnTo>
                  <a:pt x="470" y="692"/>
                </a:lnTo>
                <a:lnTo>
                  <a:pt x="473" y="686"/>
                </a:lnTo>
                <a:lnTo>
                  <a:pt x="476" y="679"/>
                </a:lnTo>
                <a:lnTo>
                  <a:pt x="479" y="671"/>
                </a:lnTo>
                <a:lnTo>
                  <a:pt x="483" y="665"/>
                </a:lnTo>
                <a:lnTo>
                  <a:pt x="485" y="661"/>
                </a:lnTo>
                <a:lnTo>
                  <a:pt x="488" y="658"/>
                </a:lnTo>
                <a:lnTo>
                  <a:pt x="491" y="656"/>
                </a:lnTo>
                <a:lnTo>
                  <a:pt x="493" y="656"/>
                </a:lnTo>
                <a:lnTo>
                  <a:pt x="494" y="656"/>
                </a:lnTo>
                <a:lnTo>
                  <a:pt x="496" y="658"/>
                </a:lnTo>
                <a:lnTo>
                  <a:pt x="497" y="661"/>
                </a:lnTo>
                <a:lnTo>
                  <a:pt x="498" y="664"/>
                </a:lnTo>
                <a:lnTo>
                  <a:pt x="498" y="669"/>
                </a:lnTo>
                <a:lnTo>
                  <a:pt x="498" y="674"/>
                </a:lnTo>
                <a:lnTo>
                  <a:pt x="497" y="680"/>
                </a:lnTo>
                <a:lnTo>
                  <a:pt x="495" y="686"/>
                </a:lnTo>
                <a:lnTo>
                  <a:pt x="493" y="692"/>
                </a:lnTo>
                <a:lnTo>
                  <a:pt x="490" y="699"/>
                </a:lnTo>
                <a:lnTo>
                  <a:pt x="488" y="705"/>
                </a:lnTo>
                <a:lnTo>
                  <a:pt x="486" y="710"/>
                </a:lnTo>
                <a:lnTo>
                  <a:pt x="485" y="715"/>
                </a:lnTo>
                <a:lnTo>
                  <a:pt x="484" y="719"/>
                </a:lnTo>
                <a:lnTo>
                  <a:pt x="484" y="722"/>
                </a:lnTo>
                <a:lnTo>
                  <a:pt x="485" y="725"/>
                </a:lnTo>
                <a:lnTo>
                  <a:pt x="485" y="728"/>
                </a:lnTo>
                <a:lnTo>
                  <a:pt x="487" y="729"/>
                </a:lnTo>
                <a:lnTo>
                  <a:pt x="488" y="730"/>
                </a:lnTo>
                <a:lnTo>
                  <a:pt x="490" y="730"/>
                </a:lnTo>
                <a:lnTo>
                  <a:pt x="492" y="730"/>
                </a:lnTo>
                <a:lnTo>
                  <a:pt x="494" y="728"/>
                </a:lnTo>
                <a:lnTo>
                  <a:pt x="496" y="726"/>
                </a:lnTo>
                <a:lnTo>
                  <a:pt x="499" y="722"/>
                </a:lnTo>
                <a:lnTo>
                  <a:pt x="501" y="718"/>
                </a:lnTo>
                <a:lnTo>
                  <a:pt x="504" y="713"/>
                </a:lnTo>
                <a:lnTo>
                  <a:pt x="507" y="707"/>
                </a:lnTo>
                <a:lnTo>
                  <a:pt x="510" y="702"/>
                </a:lnTo>
                <a:lnTo>
                  <a:pt x="513" y="698"/>
                </a:lnTo>
                <a:lnTo>
                  <a:pt x="516" y="695"/>
                </a:lnTo>
                <a:lnTo>
                  <a:pt x="518" y="693"/>
                </a:lnTo>
                <a:lnTo>
                  <a:pt x="520" y="692"/>
                </a:lnTo>
                <a:lnTo>
                  <a:pt x="522" y="692"/>
                </a:lnTo>
                <a:lnTo>
                  <a:pt x="524" y="693"/>
                </a:lnTo>
                <a:lnTo>
                  <a:pt x="525" y="695"/>
                </a:lnTo>
                <a:lnTo>
                  <a:pt x="526" y="698"/>
                </a:lnTo>
                <a:lnTo>
                  <a:pt x="526" y="701"/>
                </a:lnTo>
                <a:lnTo>
                  <a:pt x="526" y="705"/>
                </a:lnTo>
                <a:lnTo>
                  <a:pt x="526" y="710"/>
                </a:lnTo>
                <a:lnTo>
                  <a:pt x="525" y="716"/>
                </a:lnTo>
                <a:lnTo>
                  <a:pt x="523" y="723"/>
                </a:lnTo>
                <a:lnTo>
                  <a:pt x="521" y="730"/>
                </a:lnTo>
                <a:lnTo>
                  <a:pt x="518" y="737"/>
                </a:lnTo>
                <a:lnTo>
                  <a:pt x="516" y="744"/>
                </a:lnTo>
                <a:lnTo>
                  <a:pt x="515" y="749"/>
                </a:lnTo>
                <a:lnTo>
                  <a:pt x="514" y="754"/>
                </a:lnTo>
                <a:lnTo>
                  <a:pt x="514" y="758"/>
                </a:lnTo>
                <a:lnTo>
                  <a:pt x="514" y="760"/>
                </a:lnTo>
                <a:lnTo>
                  <a:pt x="515" y="762"/>
                </a:lnTo>
                <a:lnTo>
                  <a:pt x="516" y="764"/>
                </a:lnTo>
                <a:lnTo>
                  <a:pt x="518" y="764"/>
                </a:lnTo>
                <a:lnTo>
                  <a:pt x="520" y="763"/>
                </a:lnTo>
                <a:lnTo>
                  <a:pt x="522" y="761"/>
                </a:lnTo>
                <a:lnTo>
                  <a:pt x="524" y="759"/>
                </a:lnTo>
                <a:lnTo>
                  <a:pt x="527" y="756"/>
                </a:lnTo>
                <a:lnTo>
                  <a:pt x="529" y="752"/>
                </a:lnTo>
                <a:lnTo>
                  <a:pt x="532" y="746"/>
                </a:lnTo>
                <a:lnTo>
                  <a:pt x="535" y="740"/>
                </a:lnTo>
                <a:lnTo>
                  <a:pt x="537" y="735"/>
                </a:lnTo>
                <a:lnTo>
                  <a:pt x="539" y="732"/>
                </a:lnTo>
                <a:lnTo>
                  <a:pt x="541" y="731"/>
                </a:lnTo>
                <a:lnTo>
                  <a:pt x="543" y="731"/>
                </a:lnTo>
                <a:lnTo>
                  <a:pt x="544" y="732"/>
                </a:lnTo>
                <a:lnTo>
                  <a:pt x="545" y="735"/>
                </a:lnTo>
                <a:lnTo>
                  <a:pt x="546" y="739"/>
                </a:lnTo>
                <a:lnTo>
                  <a:pt x="547" y="743"/>
                </a:lnTo>
                <a:lnTo>
                  <a:pt x="547" y="748"/>
                </a:lnTo>
                <a:lnTo>
                  <a:pt x="548" y="753"/>
                </a:lnTo>
                <a:lnTo>
                  <a:pt x="548" y="758"/>
                </a:lnTo>
                <a:lnTo>
                  <a:pt x="548" y="763"/>
                </a:lnTo>
                <a:lnTo>
                  <a:pt x="548" y="767"/>
                </a:lnTo>
                <a:lnTo>
                  <a:pt x="548" y="771"/>
                </a:lnTo>
                <a:lnTo>
                  <a:pt x="548" y="773"/>
                </a:lnTo>
                <a:lnTo>
                  <a:pt x="548" y="775"/>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4" name="Freeform 130">
            <a:extLst>
              <a:ext uri="{FF2B5EF4-FFF2-40B4-BE49-F238E27FC236}">
                <a16:creationId xmlns:a16="http://schemas.microsoft.com/office/drawing/2014/main" id="{21AF084D-1EE7-1F47-AA8A-5EB45BDD9060}"/>
              </a:ext>
            </a:extLst>
          </p:cNvPr>
          <p:cNvSpPr>
            <a:spLocks/>
          </p:cNvSpPr>
          <p:nvPr/>
        </p:nvSpPr>
        <p:spPr bwMode="auto">
          <a:xfrm>
            <a:off x="2861504" y="2523937"/>
            <a:ext cx="75634" cy="39618"/>
          </a:xfrm>
          <a:custGeom>
            <a:avLst/>
            <a:gdLst>
              <a:gd name="T0" fmla="*/ 125 w 126"/>
              <a:gd name="T1" fmla="*/ 25 h 66"/>
              <a:gd name="T2" fmla="*/ 120 w 126"/>
              <a:gd name="T3" fmla="*/ 22 h 66"/>
              <a:gd name="T4" fmla="*/ 115 w 126"/>
              <a:gd name="T5" fmla="*/ 20 h 66"/>
              <a:gd name="T6" fmla="*/ 111 w 126"/>
              <a:gd name="T7" fmla="*/ 19 h 66"/>
              <a:gd name="T8" fmla="*/ 107 w 126"/>
              <a:gd name="T9" fmla="*/ 18 h 66"/>
              <a:gd name="T10" fmla="*/ 103 w 126"/>
              <a:gd name="T11" fmla="*/ 17 h 66"/>
              <a:gd name="T12" fmla="*/ 100 w 126"/>
              <a:gd name="T13" fmla="*/ 17 h 66"/>
              <a:gd name="T14" fmla="*/ 96 w 126"/>
              <a:gd name="T15" fmla="*/ 17 h 66"/>
              <a:gd name="T16" fmla="*/ 94 w 126"/>
              <a:gd name="T17" fmla="*/ 18 h 66"/>
              <a:gd name="T18" fmla="*/ 90 w 126"/>
              <a:gd name="T19" fmla="*/ 18 h 66"/>
              <a:gd name="T20" fmla="*/ 87 w 126"/>
              <a:gd name="T21" fmla="*/ 20 h 66"/>
              <a:gd name="T22" fmla="*/ 84 w 126"/>
              <a:gd name="T23" fmla="*/ 21 h 66"/>
              <a:gd name="T24" fmla="*/ 81 w 126"/>
              <a:gd name="T25" fmla="*/ 23 h 66"/>
              <a:gd name="T26" fmla="*/ 78 w 126"/>
              <a:gd name="T27" fmla="*/ 25 h 66"/>
              <a:gd name="T28" fmla="*/ 75 w 126"/>
              <a:gd name="T29" fmla="*/ 27 h 66"/>
              <a:gd name="T30" fmla="*/ 73 w 126"/>
              <a:gd name="T31" fmla="*/ 28 h 66"/>
              <a:gd name="T32" fmla="*/ 69 w 126"/>
              <a:gd name="T33" fmla="*/ 30 h 66"/>
              <a:gd name="T34" fmla="*/ 66 w 126"/>
              <a:gd name="T35" fmla="*/ 33 h 66"/>
              <a:gd name="T36" fmla="*/ 62 w 126"/>
              <a:gd name="T37" fmla="*/ 36 h 66"/>
              <a:gd name="T38" fmla="*/ 57 w 126"/>
              <a:gd name="T39" fmla="*/ 38 h 66"/>
              <a:gd name="T40" fmla="*/ 52 w 126"/>
              <a:gd name="T41" fmla="*/ 41 h 66"/>
              <a:gd name="T42" fmla="*/ 47 w 126"/>
              <a:gd name="T43" fmla="*/ 44 h 66"/>
              <a:gd name="T44" fmla="*/ 42 w 126"/>
              <a:gd name="T45" fmla="*/ 46 h 66"/>
              <a:gd name="T46" fmla="*/ 36 w 126"/>
              <a:gd name="T47" fmla="*/ 49 h 66"/>
              <a:gd name="T48" fmla="*/ 31 w 126"/>
              <a:gd name="T49" fmla="*/ 51 h 66"/>
              <a:gd name="T50" fmla="*/ 26 w 126"/>
              <a:gd name="T51" fmla="*/ 54 h 66"/>
              <a:gd name="T52" fmla="*/ 21 w 126"/>
              <a:gd name="T53" fmla="*/ 56 h 66"/>
              <a:gd name="T54" fmla="*/ 16 w 126"/>
              <a:gd name="T55" fmla="*/ 59 h 66"/>
              <a:gd name="T56" fmla="*/ 11 w 126"/>
              <a:gd name="T57" fmla="*/ 60 h 66"/>
              <a:gd name="T58" fmla="*/ 8 w 126"/>
              <a:gd name="T59" fmla="*/ 61 h 66"/>
              <a:gd name="T60" fmla="*/ 5 w 126"/>
              <a:gd name="T61" fmla="*/ 63 h 66"/>
              <a:gd name="T62" fmla="*/ 2 w 126"/>
              <a:gd name="T63" fmla="*/ 64 h 66"/>
              <a:gd name="T64" fmla="*/ 0 w 126"/>
              <a:gd name="T65" fmla="*/ 65 h 66"/>
              <a:gd name="T66" fmla="*/ 4 w 126"/>
              <a:gd name="T67" fmla="*/ 61 h 66"/>
              <a:gd name="T68" fmla="*/ 8 w 126"/>
              <a:gd name="T69" fmla="*/ 59 h 66"/>
              <a:gd name="T70" fmla="*/ 12 w 126"/>
              <a:gd name="T71" fmla="*/ 55 h 66"/>
              <a:gd name="T72" fmla="*/ 16 w 126"/>
              <a:gd name="T73" fmla="*/ 51 h 66"/>
              <a:gd name="T74" fmla="*/ 21 w 126"/>
              <a:gd name="T75" fmla="*/ 49 h 66"/>
              <a:gd name="T76" fmla="*/ 33 w 126"/>
              <a:gd name="T77" fmla="*/ 38 h 66"/>
              <a:gd name="T78" fmla="*/ 38 w 126"/>
              <a:gd name="T79" fmla="*/ 35 h 66"/>
              <a:gd name="T80" fmla="*/ 46 w 126"/>
              <a:gd name="T81" fmla="*/ 28 h 66"/>
              <a:gd name="T82" fmla="*/ 50 w 126"/>
              <a:gd name="T83" fmla="*/ 26 h 66"/>
              <a:gd name="T84" fmla="*/ 53 w 126"/>
              <a:gd name="T85" fmla="*/ 22 h 66"/>
              <a:gd name="T86" fmla="*/ 57 w 126"/>
              <a:gd name="T87" fmla="*/ 18 h 66"/>
              <a:gd name="T88" fmla="*/ 60 w 126"/>
              <a:gd name="T89" fmla="*/ 16 h 66"/>
              <a:gd name="T90" fmla="*/ 63 w 126"/>
              <a:gd name="T91" fmla="*/ 12 h 66"/>
              <a:gd name="T92" fmla="*/ 66 w 126"/>
              <a:gd name="T93" fmla="*/ 8 h 66"/>
              <a:gd name="T94" fmla="*/ 69 w 126"/>
              <a:gd name="T95" fmla="*/ 5 h 66"/>
              <a:gd name="T96" fmla="*/ 73 w 126"/>
              <a:gd name="T97" fmla="*/ 4 h 66"/>
              <a:gd name="T98" fmla="*/ 76 w 126"/>
              <a:gd name="T99" fmla="*/ 2 h 66"/>
              <a:gd name="T100" fmla="*/ 81 w 126"/>
              <a:gd name="T101" fmla="*/ 1 h 66"/>
              <a:gd name="T102" fmla="*/ 85 w 126"/>
              <a:gd name="T103" fmla="*/ 0 h 66"/>
              <a:gd name="T104" fmla="*/ 90 w 126"/>
              <a:gd name="T105" fmla="*/ 0 h 66"/>
              <a:gd name="T106" fmla="*/ 94 w 126"/>
              <a:gd name="T107" fmla="*/ 0 h 66"/>
              <a:gd name="T108" fmla="*/ 97 w 126"/>
              <a:gd name="T109" fmla="*/ 1 h 66"/>
              <a:gd name="T110" fmla="*/ 102 w 126"/>
              <a:gd name="T111" fmla="*/ 3 h 66"/>
              <a:gd name="T112" fmla="*/ 106 w 126"/>
              <a:gd name="T113" fmla="*/ 5 h 66"/>
              <a:gd name="T114" fmla="*/ 111 w 126"/>
              <a:gd name="T115" fmla="*/ 7 h 66"/>
              <a:gd name="T116" fmla="*/ 115 w 126"/>
              <a:gd name="T117" fmla="*/ 11 h 66"/>
              <a:gd name="T118" fmla="*/ 118 w 126"/>
              <a:gd name="T119" fmla="*/ 15 h 66"/>
              <a:gd name="T120" fmla="*/ 121 w 126"/>
              <a:gd name="T121" fmla="*/ 19 h 66"/>
              <a:gd name="T122" fmla="*/ 125 w 126"/>
              <a:gd name="T123"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66">
                <a:moveTo>
                  <a:pt x="125" y="25"/>
                </a:moveTo>
                <a:lnTo>
                  <a:pt x="120" y="22"/>
                </a:lnTo>
                <a:lnTo>
                  <a:pt x="115" y="20"/>
                </a:lnTo>
                <a:lnTo>
                  <a:pt x="111" y="19"/>
                </a:lnTo>
                <a:lnTo>
                  <a:pt x="107" y="18"/>
                </a:lnTo>
                <a:lnTo>
                  <a:pt x="103" y="17"/>
                </a:lnTo>
                <a:lnTo>
                  <a:pt x="100" y="17"/>
                </a:lnTo>
                <a:lnTo>
                  <a:pt x="96" y="17"/>
                </a:lnTo>
                <a:lnTo>
                  <a:pt x="94" y="18"/>
                </a:lnTo>
                <a:lnTo>
                  <a:pt x="90" y="18"/>
                </a:lnTo>
                <a:lnTo>
                  <a:pt x="87" y="20"/>
                </a:lnTo>
                <a:lnTo>
                  <a:pt x="84" y="21"/>
                </a:lnTo>
                <a:lnTo>
                  <a:pt x="81" y="23"/>
                </a:lnTo>
                <a:lnTo>
                  <a:pt x="78" y="25"/>
                </a:lnTo>
                <a:lnTo>
                  <a:pt x="75" y="27"/>
                </a:lnTo>
                <a:lnTo>
                  <a:pt x="73" y="28"/>
                </a:lnTo>
                <a:lnTo>
                  <a:pt x="69" y="30"/>
                </a:lnTo>
                <a:lnTo>
                  <a:pt x="66" y="33"/>
                </a:lnTo>
                <a:lnTo>
                  <a:pt x="62" y="36"/>
                </a:lnTo>
                <a:lnTo>
                  <a:pt x="57" y="38"/>
                </a:lnTo>
                <a:lnTo>
                  <a:pt x="52" y="41"/>
                </a:lnTo>
                <a:lnTo>
                  <a:pt x="47" y="44"/>
                </a:lnTo>
                <a:lnTo>
                  <a:pt x="42" y="46"/>
                </a:lnTo>
                <a:lnTo>
                  <a:pt x="36" y="49"/>
                </a:lnTo>
                <a:lnTo>
                  <a:pt x="31" y="51"/>
                </a:lnTo>
                <a:lnTo>
                  <a:pt x="26" y="54"/>
                </a:lnTo>
                <a:lnTo>
                  <a:pt x="21" y="56"/>
                </a:lnTo>
                <a:lnTo>
                  <a:pt x="16" y="59"/>
                </a:lnTo>
                <a:lnTo>
                  <a:pt x="11" y="60"/>
                </a:lnTo>
                <a:lnTo>
                  <a:pt x="8" y="61"/>
                </a:lnTo>
                <a:lnTo>
                  <a:pt x="5" y="63"/>
                </a:lnTo>
                <a:lnTo>
                  <a:pt x="2" y="64"/>
                </a:lnTo>
                <a:lnTo>
                  <a:pt x="0" y="65"/>
                </a:lnTo>
                <a:lnTo>
                  <a:pt x="4" y="61"/>
                </a:lnTo>
                <a:lnTo>
                  <a:pt x="8" y="59"/>
                </a:lnTo>
                <a:lnTo>
                  <a:pt x="12" y="55"/>
                </a:lnTo>
                <a:lnTo>
                  <a:pt x="16" y="51"/>
                </a:lnTo>
                <a:lnTo>
                  <a:pt x="21" y="49"/>
                </a:lnTo>
                <a:lnTo>
                  <a:pt x="33" y="38"/>
                </a:lnTo>
                <a:lnTo>
                  <a:pt x="38" y="35"/>
                </a:lnTo>
                <a:lnTo>
                  <a:pt x="46" y="28"/>
                </a:lnTo>
                <a:lnTo>
                  <a:pt x="50" y="26"/>
                </a:lnTo>
                <a:lnTo>
                  <a:pt x="53" y="22"/>
                </a:lnTo>
                <a:lnTo>
                  <a:pt x="57" y="18"/>
                </a:lnTo>
                <a:lnTo>
                  <a:pt x="60" y="16"/>
                </a:lnTo>
                <a:lnTo>
                  <a:pt x="63" y="12"/>
                </a:lnTo>
                <a:lnTo>
                  <a:pt x="66" y="8"/>
                </a:lnTo>
                <a:lnTo>
                  <a:pt x="69" y="5"/>
                </a:lnTo>
                <a:lnTo>
                  <a:pt x="73" y="4"/>
                </a:lnTo>
                <a:lnTo>
                  <a:pt x="76" y="2"/>
                </a:lnTo>
                <a:lnTo>
                  <a:pt x="81" y="1"/>
                </a:lnTo>
                <a:lnTo>
                  <a:pt x="85" y="0"/>
                </a:lnTo>
                <a:lnTo>
                  <a:pt x="90" y="0"/>
                </a:lnTo>
                <a:lnTo>
                  <a:pt x="94" y="0"/>
                </a:lnTo>
                <a:lnTo>
                  <a:pt x="97" y="1"/>
                </a:lnTo>
                <a:lnTo>
                  <a:pt x="102" y="3"/>
                </a:lnTo>
                <a:lnTo>
                  <a:pt x="106" y="5"/>
                </a:lnTo>
                <a:lnTo>
                  <a:pt x="111" y="7"/>
                </a:lnTo>
                <a:lnTo>
                  <a:pt x="115" y="11"/>
                </a:lnTo>
                <a:lnTo>
                  <a:pt x="118" y="15"/>
                </a:lnTo>
                <a:lnTo>
                  <a:pt x="121" y="19"/>
                </a:lnTo>
                <a:lnTo>
                  <a:pt x="125" y="2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5" name="Freeform 131">
            <a:extLst>
              <a:ext uri="{FF2B5EF4-FFF2-40B4-BE49-F238E27FC236}">
                <a16:creationId xmlns:a16="http://schemas.microsoft.com/office/drawing/2014/main" id="{3BD0685E-044C-D940-8DC0-6768F53C1702}"/>
              </a:ext>
            </a:extLst>
          </p:cNvPr>
          <p:cNvSpPr>
            <a:spLocks/>
          </p:cNvSpPr>
          <p:nvPr/>
        </p:nvSpPr>
        <p:spPr bwMode="auto">
          <a:xfrm>
            <a:off x="2882513" y="2558152"/>
            <a:ext cx="60628" cy="36016"/>
          </a:xfrm>
          <a:custGeom>
            <a:avLst/>
            <a:gdLst>
              <a:gd name="T0" fmla="*/ 0 w 101"/>
              <a:gd name="T1" fmla="*/ 59 h 60"/>
              <a:gd name="T2" fmla="*/ 4 w 101"/>
              <a:gd name="T3" fmla="*/ 56 h 60"/>
              <a:gd name="T4" fmla="*/ 8 w 101"/>
              <a:gd name="T5" fmla="*/ 52 h 60"/>
              <a:gd name="T6" fmla="*/ 12 w 101"/>
              <a:gd name="T7" fmla="*/ 47 h 60"/>
              <a:gd name="T8" fmla="*/ 18 w 101"/>
              <a:gd name="T9" fmla="*/ 44 h 60"/>
              <a:gd name="T10" fmla="*/ 23 w 101"/>
              <a:gd name="T11" fmla="*/ 39 h 60"/>
              <a:gd name="T12" fmla="*/ 28 w 101"/>
              <a:gd name="T13" fmla="*/ 34 h 60"/>
              <a:gd name="T14" fmla="*/ 33 w 101"/>
              <a:gd name="T15" fmla="*/ 30 h 60"/>
              <a:gd name="T16" fmla="*/ 39 w 101"/>
              <a:gd name="T17" fmla="*/ 25 h 60"/>
              <a:gd name="T18" fmla="*/ 44 w 101"/>
              <a:gd name="T19" fmla="*/ 21 h 60"/>
              <a:gd name="T20" fmla="*/ 49 w 101"/>
              <a:gd name="T21" fmla="*/ 17 h 60"/>
              <a:gd name="T22" fmla="*/ 54 w 101"/>
              <a:gd name="T23" fmla="*/ 13 h 60"/>
              <a:gd name="T24" fmla="*/ 58 w 101"/>
              <a:gd name="T25" fmla="*/ 10 h 60"/>
              <a:gd name="T26" fmla="*/ 62 w 101"/>
              <a:gd name="T27" fmla="*/ 6 h 60"/>
              <a:gd name="T28" fmla="*/ 66 w 101"/>
              <a:gd name="T29" fmla="*/ 4 h 60"/>
              <a:gd name="T30" fmla="*/ 69 w 101"/>
              <a:gd name="T31" fmla="*/ 2 h 60"/>
              <a:gd name="T32" fmla="*/ 71 w 101"/>
              <a:gd name="T33" fmla="*/ 0 h 60"/>
              <a:gd name="T34" fmla="*/ 73 w 101"/>
              <a:gd name="T35" fmla="*/ 0 h 60"/>
              <a:gd name="T36" fmla="*/ 75 w 101"/>
              <a:gd name="T37" fmla="*/ 0 h 60"/>
              <a:gd name="T38" fmla="*/ 77 w 101"/>
              <a:gd name="T39" fmla="*/ 0 h 60"/>
              <a:gd name="T40" fmla="*/ 79 w 101"/>
              <a:gd name="T41" fmla="*/ 0 h 60"/>
              <a:gd name="T42" fmla="*/ 82 w 101"/>
              <a:gd name="T43" fmla="*/ 0 h 60"/>
              <a:gd name="T44" fmla="*/ 84 w 101"/>
              <a:gd name="T45" fmla="*/ 1 h 60"/>
              <a:gd name="T46" fmla="*/ 87 w 101"/>
              <a:gd name="T47" fmla="*/ 2 h 60"/>
              <a:gd name="T48" fmla="*/ 89 w 101"/>
              <a:gd name="T49" fmla="*/ 2 h 60"/>
              <a:gd name="T50" fmla="*/ 92 w 101"/>
              <a:gd name="T51" fmla="*/ 3 h 60"/>
              <a:gd name="T52" fmla="*/ 93 w 101"/>
              <a:gd name="T53" fmla="*/ 4 h 60"/>
              <a:gd name="T54" fmla="*/ 95 w 101"/>
              <a:gd name="T55" fmla="*/ 5 h 60"/>
              <a:gd name="T56" fmla="*/ 96 w 101"/>
              <a:gd name="T57" fmla="*/ 5 h 60"/>
              <a:gd name="T58" fmla="*/ 98 w 101"/>
              <a:gd name="T59" fmla="*/ 5 h 60"/>
              <a:gd name="T60" fmla="*/ 99 w 101"/>
              <a:gd name="T61" fmla="*/ 6 h 60"/>
              <a:gd name="T62" fmla="*/ 100 w 101"/>
              <a:gd name="T63" fmla="*/ 6 h 60"/>
              <a:gd name="T64" fmla="*/ 97 w 101"/>
              <a:gd name="T65" fmla="*/ 7 h 60"/>
              <a:gd name="T66" fmla="*/ 94 w 101"/>
              <a:gd name="T67" fmla="*/ 8 h 60"/>
              <a:gd name="T68" fmla="*/ 89 w 101"/>
              <a:gd name="T69" fmla="*/ 10 h 60"/>
              <a:gd name="T70" fmla="*/ 86 w 101"/>
              <a:gd name="T71" fmla="*/ 11 h 60"/>
              <a:gd name="T72" fmla="*/ 83 w 101"/>
              <a:gd name="T73" fmla="*/ 11 h 60"/>
              <a:gd name="T74" fmla="*/ 77 w 101"/>
              <a:gd name="T75" fmla="*/ 13 h 60"/>
              <a:gd name="T76" fmla="*/ 75 w 101"/>
              <a:gd name="T77" fmla="*/ 14 h 60"/>
              <a:gd name="T78" fmla="*/ 73 w 101"/>
              <a:gd name="T79" fmla="*/ 15 h 60"/>
              <a:gd name="T80" fmla="*/ 70 w 101"/>
              <a:gd name="T81" fmla="*/ 15 h 60"/>
              <a:gd name="T82" fmla="*/ 68 w 101"/>
              <a:gd name="T83" fmla="*/ 16 h 60"/>
              <a:gd name="T84" fmla="*/ 65 w 101"/>
              <a:gd name="T85" fmla="*/ 18 h 60"/>
              <a:gd name="T86" fmla="*/ 62 w 101"/>
              <a:gd name="T87" fmla="*/ 20 h 60"/>
              <a:gd name="T88" fmla="*/ 60 w 101"/>
              <a:gd name="T89" fmla="*/ 23 h 60"/>
              <a:gd name="T90" fmla="*/ 58 w 101"/>
              <a:gd name="T91" fmla="*/ 25 h 60"/>
              <a:gd name="T92" fmla="*/ 56 w 101"/>
              <a:gd name="T93" fmla="*/ 27 h 60"/>
              <a:gd name="T94" fmla="*/ 54 w 101"/>
              <a:gd name="T95" fmla="*/ 29 h 60"/>
              <a:gd name="T96" fmla="*/ 52 w 101"/>
              <a:gd name="T97" fmla="*/ 31 h 60"/>
              <a:gd name="T98" fmla="*/ 50 w 101"/>
              <a:gd name="T99" fmla="*/ 32 h 60"/>
              <a:gd name="T100" fmla="*/ 48 w 101"/>
              <a:gd name="T101" fmla="*/ 33 h 60"/>
              <a:gd name="T102" fmla="*/ 45 w 101"/>
              <a:gd name="T103" fmla="*/ 34 h 60"/>
              <a:gd name="T104" fmla="*/ 42 w 101"/>
              <a:gd name="T105" fmla="*/ 35 h 60"/>
              <a:gd name="T106" fmla="*/ 40 w 101"/>
              <a:gd name="T107" fmla="*/ 36 h 60"/>
              <a:gd name="T108" fmla="*/ 36 w 101"/>
              <a:gd name="T109" fmla="*/ 38 h 60"/>
              <a:gd name="T110" fmla="*/ 32 w 101"/>
              <a:gd name="T111" fmla="*/ 40 h 60"/>
              <a:gd name="T112" fmla="*/ 28 w 101"/>
              <a:gd name="T113" fmla="*/ 42 h 60"/>
              <a:gd name="T114" fmla="*/ 24 w 101"/>
              <a:gd name="T115" fmla="*/ 44 h 60"/>
              <a:gd name="T116" fmla="*/ 19 w 101"/>
              <a:gd name="T117" fmla="*/ 47 h 60"/>
              <a:gd name="T118" fmla="*/ 13 w 101"/>
              <a:gd name="T119" fmla="*/ 51 h 60"/>
              <a:gd name="T120" fmla="*/ 7 w 101"/>
              <a:gd name="T121" fmla="*/ 54 h 60"/>
              <a:gd name="T122" fmla="*/ 0 w 101"/>
              <a:gd name="T123"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60">
                <a:moveTo>
                  <a:pt x="0" y="59"/>
                </a:moveTo>
                <a:lnTo>
                  <a:pt x="4" y="56"/>
                </a:lnTo>
                <a:lnTo>
                  <a:pt x="8" y="52"/>
                </a:lnTo>
                <a:lnTo>
                  <a:pt x="12" y="47"/>
                </a:lnTo>
                <a:lnTo>
                  <a:pt x="18" y="44"/>
                </a:lnTo>
                <a:lnTo>
                  <a:pt x="23" y="39"/>
                </a:lnTo>
                <a:lnTo>
                  <a:pt x="28" y="34"/>
                </a:lnTo>
                <a:lnTo>
                  <a:pt x="33" y="30"/>
                </a:lnTo>
                <a:lnTo>
                  <a:pt x="39" y="25"/>
                </a:lnTo>
                <a:lnTo>
                  <a:pt x="44" y="21"/>
                </a:lnTo>
                <a:lnTo>
                  <a:pt x="49" y="17"/>
                </a:lnTo>
                <a:lnTo>
                  <a:pt x="54" y="13"/>
                </a:lnTo>
                <a:lnTo>
                  <a:pt x="58" y="10"/>
                </a:lnTo>
                <a:lnTo>
                  <a:pt x="62" y="6"/>
                </a:lnTo>
                <a:lnTo>
                  <a:pt x="66" y="4"/>
                </a:lnTo>
                <a:lnTo>
                  <a:pt x="69" y="2"/>
                </a:lnTo>
                <a:lnTo>
                  <a:pt x="71" y="0"/>
                </a:lnTo>
                <a:lnTo>
                  <a:pt x="73" y="0"/>
                </a:lnTo>
                <a:lnTo>
                  <a:pt x="75" y="0"/>
                </a:lnTo>
                <a:lnTo>
                  <a:pt x="77" y="0"/>
                </a:lnTo>
                <a:lnTo>
                  <a:pt x="79" y="0"/>
                </a:lnTo>
                <a:lnTo>
                  <a:pt x="82" y="0"/>
                </a:lnTo>
                <a:lnTo>
                  <a:pt x="84" y="1"/>
                </a:lnTo>
                <a:lnTo>
                  <a:pt x="87" y="2"/>
                </a:lnTo>
                <a:lnTo>
                  <a:pt x="89" y="2"/>
                </a:lnTo>
                <a:lnTo>
                  <a:pt x="92" y="3"/>
                </a:lnTo>
                <a:lnTo>
                  <a:pt x="93" y="4"/>
                </a:lnTo>
                <a:lnTo>
                  <a:pt x="95" y="5"/>
                </a:lnTo>
                <a:lnTo>
                  <a:pt x="96" y="5"/>
                </a:lnTo>
                <a:lnTo>
                  <a:pt x="98" y="5"/>
                </a:lnTo>
                <a:lnTo>
                  <a:pt x="99" y="6"/>
                </a:lnTo>
                <a:lnTo>
                  <a:pt x="100" y="6"/>
                </a:lnTo>
                <a:lnTo>
                  <a:pt x="97" y="7"/>
                </a:lnTo>
                <a:lnTo>
                  <a:pt x="94" y="8"/>
                </a:lnTo>
                <a:lnTo>
                  <a:pt x="89" y="10"/>
                </a:lnTo>
                <a:lnTo>
                  <a:pt x="86" y="11"/>
                </a:lnTo>
                <a:lnTo>
                  <a:pt x="83" y="11"/>
                </a:lnTo>
                <a:lnTo>
                  <a:pt x="77" y="13"/>
                </a:lnTo>
                <a:lnTo>
                  <a:pt x="75" y="14"/>
                </a:lnTo>
                <a:lnTo>
                  <a:pt x="73" y="15"/>
                </a:lnTo>
                <a:lnTo>
                  <a:pt x="70" y="15"/>
                </a:lnTo>
                <a:lnTo>
                  <a:pt x="68" y="16"/>
                </a:lnTo>
                <a:lnTo>
                  <a:pt x="65" y="18"/>
                </a:lnTo>
                <a:lnTo>
                  <a:pt x="62" y="20"/>
                </a:lnTo>
                <a:lnTo>
                  <a:pt x="60" y="23"/>
                </a:lnTo>
                <a:lnTo>
                  <a:pt x="58" y="25"/>
                </a:lnTo>
                <a:lnTo>
                  <a:pt x="56" y="27"/>
                </a:lnTo>
                <a:lnTo>
                  <a:pt x="54" y="29"/>
                </a:lnTo>
                <a:lnTo>
                  <a:pt x="52" y="31"/>
                </a:lnTo>
                <a:lnTo>
                  <a:pt x="50" y="32"/>
                </a:lnTo>
                <a:lnTo>
                  <a:pt x="48" y="33"/>
                </a:lnTo>
                <a:lnTo>
                  <a:pt x="45" y="34"/>
                </a:lnTo>
                <a:lnTo>
                  <a:pt x="42" y="35"/>
                </a:lnTo>
                <a:lnTo>
                  <a:pt x="40" y="36"/>
                </a:lnTo>
                <a:lnTo>
                  <a:pt x="36" y="38"/>
                </a:lnTo>
                <a:lnTo>
                  <a:pt x="32" y="40"/>
                </a:lnTo>
                <a:lnTo>
                  <a:pt x="28" y="42"/>
                </a:lnTo>
                <a:lnTo>
                  <a:pt x="24" y="44"/>
                </a:lnTo>
                <a:lnTo>
                  <a:pt x="19" y="47"/>
                </a:lnTo>
                <a:lnTo>
                  <a:pt x="13" y="51"/>
                </a:lnTo>
                <a:lnTo>
                  <a:pt x="7" y="54"/>
                </a:lnTo>
                <a:lnTo>
                  <a:pt x="0" y="59"/>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6" name="Freeform 132">
            <a:extLst>
              <a:ext uri="{FF2B5EF4-FFF2-40B4-BE49-F238E27FC236}">
                <a16:creationId xmlns:a16="http://schemas.microsoft.com/office/drawing/2014/main" id="{1876C2B4-3484-8F49-A24B-DB45549EF05E}"/>
              </a:ext>
            </a:extLst>
          </p:cNvPr>
          <p:cNvSpPr>
            <a:spLocks/>
          </p:cNvSpPr>
          <p:nvPr/>
        </p:nvSpPr>
        <p:spPr bwMode="auto">
          <a:xfrm>
            <a:off x="2902923" y="2586966"/>
            <a:ext cx="54625" cy="32415"/>
          </a:xfrm>
          <a:custGeom>
            <a:avLst/>
            <a:gdLst>
              <a:gd name="T0" fmla="*/ 90 w 91"/>
              <a:gd name="T1" fmla="*/ 4 h 54"/>
              <a:gd name="T2" fmla="*/ 86 w 91"/>
              <a:gd name="T3" fmla="*/ 2 h 54"/>
              <a:gd name="T4" fmla="*/ 83 w 91"/>
              <a:gd name="T5" fmla="*/ 1 h 54"/>
              <a:gd name="T6" fmla="*/ 79 w 91"/>
              <a:gd name="T7" fmla="*/ 0 h 54"/>
              <a:gd name="T8" fmla="*/ 76 w 91"/>
              <a:gd name="T9" fmla="*/ 0 h 54"/>
              <a:gd name="T10" fmla="*/ 73 w 91"/>
              <a:gd name="T11" fmla="*/ 0 h 54"/>
              <a:gd name="T12" fmla="*/ 71 w 91"/>
              <a:gd name="T13" fmla="*/ 0 h 54"/>
              <a:gd name="T14" fmla="*/ 68 w 91"/>
              <a:gd name="T15" fmla="*/ 0 h 54"/>
              <a:gd name="T16" fmla="*/ 67 w 91"/>
              <a:gd name="T17" fmla="*/ 1 h 54"/>
              <a:gd name="T18" fmla="*/ 65 w 91"/>
              <a:gd name="T19" fmla="*/ 2 h 54"/>
              <a:gd name="T20" fmla="*/ 63 w 91"/>
              <a:gd name="T21" fmla="*/ 4 h 54"/>
              <a:gd name="T22" fmla="*/ 60 w 91"/>
              <a:gd name="T23" fmla="*/ 4 h 54"/>
              <a:gd name="T24" fmla="*/ 58 w 91"/>
              <a:gd name="T25" fmla="*/ 6 h 54"/>
              <a:gd name="T26" fmla="*/ 56 w 91"/>
              <a:gd name="T27" fmla="*/ 7 h 54"/>
              <a:gd name="T28" fmla="*/ 53 w 91"/>
              <a:gd name="T29" fmla="*/ 9 h 54"/>
              <a:gd name="T30" fmla="*/ 51 w 91"/>
              <a:gd name="T31" fmla="*/ 11 h 54"/>
              <a:gd name="T32" fmla="*/ 48 w 91"/>
              <a:gd name="T33" fmla="*/ 13 h 54"/>
              <a:gd name="T34" fmla="*/ 45 w 91"/>
              <a:gd name="T35" fmla="*/ 15 h 54"/>
              <a:gd name="T36" fmla="*/ 42 w 91"/>
              <a:gd name="T37" fmla="*/ 18 h 54"/>
              <a:gd name="T38" fmla="*/ 38 w 91"/>
              <a:gd name="T39" fmla="*/ 21 h 54"/>
              <a:gd name="T40" fmla="*/ 35 w 91"/>
              <a:gd name="T41" fmla="*/ 24 h 54"/>
              <a:gd name="T42" fmla="*/ 31 w 91"/>
              <a:gd name="T43" fmla="*/ 28 h 54"/>
              <a:gd name="T44" fmla="*/ 27 w 91"/>
              <a:gd name="T45" fmla="*/ 31 h 54"/>
              <a:gd name="T46" fmla="*/ 23 w 91"/>
              <a:gd name="T47" fmla="*/ 34 h 54"/>
              <a:gd name="T48" fmla="*/ 19 w 91"/>
              <a:gd name="T49" fmla="*/ 38 h 54"/>
              <a:gd name="T50" fmla="*/ 15 w 91"/>
              <a:gd name="T51" fmla="*/ 40 h 54"/>
              <a:gd name="T52" fmla="*/ 12 w 91"/>
              <a:gd name="T53" fmla="*/ 43 h 54"/>
              <a:gd name="T54" fmla="*/ 8 w 91"/>
              <a:gd name="T55" fmla="*/ 46 h 54"/>
              <a:gd name="T56" fmla="*/ 6 w 91"/>
              <a:gd name="T57" fmla="*/ 49 h 54"/>
              <a:gd name="T58" fmla="*/ 3 w 91"/>
              <a:gd name="T59" fmla="*/ 50 h 54"/>
              <a:gd name="T60" fmla="*/ 1 w 91"/>
              <a:gd name="T61" fmla="*/ 51 h 54"/>
              <a:gd name="T62" fmla="*/ 0 w 91"/>
              <a:gd name="T63" fmla="*/ 52 h 54"/>
              <a:gd name="T64" fmla="*/ 0 w 91"/>
              <a:gd name="T65" fmla="*/ 53 h 54"/>
              <a:gd name="T66" fmla="*/ 8 w 91"/>
              <a:gd name="T67" fmla="*/ 49 h 54"/>
              <a:gd name="T68" fmla="*/ 14 w 91"/>
              <a:gd name="T69" fmla="*/ 46 h 54"/>
              <a:gd name="T70" fmla="*/ 22 w 91"/>
              <a:gd name="T71" fmla="*/ 42 h 54"/>
              <a:gd name="T72" fmla="*/ 28 w 91"/>
              <a:gd name="T73" fmla="*/ 39 h 54"/>
              <a:gd name="T74" fmla="*/ 35 w 91"/>
              <a:gd name="T75" fmla="*/ 35 h 54"/>
              <a:gd name="T76" fmla="*/ 41 w 91"/>
              <a:gd name="T77" fmla="*/ 32 h 54"/>
              <a:gd name="T78" fmla="*/ 47 w 91"/>
              <a:gd name="T79" fmla="*/ 29 h 54"/>
              <a:gd name="T80" fmla="*/ 53 w 91"/>
              <a:gd name="T81" fmla="*/ 26 h 54"/>
              <a:gd name="T82" fmla="*/ 58 w 91"/>
              <a:gd name="T83" fmla="*/ 23 h 54"/>
              <a:gd name="T84" fmla="*/ 63 w 91"/>
              <a:gd name="T85" fmla="*/ 21 h 54"/>
              <a:gd name="T86" fmla="*/ 67 w 91"/>
              <a:gd name="T87" fmla="*/ 18 h 54"/>
              <a:gd name="T88" fmla="*/ 70 w 91"/>
              <a:gd name="T89" fmla="*/ 16 h 54"/>
              <a:gd name="T90" fmla="*/ 73 w 91"/>
              <a:gd name="T91" fmla="*/ 14 h 54"/>
              <a:gd name="T92" fmla="*/ 75 w 91"/>
              <a:gd name="T93" fmla="*/ 13 h 54"/>
              <a:gd name="T94" fmla="*/ 77 w 91"/>
              <a:gd name="T95" fmla="*/ 13 h 54"/>
              <a:gd name="T96" fmla="*/ 90 w 91"/>
              <a:gd name="T97"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54">
                <a:moveTo>
                  <a:pt x="90" y="4"/>
                </a:moveTo>
                <a:lnTo>
                  <a:pt x="86" y="2"/>
                </a:lnTo>
                <a:lnTo>
                  <a:pt x="83" y="1"/>
                </a:lnTo>
                <a:lnTo>
                  <a:pt x="79" y="0"/>
                </a:lnTo>
                <a:lnTo>
                  <a:pt x="76" y="0"/>
                </a:lnTo>
                <a:lnTo>
                  <a:pt x="73" y="0"/>
                </a:lnTo>
                <a:lnTo>
                  <a:pt x="71" y="0"/>
                </a:lnTo>
                <a:lnTo>
                  <a:pt x="68" y="0"/>
                </a:lnTo>
                <a:lnTo>
                  <a:pt x="67" y="1"/>
                </a:lnTo>
                <a:lnTo>
                  <a:pt x="65" y="2"/>
                </a:lnTo>
                <a:lnTo>
                  <a:pt x="63" y="4"/>
                </a:lnTo>
                <a:lnTo>
                  <a:pt x="60" y="4"/>
                </a:lnTo>
                <a:lnTo>
                  <a:pt x="58" y="6"/>
                </a:lnTo>
                <a:lnTo>
                  <a:pt x="56" y="7"/>
                </a:lnTo>
                <a:lnTo>
                  <a:pt x="53" y="9"/>
                </a:lnTo>
                <a:lnTo>
                  <a:pt x="51" y="11"/>
                </a:lnTo>
                <a:lnTo>
                  <a:pt x="48" y="13"/>
                </a:lnTo>
                <a:lnTo>
                  <a:pt x="45" y="15"/>
                </a:lnTo>
                <a:lnTo>
                  <a:pt x="42" y="18"/>
                </a:lnTo>
                <a:lnTo>
                  <a:pt x="38" y="21"/>
                </a:lnTo>
                <a:lnTo>
                  <a:pt x="35" y="24"/>
                </a:lnTo>
                <a:lnTo>
                  <a:pt x="31" y="28"/>
                </a:lnTo>
                <a:lnTo>
                  <a:pt x="27" y="31"/>
                </a:lnTo>
                <a:lnTo>
                  <a:pt x="23" y="34"/>
                </a:lnTo>
                <a:lnTo>
                  <a:pt x="19" y="38"/>
                </a:lnTo>
                <a:lnTo>
                  <a:pt x="15" y="40"/>
                </a:lnTo>
                <a:lnTo>
                  <a:pt x="12" y="43"/>
                </a:lnTo>
                <a:lnTo>
                  <a:pt x="8" y="46"/>
                </a:lnTo>
                <a:lnTo>
                  <a:pt x="6" y="49"/>
                </a:lnTo>
                <a:lnTo>
                  <a:pt x="3" y="50"/>
                </a:lnTo>
                <a:lnTo>
                  <a:pt x="1" y="51"/>
                </a:lnTo>
                <a:lnTo>
                  <a:pt x="0" y="52"/>
                </a:lnTo>
                <a:lnTo>
                  <a:pt x="0" y="53"/>
                </a:lnTo>
                <a:lnTo>
                  <a:pt x="8" y="49"/>
                </a:lnTo>
                <a:lnTo>
                  <a:pt x="14" y="46"/>
                </a:lnTo>
                <a:lnTo>
                  <a:pt x="22" y="42"/>
                </a:lnTo>
                <a:lnTo>
                  <a:pt x="28" y="39"/>
                </a:lnTo>
                <a:lnTo>
                  <a:pt x="35" y="35"/>
                </a:lnTo>
                <a:lnTo>
                  <a:pt x="41" y="32"/>
                </a:lnTo>
                <a:lnTo>
                  <a:pt x="47" y="29"/>
                </a:lnTo>
                <a:lnTo>
                  <a:pt x="53" y="26"/>
                </a:lnTo>
                <a:lnTo>
                  <a:pt x="58" y="23"/>
                </a:lnTo>
                <a:lnTo>
                  <a:pt x="63" y="21"/>
                </a:lnTo>
                <a:lnTo>
                  <a:pt x="67" y="18"/>
                </a:lnTo>
                <a:lnTo>
                  <a:pt x="70" y="16"/>
                </a:lnTo>
                <a:lnTo>
                  <a:pt x="73" y="14"/>
                </a:lnTo>
                <a:lnTo>
                  <a:pt x="75" y="13"/>
                </a:lnTo>
                <a:lnTo>
                  <a:pt x="77" y="13"/>
                </a:lnTo>
                <a:lnTo>
                  <a:pt x="90" y="4"/>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7" name="Freeform 133">
            <a:extLst>
              <a:ext uri="{FF2B5EF4-FFF2-40B4-BE49-F238E27FC236}">
                <a16:creationId xmlns:a16="http://schemas.microsoft.com/office/drawing/2014/main" id="{84DAD549-9693-1B41-A4E8-212A23AC7EC3}"/>
              </a:ext>
            </a:extLst>
          </p:cNvPr>
          <p:cNvSpPr>
            <a:spLocks/>
          </p:cNvSpPr>
          <p:nvPr/>
        </p:nvSpPr>
        <p:spPr bwMode="auto">
          <a:xfrm>
            <a:off x="2777465" y="2615778"/>
            <a:ext cx="177681" cy="155471"/>
          </a:xfrm>
          <a:custGeom>
            <a:avLst/>
            <a:gdLst>
              <a:gd name="T0" fmla="*/ 35 w 296"/>
              <a:gd name="T1" fmla="*/ 250 h 259"/>
              <a:gd name="T2" fmla="*/ 53 w 296"/>
              <a:gd name="T3" fmla="*/ 234 h 259"/>
              <a:gd name="T4" fmla="*/ 74 w 296"/>
              <a:gd name="T5" fmla="*/ 214 h 259"/>
              <a:gd name="T6" fmla="*/ 96 w 296"/>
              <a:gd name="T7" fmla="*/ 194 h 259"/>
              <a:gd name="T8" fmla="*/ 115 w 296"/>
              <a:gd name="T9" fmla="*/ 178 h 259"/>
              <a:gd name="T10" fmla="*/ 127 w 296"/>
              <a:gd name="T11" fmla="*/ 169 h 259"/>
              <a:gd name="T12" fmla="*/ 138 w 296"/>
              <a:gd name="T13" fmla="*/ 164 h 259"/>
              <a:gd name="T14" fmla="*/ 148 w 296"/>
              <a:gd name="T15" fmla="*/ 161 h 259"/>
              <a:gd name="T16" fmla="*/ 158 w 296"/>
              <a:gd name="T17" fmla="*/ 157 h 259"/>
              <a:gd name="T18" fmla="*/ 169 w 296"/>
              <a:gd name="T19" fmla="*/ 151 h 259"/>
              <a:gd name="T20" fmla="*/ 181 w 296"/>
              <a:gd name="T21" fmla="*/ 141 h 259"/>
              <a:gd name="T22" fmla="*/ 192 w 296"/>
              <a:gd name="T23" fmla="*/ 129 h 259"/>
              <a:gd name="T24" fmla="*/ 200 w 296"/>
              <a:gd name="T25" fmla="*/ 119 h 259"/>
              <a:gd name="T26" fmla="*/ 205 w 296"/>
              <a:gd name="T27" fmla="*/ 110 h 259"/>
              <a:gd name="T28" fmla="*/ 210 w 296"/>
              <a:gd name="T29" fmla="*/ 103 h 259"/>
              <a:gd name="T30" fmla="*/ 216 w 296"/>
              <a:gd name="T31" fmla="*/ 94 h 259"/>
              <a:gd name="T32" fmla="*/ 223 w 296"/>
              <a:gd name="T33" fmla="*/ 84 h 259"/>
              <a:gd name="T34" fmla="*/ 232 w 296"/>
              <a:gd name="T35" fmla="*/ 70 h 259"/>
              <a:gd name="T36" fmla="*/ 237 w 296"/>
              <a:gd name="T37" fmla="*/ 61 h 259"/>
              <a:gd name="T38" fmla="*/ 243 w 296"/>
              <a:gd name="T39" fmla="*/ 52 h 259"/>
              <a:gd name="T40" fmla="*/ 247 w 296"/>
              <a:gd name="T41" fmla="*/ 45 h 259"/>
              <a:gd name="T42" fmla="*/ 252 w 296"/>
              <a:gd name="T43" fmla="*/ 40 h 259"/>
              <a:gd name="T44" fmla="*/ 262 w 296"/>
              <a:gd name="T45" fmla="*/ 29 h 259"/>
              <a:gd name="T46" fmla="*/ 271 w 296"/>
              <a:gd name="T47" fmla="*/ 21 h 259"/>
              <a:gd name="T48" fmla="*/ 282 w 296"/>
              <a:gd name="T49" fmla="*/ 12 h 259"/>
              <a:gd name="T50" fmla="*/ 295 w 296"/>
              <a:gd name="T51" fmla="*/ 0 h 259"/>
              <a:gd name="T52" fmla="*/ 285 w 296"/>
              <a:gd name="T53" fmla="*/ 6 h 259"/>
              <a:gd name="T54" fmla="*/ 274 w 296"/>
              <a:gd name="T55" fmla="*/ 13 h 259"/>
              <a:gd name="T56" fmla="*/ 262 w 296"/>
              <a:gd name="T57" fmla="*/ 22 h 259"/>
              <a:gd name="T58" fmla="*/ 249 w 296"/>
              <a:gd name="T59" fmla="*/ 34 h 259"/>
              <a:gd name="T60" fmla="*/ 236 w 296"/>
              <a:gd name="T61" fmla="*/ 46 h 259"/>
              <a:gd name="T62" fmla="*/ 223 w 296"/>
              <a:gd name="T63" fmla="*/ 59 h 259"/>
              <a:gd name="T64" fmla="*/ 215 w 296"/>
              <a:gd name="T65" fmla="*/ 70 h 259"/>
              <a:gd name="T66" fmla="*/ 209 w 296"/>
              <a:gd name="T67" fmla="*/ 82 h 259"/>
              <a:gd name="T68" fmla="*/ 204 w 296"/>
              <a:gd name="T69" fmla="*/ 93 h 259"/>
              <a:gd name="T70" fmla="*/ 200 w 296"/>
              <a:gd name="T71" fmla="*/ 103 h 259"/>
              <a:gd name="T72" fmla="*/ 196 w 296"/>
              <a:gd name="T73" fmla="*/ 111 h 259"/>
              <a:gd name="T74" fmla="*/ 187 w 296"/>
              <a:gd name="T75" fmla="*/ 122 h 259"/>
              <a:gd name="T76" fmla="*/ 173 w 296"/>
              <a:gd name="T77" fmla="*/ 135 h 259"/>
              <a:gd name="T78" fmla="*/ 157 w 296"/>
              <a:gd name="T79" fmla="*/ 147 h 259"/>
              <a:gd name="T80" fmla="*/ 141 w 296"/>
              <a:gd name="T81" fmla="*/ 154 h 259"/>
              <a:gd name="T82" fmla="*/ 127 w 296"/>
              <a:gd name="T83" fmla="*/ 157 h 259"/>
              <a:gd name="T84" fmla="*/ 113 w 296"/>
              <a:gd name="T85" fmla="*/ 162 h 259"/>
              <a:gd name="T86" fmla="*/ 95 w 296"/>
              <a:gd name="T87" fmla="*/ 172 h 259"/>
              <a:gd name="T88" fmla="*/ 75 w 296"/>
              <a:gd name="T89" fmla="*/ 186 h 259"/>
              <a:gd name="T90" fmla="*/ 58 w 296"/>
              <a:gd name="T91" fmla="*/ 199 h 259"/>
              <a:gd name="T92" fmla="*/ 46 w 296"/>
              <a:gd name="T93" fmla="*/ 209 h 259"/>
              <a:gd name="T94" fmla="*/ 38 w 296"/>
              <a:gd name="T95" fmla="*/ 214 h 259"/>
              <a:gd name="T96" fmla="*/ 30 w 296"/>
              <a:gd name="T97" fmla="*/ 215 h 259"/>
              <a:gd name="T98" fmla="*/ 22 w 296"/>
              <a:gd name="T99" fmla="*/ 211 h 259"/>
              <a:gd name="T100" fmla="*/ 13 w 296"/>
              <a:gd name="T101" fmla="*/ 200 h 259"/>
              <a:gd name="T102" fmla="*/ 5 w 296"/>
              <a:gd name="T103" fmla="*/ 184 h 259"/>
              <a:gd name="T104" fmla="*/ 1 w 296"/>
              <a:gd name="T105" fmla="*/ 177 h 259"/>
              <a:gd name="T106" fmla="*/ 6 w 296"/>
              <a:gd name="T107" fmla="*/ 199 h 259"/>
              <a:gd name="T108" fmla="*/ 12 w 296"/>
              <a:gd name="T109" fmla="*/ 219 h 259"/>
              <a:gd name="T110" fmla="*/ 17 w 296"/>
              <a:gd name="T111" fmla="*/ 235 h 259"/>
              <a:gd name="T112" fmla="*/ 23 w 296"/>
              <a:gd name="T113" fmla="*/ 248 h 259"/>
              <a:gd name="T114" fmla="*/ 26 w 296"/>
              <a:gd name="T115" fmla="*/ 2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 h="259">
                <a:moveTo>
                  <a:pt x="26" y="258"/>
                </a:moveTo>
                <a:lnTo>
                  <a:pt x="30" y="255"/>
                </a:lnTo>
                <a:lnTo>
                  <a:pt x="35" y="250"/>
                </a:lnTo>
                <a:lnTo>
                  <a:pt x="40" y="245"/>
                </a:lnTo>
                <a:lnTo>
                  <a:pt x="46" y="239"/>
                </a:lnTo>
                <a:lnTo>
                  <a:pt x="53" y="234"/>
                </a:lnTo>
                <a:lnTo>
                  <a:pt x="60" y="227"/>
                </a:lnTo>
                <a:lnTo>
                  <a:pt x="67" y="220"/>
                </a:lnTo>
                <a:lnTo>
                  <a:pt x="74" y="214"/>
                </a:lnTo>
                <a:lnTo>
                  <a:pt x="81" y="207"/>
                </a:lnTo>
                <a:lnTo>
                  <a:pt x="89" y="200"/>
                </a:lnTo>
                <a:lnTo>
                  <a:pt x="96" y="194"/>
                </a:lnTo>
                <a:lnTo>
                  <a:pt x="103" y="189"/>
                </a:lnTo>
                <a:lnTo>
                  <a:pt x="109" y="183"/>
                </a:lnTo>
                <a:lnTo>
                  <a:pt x="115" y="178"/>
                </a:lnTo>
                <a:lnTo>
                  <a:pt x="120" y="174"/>
                </a:lnTo>
                <a:lnTo>
                  <a:pt x="124" y="171"/>
                </a:lnTo>
                <a:lnTo>
                  <a:pt x="127" y="169"/>
                </a:lnTo>
                <a:lnTo>
                  <a:pt x="131" y="167"/>
                </a:lnTo>
                <a:lnTo>
                  <a:pt x="135" y="165"/>
                </a:lnTo>
                <a:lnTo>
                  <a:pt x="138" y="164"/>
                </a:lnTo>
                <a:lnTo>
                  <a:pt x="141" y="163"/>
                </a:lnTo>
                <a:lnTo>
                  <a:pt x="145" y="162"/>
                </a:lnTo>
                <a:lnTo>
                  <a:pt x="148" y="161"/>
                </a:lnTo>
                <a:lnTo>
                  <a:pt x="151" y="160"/>
                </a:lnTo>
                <a:lnTo>
                  <a:pt x="155" y="158"/>
                </a:lnTo>
                <a:lnTo>
                  <a:pt x="158" y="157"/>
                </a:lnTo>
                <a:lnTo>
                  <a:pt x="162" y="155"/>
                </a:lnTo>
                <a:lnTo>
                  <a:pt x="166" y="153"/>
                </a:lnTo>
                <a:lnTo>
                  <a:pt x="169" y="151"/>
                </a:lnTo>
                <a:lnTo>
                  <a:pt x="172" y="149"/>
                </a:lnTo>
                <a:lnTo>
                  <a:pt x="176" y="146"/>
                </a:lnTo>
                <a:lnTo>
                  <a:pt x="181" y="141"/>
                </a:lnTo>
                <a:lnTo>
                  <a:pt x="185" y="137"/>
                </a:lnTo>
                <a:lnTo>
                  <a:pt x="189" y="133"/>
                </a:lnTo>
                <a:lnTo>
                  <a:pt x="192" y="129"/>
                </a:lnTo>
                <a:lnTo>
                  <a:pt x="195" y="126"/>
                </a:lnTo>
                <a:lnTo>
                  <a:pt x="197" y="122"/>
                </a:lnTo>
                <a:lnTo>
                  <a:pt x="200" y="119"/>
                </a:lnTo>
                <a:lnTo>
                  <a:pt x="202" y="116"/>
                </a:lnTo>
                <a:lnTo>
                  <a:pt x="204" y="113"/>
                </a:lnTo>
                <a:lnTo>
                  <a:pt x="205" y="110"/>
                </a:lnTo>
                <a:lnTo>
                  <a:pt x="207" y="108"/>
                </a:lnTo>
                <a:lnTo>
                  <a:pt x="209" y="106"/>
                </a:lnTo>
                <a:lnTo>
                  <a:pt x="210" y="103"/>
                </a:lnTo>
                <a:lnTo>
                  <a:pt x="212" y="100"/>
                </a:lnTo>
                <a:lnTo>
                  <a:pt x="214" y="97"/>
                </a:lnTo>
                <a:lnTo>
                  <a:pt x="216" y="94"/>
                </a:lnTo>
                <a:lnTo>
                  <a:pt x="219" y="91"/>
                </a:lnTo>
                <a:lnTo>
                  <a:pt x="221" y="88"/>
                </a:lnTo>
                <a:lnTo>
                  <a:pt x="223" y="84"/>
                </a:lnTo>
                <a:lnTo>
                  <a:pt x="225" y="81"/>
                </a:lnTo>
                <a:lnTo>
                  <a:pt x="229" y="74"/>
                </a:lnTo>
                <a:lnTo>
                  <a:pt x="232" y="70"/>
                </a:lnTo>
                <a:lnTo>
                  <a:pt x="234" y="67"/>
                </a:lnTo>
                <a:lnTo>
                  <a:pt x="236" y="64"/>
                </a:lnTo>
                <a:lnTo>
                  <a:pt x="237" y="61"/>
                </a:lnTo>
                <a:lnTo>
                  <a:pt x="239" y="58"/>
                </a:lnTo>
                <a:lnTo>
                  <a:pt x="241" y="55"/>
                </a:lnTo>
                <a:lnTo>
                  <a:pt x="243" y="52"/>
                </a:lnTo>
                <a:lnTo>
                  <a:pt x="244" y="49"/>
                </a:lnTo>
                <a:lnTo>
                  <a:pt x="246" y="47"/>
                </a:lnTo>
                <a:lnTo>
                  <a:pt x="247" y="45"/>
                </a:lnTo>
                <a:lnTo>
                  <a:pt x="249" y="44"/>
                </a:lnTo>
                <a:lnTo>
                  <a:pt x="250" y="42"/>
                </a:lnTo>
                <a:lnTo>
                  <a:pt x="252" y="40"/>
                </a:lnTo>
                <a:lnTo>
                  <a:pt x="254" y="37"/>
                </a:lnTo>
                <a:lnTo>
                  <a:pt x="256" y="35"/>
                </a:lnTo>
                <a:lnTo>
                  <a:pt x="262" y="29"/>
                </a:lnTo>
                <a:lnTo>
                  <a:pt x="265" y="26"/>
                </a:lnTo>
                <a:lnTo>
                  <a:pt x="269" y="23"/>
                </a:lnTo>
                <a:lnTo>
                  <a:pt x="271" y="21"/>
                </a:lnTo>
                <a:lnTo>
                  <a:pt x="274" y="18"/>
                </a:lnTo>
                <a:lnTo>
                  <a:pt x="278" y="15"/>
                </a:lnTo>
                <a:lnTo>
                  <a:pt x="282" y="12"/>
                </a:lnTo>
                <a:lnTo>
                  <a:pt x="285" y="9"/>
                </a:lnTo>
                <a:lnTo>
                  <a:pt x="292" y="3"/>
                </a:lnTo>
                <a:lnTo>
                  <a:pt x="295" y="0"/>
                </a:lnTo>
                <a:lnTo>
                  <a:pt x="292" y="2"/>
                </a:lnTo>
                <a:lnTo>
                  <a:pt x="289" y="4"/>
                </a:lnTo>
                <a:lnTo>
                  <a:pt x="285" y="6"/>
                </a:lnTo>
                <a:lnTo>
                  <a:pt x="281" y="8"/>
                </a:lnTo>
                <a:lnTo>
                  <a:pt x="278" y="10"/>
                </a:lnTo>
                <a:lnTo>
                  <a:pt x="274" y="13"/>
                </a:lnTo>
                <a:lnTo>
                  <a:pt x="270" y="16"/>
                </a:lnTo>
                <a:lnTo>
                  <a:pt x="266" y="20"/>
                </a:lnTo>
                <a:lnTo>
                  <a:pt x="262" y="22"/>
                </a:lnTo>
                <a:lnTo>
                  <a:pt x="258" y="26"/>
                </a:lnTo>
                <a:lnTo>
                  <a:pt x="254" y="30"/>
                </a:lnTo>
                <a:lnTo>
                  <a:pt x="249" y="34"/>
                </a:lnTo>
                <a:lnTo>
                  <a:pt x="245" y="38"/>
                </a:lnTo>
                <a:lnTo>
                  <a:pt x="240" y="42"/>
                </a:lnTo>
                <a:lnTo>
                  <a:pt x="236" y="46"/>
                </a:lnTo>
                <a:lnTo>
                  <a:pt x="231" y="51"/>
                </a:lnTo>
                <a:lnTo>
                  <a:pt x="227" y="55"/>
                </a:lnTo>
                <a:lnTo>
                  <a:pt x="223" y="59"/>
                </a:lnTo>
                <a:lnTo>
                  <a:pt x="221" y="63"/>
                </a:lnTo>
                <a:lnTo>
                  <a:pt x="218" y="66"/>
                </a:lnTo>
                <a:lnTo>
                  <a:pt x="215" y="70"/>
                </a:lnTo>
                <a:lnTo>
                  <a:pt x="213" y="74"/>
                </a:lnTo>
                <a:lnTo>
                  <a:pt x="211" y="78"/>
                </a:lnTo>
                <a:lnTo>
                  <a:pt x="209" y="82"/>
                </a:lnTo>
                <a:lnTo>
                  <a:pt x="207" y="85"/>
                </a:lnTo>
                <a:lnTo>
                  <a:pt x="206" y="89"/>
                </a:lnTo>
                <a:lnTo>
                  <a:pt x="204" y="93"/>
                </a:lnTo>
                <a:lnTo>
                  <a:pt x="203" y="96"/>
                </a:lnTo>
                <a:lnTo>
                  <a:pt x="202" y="99"/>
                </a:lnTo>
                <a:lnTo>
                  <a:pt x="200" y="103"/>
                </a:lnTo>
                <a:lnTo>
                  <a:pt x="199" y="105"/>
                </a:lnTo>
                <a:lnTo>
                  <a:pt x="198" y="108"/>
                </a:lnTo>
                <a:lnTo>
                  <a:pt x="196" y="111"/>
                </a:lnTo>
                <a:lnTo>
                  <a:pt x="194" y="114"/>
                </a:lnTo>
                <a:lnTo>
                  <a:pt x="191" y="118"/>
                </a:lnTo>
                <a:lnTo>
                  <a:pt x="187" y="122"/>
                </a:lnTo>
                <a:lnTo>
                  <a:pt x="182" y="127"/>
                </a:lnTo>
                <a:lnTo>
                  <a:pt x="178" y="131"/>
                </a:lnTo>
                <a:lnTo>
                  <a:pt x="173" y="135"/>
                </a:lnTo>
                <a:lnTo>
                  <a:pt x="168" y="139"/>
                </a:lnTo>
                <a:lnTo>
                  <a:pt x="163" y="143"/>
                </a:lnTo>
                <a:lnTo>
                  <a:pt x="157" y="147"/>
                </a:lnTo>
                <a:lnTo>
                  <a:pt x="152" y="150"/>
                </a:lnTo>
                <a:lnTo>
                  <a:pt x="146" y="152"/>
                </a:lnTo>
                <a:lnTo>
                  <a:pt x="141" y="154"/>
                </a:lnTo>
                <a:lnTo>
                  <a:pt x="136" y="156"/>
                </a:lnTo>
                <a:lnTo>
                  <a:pt x="131" y="157"/>
                </a:lnTo>
                <a:lnTo>
                  <a:pt x="127" y="157"/>
                </a:lnTo>
                <a:lnTo>
                  <a:pt x="123" y="158"/>
                </a:lnTo>
                <a:lnTo>
                  <a:pt x="119" y="159"/>
                </a:lnTo>
                <a:lnTo>
                  <a:pt x="113" y="162"/>
                </a:lnTo>
                <a:lnTo>
                  <a:pt x="107" y="165"/>
                </a:lnTo>
                <a:lnTo>
                  <a:pt x="101" y="168"/>
                </a:lnTo>
                <a:lnTo>
                  <a:pt x="95" y="172"/>
                </a:lnTo>
                <a:lnTo>
                  <a:pt x="88" y="177"/>
                </a:lnTo>
                <a:lnTo>
                  <a:pt x="81" y="181"/>
                </a:lnTo>
                <a:lnTo>
                  <a:pt x="75" y="186"/>
                </a:lnTo>
                <a:lnTo>
                  <a:pt x="70" y="191"/>
                </a:lnTo>
                <a:lnTo>
                  <a:pt x="64" y="194"/>
                </a:lnTo>
                <a:lnTo>
                  <a:pt x="58" y="199"/>
                </a:lnTo>
                <a:lnTo>
                  <a:pt x="53" y="203"/>
                </a:lnTo>
                <a:lnTo>
                  <a:pt x="49" y="206"/>
                </a:lnTo>
                <a:lnTo>
                  <a:pt x="46" y="209"/>
                </a:lnTo>
                <a:lnTo>
                  <a:pt x="43" y="211"/>
                </a:lnTo>
                <a:lnTo>
                  <a:pt x="41" y="213"/>
                </a:lnTo>
                <a:lnTo>
                  <a:pt x="38" y="214"/>
                </a:lnTo>
                <a:lnTo>
                  <a:pt x="35" y="215"/>
                </a:lnTo>
                <a:lnTo>
                  <a:pt x="33" y="215"/>
                </a:lnTo>
                <a:lnTo>
                  <a:pt x="30" y="215"/>
                </a:lnTo>
                <a:lnTo>
                  <a:pt x="27" y="215"/>
                </a:lnTo>
                <a:lnTo>
                  <a:pt x="25" y="213"/>
                </a:lnTo>
                <a:lnTo>
                  <a:pt x="22" y="211"/>
                </a:lnTo>
                <a:lnTo>
                  <a:pt x="19" y="208"/>
                </a:lnTo>
                <a:lnTo>
                  <a:pt x="16" y="205"/>
                </a:lnTo>
                <a:lnTo>
                  <a:pt x="13" y="200"/>
                </a:lnTo>
                <a:lnTo>
                  <a:pt x="11" y="196"/>
                </a:lnTo>
                <a:lnTo>
                  <a:pt x="8" y="191"/>
                </a:lnTo>
                <a:lnTo>
                  <a:pt x="5" y="184"/>
                </a:lnTo>
                <a:lnTo>
                  <a:pt x="2" y="176"/>
                </a:lnTo>
                <a:lnTo>
                  <a:pt x="0" y="168"/>
                </a:lnTo>
                <a:lnTo>
                  <a:pt x="1" y="177"/>
                </a:lnTo>
                <a:lnTo>
                  <a:pt x="3" y="185"/>
                </a:lnTo>
                <a:lnTo>
                  <a:pt x="4" y="193"/>
                </a:lnTo>
                <a:lnTo>
                  <a:pt x="6" y="199"/>
                </a:lnTo>
                <a:lnTo>
                  <a:pt x="8" y="206"/>
                </a:lnTo>
                <a:lnTo>
                  <a:pt x="10" y="213"/>
                </a:lnTo>
                <a:lnTo>
                  <a:pt x="12" y="219"/>
                </a:lnTo>
                <a:lnTo>
                  <a:pt x="14" y="225"/>
                </a:lnTo>
                <a:lnTo>
                  <a:pt x="15" y="230"/>
                </a:lnTo>
                <a:lnTo>
                  <a:pt x="17" y="235"/>
                </a:lnTo>
                <a:lnTo>
                  <a:pt x="19" y="239"/>
                </a:lnTo>
                <a:lnTo>
                  <a:pt x="21" y="243"/>
                </a:lnTo>
                <a:lnTo>
                  <a:pt x="23" y="248"/>
                </a:lnTo>
                <a:lnTo>
                  <a:pt x="24" y="251"/>
                </a:lnTo>
                <a:lnTo>
                  <a:pt x="25" y="255"/>
                </a:lnTo>
                <a:lnTo>
                  <a:pt x="26" y="258"/>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8" name="Freeform 134">
            <a:extLst>
              <a:ext uri="{FF2B5EF4-FFF2-40B4-BE49-F238E27FC236}">
                <a16:creationId xmlns:a16="http://schemas.microsoft.com/office/drawing/2014/main" id="{2EFEFB9C-C161-4F44-874C-5071F5278504}"/>
              </a:ext>
            </a:extLst>
          </p:cNvPr>
          <p:cNvSpPr>
            <a:spLocks/>
          </p:cNvSpPr>
          <p:nvPr/>
        </p:nvSpPr>
        <p:spPr bwMode="auto">
          <a:xfrm>
            <a:off x="2793673" y="2615779"/>
            <a:ext cx="165075" cy="159072"/>
          </a:xfrm>
          <a:custGeom>
            <a:avLst/>
            <a:gdLst>
              <a:gd name="T0" fmla="*/ 271 w 275"/>
              <a:gd name="T1" fmla="*/ 3 h 265"/>
              <a:gd name="T2" fmla="*/ 264 w 275"/>
              <a:gd name="T3" fmla="*/ 9 h 265"/>
              <a:gd name="T4" fmla="*/ 257 w 275"/>
              <a:gd name="T5" fmla="*/ 15 h 265"/>
              <a:gd name="T6" fmla="*/ 250 w 275"/>
              <a:gd name="T7" fmla="*/ 21 h 265"/>
              <a:gd name="T8" fmla="*/ 243 w 275"/>
              <a:gd name="T9" fmla="*/ 27 h 265"/>
              <a:gd name="T10" fmla="*/ 237 w 275"/>
              <a:gd name="T11" fmla="*/ 33 h 265"/>
              <a:gd name="T12" fmla="*/ 232 w 275"/>
              <a:gd name="T13" fmla="*/ 38 h 265"/>
              <a:gd name="T14" fmla="*/ 228 w 275"/>
              <a:gd name="T15" fmla="*/ 43 h 265"/>
              <a:gd name="T16" fmla="*/ 225 w 275"/>
              <a:gd name="T17" fmla="*/ 46 h 265"/>
              <a:gd name="T18" fmla="*/ 222 w 275"/>
              <a:gd name="T19" fmla="*/ 50 h 265"/>
              <a:gd name="T20" fmla="*/ 219 w 275"/>
              <a:gd name="T21" fmla="*/ 56 h 265"/>
              <a:gd name="T22" fmla="*/ 215 w 275"/>
              <a:gd name="T23" fmla="*/ 62 h 265"/>
              <a:gd name="T24" fmla="*/ 212 w 275"/>
              <a:gd name="T25" fmla="*/ 69 h 265"/>
              <a:gd name="T26" fmla="*/ 207 w 275"/>
              <a:gd name="T27" fmla="*/ 76 h 265"/>
              <a:gd name="T28" fmla="*/ 203 w 275"/>
              <a:gd name="T29" fmla="*/ 83 h 265"/>
              <a:gd name="T30" fmla="*/ 198 w 275"/>
              <a:gd name="T31" fmla="*/ 90 h 265"/>
              <a:gd name="T32" fmla="*/ 193 w 275"/>
              <a:gd name="T33" fmla="*/ 96 h 265"/>
              <a:gd name="T34" fmla="*/ 189 w 275"/>
              <a:gd name="T35" fmla="*/ 102 h 265"/>
              <a:gd name="T36" fmla="*/ 186 w 275"/>
              <a:gd name="T37" fmla="*/ 108 h 265"/>
              <a:gd name="T38" fmla="*/ 182 w 275"/>
              <a:gd name="T39" fmla="*/ 113 h 265"/>
              <a:gd name="T40" fmla="*/ 179 w 275"/>
              <a:gd name="T41" fmla="*/ 119 h 265"/>
              <a:gd name="T42" fmla="*/ 174 w 275"/>
              <a:gd name="T43" fmla="*/ 125 h 265"/>
              <a:gd name="T44" fmla="*/ 169 w 275"/>
              <a:gd name="T45" fmla="*/ 132 h 265"/>
              <a:gd name="T46" fmla="*/ 162 w 275"/>
              <a:gd name="T47" fmla="*/ 140 h 265"/>
              <a:gd name="T48" fmla="*/ 153 w 275"/>
              <a:gd name="T49" fmla="*/ 149 h 265"/>
              <a:gd name="T50" fmla="*/ 145 w 275"/>
              <a:gd name="T51" fmla="*/ 155 h 265"/>
              <a:gd name="T52" fmla="*/ 138 w 275"/>
              <a:gd name="T53" fmla="*/ 159 h 265"/>
              <a:gd name="T54" fmla="*/ 131 w 275"/>
              <a:gd name="T55" fmla="*/ 162 h 265"/>
              <a:gd name="T56" fmla="*/ 124 w 275"/>
              <a:gd name="T57" fmla="*/ 165 h 265"/>
              <a:gd name="T58" fmla="*/ 117 w 275"/>
              <a:gd name="T59" fmla="*/ 167 h 265"/>
              <a:gd name="T60" fmla="*/ 111 w 275"/>
              <a:gd name="T61" fmla="*/ 169 h 265"/>
              <a:gd name="T62" fmla="*/ 103 w 275"/>
              <a:gd name="T63" fmla="*/ 173 h 265"/>
              <a:gd name="T64" fmla="*/ 95 w 275"/>
              <a:gd name="T65" fmla="*/ 178 h 265"/>
              <a:gd name="T66" fmla="*/ 84 w 275"/>
              <a:gd name="T67" fmla="*/ 187 h 265"/>
              <a:gd name="T68" fmla="*/ 71 w 275"/>
              <a:gd name="T69" fmla="*/ 198 h 265"/>
              <a:gd name="T70" fmla="*/ 56 w 275"/>
              <a:gd name="T71" fmla="*/ 212 h 265"/>
              <a:gd name="T72" fmla="*/ 41 w 275"/>
              <a:gd name="T73" fmla="*/ 225 h 265"/>
              <a:gd name="T74" fmla="*/ 27 w 275"/>
              <a:gd name="T75" fmla="*/ 239 h 265"/>
              <a:gd name="T76" fmla="*/ 14 w 275"/>
              <a:gd name="T77" fmla="*/ 251 h 265"/>
              <a:gd name="T78" fmla="*/ 4 w 275"/>
              <a:gd name="T79" fmla="*/ 26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5" h="265">
                <a:moveTo>
                  <a:pt x="274" y="0"/>
                </a:moveTo>
                <a:lnTo>
                  <a:pt x="271" y="3"/>
                </a:lnTo>
                <a:lnTo>
                  <a:pt x="268" y="6"/>
                </a:lnTo>
                <a:lnTo>
                  <a:pt x="264" y="9"/>
                </a:lnTo>
                <a:lnTo>
                  <a:pt x="261" y="12"/>
                </a:lnTo>
                <a:lnTo>
                  <a:pt x="257" y="15"/>
                </a:lnTo>
                <a:lnTo>
                  <a:pt x="253" y="18"/>
                </a:lnTo>
                <a:lnTo>
                  <a:pt x="250" y="21"/>
                </a:lnTo>
                <a:lnTo>
                  <a:pt x="247" y="24"/>
                </a:lnTo>
                <a:lnTo>
                  <a:pt x="243" y="27"/>
                </a:lnTo>
                <a:lnTo>
                  <a:pt x="240" y="30"/>
                </a:lnTo>
                <a:lnTo>
                  <a:pt x="237" y="33"/>
                </a:lnTo>
                <a:lnTo>
                  <a:pt x="234" y="36"/>
                </a:lnTo>
                <a:lnTo>
                  <a:pt x="232" y="38"/>
                </a:lnTo>
                <a:lnTo>
                  <a:pt x="230" y="41"/>
                </a:lnTo>
                <a:lnTo>
                  <a:pt x="228" y="43"/>
                </a:lnTo>
                <a:lnTo>
                  <a:pt x="227" y="45"/>
                </a:lnTo>
                <a:lnTo>
                  <a:pt x="225" y="46"/>
                </a:lnTo>
                <a:lnTo>
                  <a:pt x="224" y="48"/>
                </a:lnTo>
                <a:lnTo>
                  <a:pt x="222" y="50"/>
                </a:lnTo>
                <a:lnTo>
                  <a:pt x="221" y="53"/>
                </a:lnTo>
                <a:lnTo>
                  <a:pt x="219" y="56"/>
                </a:lnTo>
                <a:lnTo>
                  <a:pt x="217" y="59"/>
                </a:lnTo>
                <a:lnTo>
                  <a:pt x="215" y="62"/>
                </a:lnTo>
                <a:lnTo>
                  <a:pt x="214" y="65"/>
                </a:lnTo>
                <a:lnTo>
                  <a:pt x="212" y="69"/>
                </a:lnTo>
                <a:lnTo>
                  <a:pt x="210" y="72"/>
                </a:lnTo>
                <a:lnTo>
                  <a:pt x="207" y="76"/>
                </a:lnTo>
                <a:lnTo>
                  <a:pt x="205" y="79"/>
                </a:lnTo>
                <a:lnTo>
                  <a:pt x="203" y="83"/>
                </a:lnTo>
                <a:lnTo>
                  <a:pt x="201" y="86"/>
                </a:lnTo>
                <a:lnTo>
                  <a:pt x="198" y="90"/>
                </a:lnTo>
                <a:lnTo>
                  <a:pt x="196" y="93"/>
                </a:lnTo>
                <a:lnTo>
                  <a:pt x="193" y="96"/>
                </a:lnTo>
                <a:lnTo>
                  <a:pt x="191" y="99"/>
                </a:lnTo>
                <a:lnTo>
                  <a:pt x="189" y="102"/>
                </a:lnTo>
                <a:lnTo>
                  <a:pt x="187" y="105"/>
                </a:lnTo>
                <a:lnTo>
                  <a:pt x="186" y="108"/>
                </a:lnTo>
                <a:lnTo>
                  <a:pt x="184" y="110"/>
                </a:lnTo>
                <a:lnTo>
                  <a:pt x="182" y="113"/>
                </a:lnTo>
                <a:lnTo>
                  <a:pt x="181" y="116"/>
                </a:lnTo>
                <a:lnTo>
                  <a:pt x="179" y="119"/>
                </a:lnTo>
                <a:lnTo>
                  <a:pt x="177" y="122"/>
                </a:lnTo>
                <a:lnTo>
                  <a:pt x="174" y="125"/>
                </a:lnTo>
                <a:lnTo>
                  <a:pt x="172" y="129"/>
                </a:lnTo>
                <a:lnTo>
                  <a:pt x="169" y="132"/>
                </a:lnTo>
                <a:lnTo>
                  <a:pt x="166" y="136"/>
                </a:lnTo>
                <a:lnTo>
                  <a:pt x="162" y="140"/>
                </a:lnTo>
                <a:lnTo>
                  <a:pt x="158" y="144"/>
                </a:lnTo>
                <a:lnTo>
                  <a:pt x="153" y="149"/>
                </a:lnTo>
                <a:lnTo>
                  <a:pt x="149" y="152"/>
                </a:lnTo>
                <a:lnTo>
                  <a:pt x="145" y="155"/>
                </a:lnTo>
                <a:lnTo>
                  <a:pt x="142" y="157"/>
                </a:lnTo>
                <a:lnTo>
                  <a:pt x="138" y="159"/>
                </a:lnTo>
                <a:lnTo>
                  <a:pt x="134" y="161"/>
                </a:lnTo>
                <a:lnTo>
                  <a:pt x="131" y="162"/>
                </a:lnTo>
                <a:lnTo>
                  <a:pt x="127" y="164"/>
                </a:lnTo>
                <a:lnTo>
                  <a:pt x="124" y="165"/>
                </a:lnTo>
                <a:lnTo>
                  <a:pt x="121" y="166"/>
                </a:lnTo>
                <a:lnTo>
                  <a:pt x="117" y="167"/>
                </a:lnTo>
                <a:lnTo>
                  <a:pt x="114" y="168"/>
                </a:lnTo>
                <a:lnTo>
                  <a:pt x="111" y="169"/>
                </a:lnTo>
                <a:lnTo>
                  <a:pt x="107" y="171"/>
                </a:lnTo>
                <a:lnTo>
                  <a:pt x="103" y="173"/>
                </a:lnTo>
                <a:lnTo>
                  <a:pt x="100" y="175"/>
                </a:lnTo>
                <a:lnTo>
                  <a:pt x="95" y="178"/>
                </a:lnTo>
                <a:lnTo>
                  <a:pt x="90" y="182"/>
                </a:lnTo>
                <a:lnTo>
                  <a:pt x="84" y="187"/>
                </a:lnTo>
                <a:lnTo>
                  <a:pt x="78" y="193"/>
                </a:lnTo>
                <a:lnTo>
                  <a:pt x="71" y="198"/>
                </a:lnTo>
                <a:lnTo>
                  <a:pt x="64" y="205"/>
                </a:lnTo>
                <a:lnTo>
                  <a:pt x="56" y="212"/>
                </a:lnTo>
                <a:lnTo>
                  <a:pt x="49" y="219"/>
                </a:lnTo>
                <a:lnTo>
                  <a:pt x="41" y="225"/>
                </a:lnTo>
                <a:lnTo>
                  <a:pt x="34" y="232"/>
                </a:lnTo>
                <a:lnTo>
                  <a:pt x="27" y="239"/>
                </a:lnTo>
                <a:lnTo>
                  <a:pt x="20" y="245"/>
                </a:lnTo>
                <a:lnTo>
                  <a:pt x="14" y="251"/>
                </a:lnTo>
                <a:lnTo>
                  <a:pt x="9" y="256"/>
                </a:lnTo>
                <a:lnTo>
                  <a:pt x="4" y="261"/>
                </a:lnTo>
                <a:lnTo>
                  <a:pt x="0" y="26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79" name="Freeform 135">
            <a:extLst>
              <a:ext uri="{FF2B5EF4-FFF2-40B4-BE49-F238E27FC236}">
                <a16:creationId xmlns:a16="http://schemas.microsoft.com/office/drawing/2014/main" id="{DDBBB23F-6EB4-A14B-B51C-DCD7E0A6F043}"/>
              </a:ext>
            </a:extLst>
          </p:cNvPr>
          <p:cNvSpPr>
            <a:spLocks/>
          </p:cNvSpPr>
          <p:nvPr/>
        </p:nvSpPr>
        <p:spPr bwMode="auto">
          <a:xfrm>
            <a:off x="3219867" y="2193787"/>
            <a:ext cx="23411" cy="28213"/>
          </a:xfrm>
          <a:custGeom>
            <a:avLst/>
            <a:gdLst>
              <a:gd name="T0" fmla="*/ 38 w 39"/>
              <a:gd name="T1" fmla="*/ 4 h 47"/>
              <a:gd name="T2" fmla="*/ 36 w 39"/>
              <a:gd name="T3" fmla="*/ 4 h 47"/>
              <a:gd name="T4" fmla="*/ 35 w 39"/>
              <a:gd name="T5" fmla="*/ 6 h 47"/>
              <a:gd name="T6" fmla="*/ 32 w 39"/>
              <a:gd name="T7" fmla="*/ 8 h 47"/>
              <a:gd name="T8" fmla="*/ 29 w 39"/>
              <a:gd name="T9" fmla="*/ 10 h 47"/>
              <a:gd name="T10" fmla="*/ 27 w 39"/>
              <a:gd name="T11" fmla="*/ 12 h 47"/>
              <a:gd name="T12" fmla="*/ 23 w 39"/>
              <a:gd name="T13" fmla="*/ 14 h 47"/>
              <a:gd name="T14" fmla="*/ 21 w 39"/>
              <a:gd name="T15" fmla="*/ 17 h 47"/>
              <a:gd name="T16" fmla="*/ 18 w 39"/>
              <a:gd name="T17" fmla="*/ 19 h 47"/>
              <a:gd name="T18" fmla="*/ 15 w 39"/>
              <a:gd name="T19" fmla="*/ 22 h 47"/>
              <a:gd name="T20" fmla="*/ 12 w 39"/>
              <a:gd name="T21" fmla="*/ 25 h 47"/>
              <a:gd name="T22" fmla="*/ 10 w 39"/>
              <a:gd name="T23" fmla="*/ 28 h 47"/>
              <a:gd name="T24" fmla="*/ 7 w 39"/>
              <a:gd name="T25" fmla="*/ 31 h 47"/>
              <a:gd name="T26" fmla="*/ 4 w 39"/>
              <a:gd name="T27" fmla="*/ 35 h 47"/>
              <a:gd name="T28" fmla="*/ 3 w 39"/>
              <a:gd name="T29" fmla="*/ 38 h 47"/>
              <a:gd name="T30" fmla="*/ 1 w 39"/>
              <a:gd name="T31" fmla="*/ 42 h 47"/>
              <a:gd name="T32" fmla="*/ 0 w 39"/>
              <a:gd name="T33" fmla="*/ 46 h 47"/>
              <a:gd name="T34" fmla="*/ 0 w 39"/>
              <a:gd name="T35" fmla="*/ 40 h 47"/>
              <a:gd name="T36" fmla="*/ 2 w 39"/>
              <a:gd name="T37" fmla="*/ 34 h 47"/>
              <a:gd name="T38" fmla="*/ 3 w 39"/>
              <a:gd name="T39" fmla="*/ 28 h 47"/>
              <a:gd name="T40" fmla="*/ 6 w 39"/>
              <a:gd name="T41" fmla="*/ 24 h 47"/>
              <a:gd name="T42" fmla="*/ 9 w 39"/>
              <a:gd name="T43" fmla="*/ 19 h 47"/>
              <a:gd name="T44" fmla="*/ 12 w 39"/>
              <a:gd name="T45" fmla="*/ 15 h 47"/>
              <a:gd name="T46" fmla="*/ 16 w 39"/>
              <a:gd name="T47" fmla="*/ 11 h 47"/>
              <a:gd name="T48" fmla="*/ 19 w 39"/>
              <a:gd name="T49" fmla="*/ 8 h 47"/>
              <a:gd name="T50" fmla="*/ 22 w 39"/>
              <a:gd name="T51" fmla="*/ 5 h 47"/>
              <a:gd name="T52" fmla="*/ 26 w 39"/>
              <a:gd name="T53" fmla="*/ 3 h 47"/>
              <a:gd name="T54" fmla="*/ 29 w 39"/>
              <a:gd name="T55" fmla="*/ 1 h 47"/>
              <a:gd name="T56" fmla="*/ 32 w 39"/>
              <a:gd name="T57" fmla="*/ 0 h 47"/>
              <a:gd name="T58" fmla="*/ 35 w 39"/>
              <a:gd name="T59" fmla="*/ 0 h 47"/>
              <a:gd name="T60" fmla="*/ 36 w 39"/>
              <a:gd name="T61" fmla="*/ 1 h 47"/>
              <a:gd name="T62" fmla="*/ 38 w 39"/>
              <a:gd name="T63" fmla="*/ 2 h 47"/>
              <a:gd name="T64" fmla="*/ 38 w 39"/>
              <a:gd name="T65"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7">
                <a:moveTo>
                  <a:pt x="38" y="4"/>
                </a:moveTo>
                <a:lnTo>
                  <a:pt x="36" y="4"/>
                </a:lnTo>
                <a:lnTo>
                  <a:pt x="35" y="6"/>
                </a:lnTo>
                <a:lnTo>
                  <a:pt x="32" y="8"/>
                </a:lnTo>
                <a:lnTo>
                  <a:pt x="29" y="10"/>
                </a:lnTo>
                <a:lnTo>
                  <a:pt x="27" y="12"/>
                </a:lnTo>
                <a:lnTo>
                  <a:pt x="23" y="14"/>
                </a:lnTo>
                <a:lnTo>
                  <a:pt x="21" y="17"/>
                </a:lnTo>
                <a:lnTo>
                  <a:pt x="18" y="19"/>
                </a:lnTo>
                <a:lnTo>
                  <a:pt x="15" y="22"/>
                </a:lnTo>
                <a:lnTo>
                  <a:pt x="12" y="25"/>
                </a:lnTo>
                <a:lnTo>
                  <a:pt x="10" y="28"/>
                </a:lnTo>
                <a:lnTo>
                  <a:pt x="7" y="31"/>
                </a:lnTo>
                <a:lnTo>
                  <a:pt x="4" y="35"/>
                </a:lnTo>
                <a:lnTo>
                  <a:pt x="3" y="38"/>
                </a:lnTo>
                <a:lnTo>
                  <a:pt x="1" y="42"/>
                </a:lnTo>
                <a:lnTo>
                  <a:pt x="0" y="46"/>
                </a:lnTo>
                <a:lnTo>
                  <a:pt x="0" y="40"/>
                </a:lnTo>
                <a:lnTo>
                  <a:pt x="2" y="34"/>
                </a:lnTo>
                <a:lnTo>
                  <a:pt x="3" y="28"/>
                </a:lnTo>
                <a:lnTo>
                  <a:pt x="6" y="24"/>
                </a:lnTo>
                <a:lnTo>
                  <a:pt x="9" y="19"/>
                </a:lnTo>
                <a:lnTo>
                  <a:pt x="12" y="15"/>
                </a:lnTo>
                <a:lnTo>
                  <a:pt x="16" y="11"/>
                </a:lnTo>
                <a:lnTo>
                  <a:pt x="19" y="8"/>
                </a:lnTo>
                <a:lnTo>
                  <a:pt x="22" y="5"/>
                </a:lnTo>
                <a:lnTo>
                  <a:pt x="26" y="3"/>
                </a:lnTo>
                <a:lnTo>
                  <a:pt x="29" y="1"/>
                </a:lnTo>
                <a:lnTo>
                  <a:pt x="32" y="0"/>
                </a:lnTo>
                <a:lnTo>
                  <a:pt x="35" y="0"/>
                </a:lnTo>
                <a:lnTo>
                  <a:pt x="36" y="1"/>
                </a:lnTo>
                <a:lnTo>
                  <a:pt x="38" y="2"/>
                </a:lnTo>
                <a:lnTo>
                  <a:pt x="38" y="4"/>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80" name="Freeform 136">
            <a:extLst>
              <a:ext uri="{FF2B5EF4-FFF2-40B4-BE49-F238E27FC236}">
                <a16:creationId xmlns:a16="http://schemas.microsoft.com/office/drawing/2014/main" id="{5F77EB6E-5DD6-234F-BC1B-B04090061719}"/>
              </a:ext>
            </a:extLst>
          </p:cNvPr>
          <p:cNvSpPr>
            <a:spLocks/>
          </p:cNvSpPr>
          <p:nvPr/>
        </p:nvSpPr>
        <p:spPr bwMode="auto">
          <a:xfrm>
            <a:off x="3236074" y="2201590"/>
            <a:ext cx="30614" cy="33015"/>
          </a:xfrm>
          <a:custGeom>
            <a:avLst/>
            <a:gdLst>
              <a:gd name="T0" fmla="*/ 49 w 51"/>
              <a:gd name="T1" fmla="*/ 5 h 55"/>
              <a:gd name="T2" fmla="*/ 47 w 51"/>
              <a:gd name="T3" fmla="*/ 5 h 55"/>
              <a:gd name="T4" fmla="*/ 45 w 51"/>
              <a:gd name="T5" fmla="*/ 6 h 55"/>
              <a:gd name="T6" fmla="*/ 41 w 51"/>
              <a:gd name="T7" fmla="*/ 9 h 55"/>
              <a:gd name="T8" fmla="*/ 38 w 51"/>
              <a:gd name="T9" fmla="*/ 12 h 55"/>
              <a:gd name="T10" fmla="*/ 34 w 51"/>
              <a:gd name="T11" fmla="*/ 14 h 55"/>
              <a:gd name="T12" fmla="*/ 30 w 51"/>
              <a:gd name="T13" fmla="*/ 18 h 55"/>
              <a:gd name="T14" fmla="*/ 26 w 51"/>
              <a:gd name="T15" fmla="*/ 22 h 55"/>
              <a:gd name="T16" fmla="*/ 22 w 51"/>
              <a:gd name="T17" fmla="*/ 25 h 55"/>
              <a:gd name="T18" fmla="*/ 19 w 51"/>
              <a:gd name="T19" fmla="*/ 30 h 55"/>
              <a:gd name="T20" fmla="*/ 14 w 51"/>
              <a:gd name="T21" fmla="*/ 33 h 55"/>
              <a:gd name="T22" fmla="*/ 11 w 51"/>
              <a:gd name="T23" fmla="*/ 37 h 55"/>
              <a:gd name="T24" fmla="*/ 8 w 51"/>
              <a:gd name="T25" fmla="*/ 41 h 55"/>
              <a:gd name="T26" fmla="*/ 5 w 51"/>
              <a:gd name="T27" fmla="*/ 45 h 55"/>
              <a:gd name="T28" fmla="*/ 3 w 51"/>
              <a:gd name="T29" fmla="*/ 48 h 55"/>
              <a:gd name="T30" fmla="*/ 1 w 51"/>
              <a:gd name="T31" fmla="*/ 51 h 55"/>
              <a:gd name="T32" fmla="*/ 0 w 51"/>
              <a:gd name="T33" fmla="*/ 54 h 55"/>
              <a:gd name="T34" fmla="*/ 4 w 51"/>
              <a:gd name="T35" fmla="*/ 47 h 55"/>
              <a:gd name="T36" fmla="*/ 7 w 51"/>
              <a:gd name="T37" fmla="*/ 41 h 55"/>
              <a:gd name="T38" fmla="*/ 11 w 51"/>
              <a:gd name="T39" fmla="*/ 34 h 55"/>
              <a:gd name="T40" fmla="*/ 15 w 51"/>
              <a:gd name="T41" fmla="*/ 28 h 55"/>
              <a:gd name="T42" fmla="*/ 20 w 51"/>
              <a:gd name="T43" fmla="*/ 23 h 55"/>
              <a:gd name="T44" fmla="*/ 24 w 51"/>
              <a:gd name="T45" fmla="*/ 18 h 55"/>
              <a:gd name="T46" fmla="*/ 29 w 51"/>
              <a:gd name="T47" fmla="*/ 14 h 55"/>
              <a:gd name="T48" fmla="*/ 33 w 51"/>
              <a:gd name="T49" fmla="*/ 9 h 55"/>
              <a:gd name="T50" fmla="*/ 37 w 51"/>
              <a:gd name="T51" fmla="*/ 6 h 55"/>
              <a:gd name="T52" fmla="*/ 40 w 51"/>
              <a:gd name="T53" fmla="*/ 4 h 55"/>
              <a:gd name="T54" fmla="*/ 44 w 51"/>
              <a:gd name="T55" fmla="*/ 1 h 55"/>
              <a:gd name="T56" fmla="*/ 46 w 51"/>
              <a:gd name="T57" fmla="*/ 0 h 55"/>
              <a:gd name="T58" fmla="*/ 48 w 51"/>
              <a:gd name="T59" fmla="*/ 0 h 55"/>
              <a:gd name="T60" fmla="*/ 49 w 51"/>
              <a:gd name="T61" fmla="*/ 0 h 55"/>
              <a:gd name="T62" fmla="*/ 50 w 51"/>
              <a:gd name="T63" fmla="*/ 2 h 55"/>
              <a:gd name="T64" fmla="*/ 49 w 51"/>
              <a:gd name="T65"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5">
                <a:moveTo>
                  <a:pt x="49" y="5"/>
                </a:moveTo>
                <a:lnTo>
                  <a:pt x="47" y="5"/>
                </a:lnTo>
                <a:lnTo>
                  <a:pt x="45" y="6"/>
                </a:lnTo>
                <a:lnTo>
                  <a:pt x="41" y="9"/>
                </a:lnTo>
                <a:lnTo>
                  <a:pt x="38" y="12"/>
                </a:lnTo>
                <a:lnTo>
                  <a:pt x="34" y="14"/>
                </a:lnTo>
                <a:lnTo>
                  <a:pt x="30" y="18"/>
                </a:lnTo>
                <a:lnTo>
                  <a:pt x="26" y="22"/>
                </a:lnTo>
                <a:lnTo>
                  <a:pt x="22" y="25"/>
                </a:lnTo>
                <a:lnTo>
                  <a:pt x="19" y="30"/>
                </a:lnTo>
                <a:lnTo>
                  <a:pt x="14" y="33"/>
                </a:lnTo>
                <a:lnTo>
                  <a:pt x="11" y="37"/>
                </a:lnTo>
                <a:lnTo>
                  <a:pt x="8" y="41"/>
                </a:lnTo>
                <a:lnTo>
                  <a:pt x="5" y="45"/>
                </a:lnTo>
                <a:lnTo>
                  <a:pt x="3" y="48"/>
                </a:lnTo>
                <a:lnTo>
                  <a:pt x="1" y="51"/>
                </a:lnTo>
                <a:lnTo>
                  <a:pt x="0" y="54"/>
                </a:lnTo>
                <a:lnTo>
                  <a:pt x="4" y="47"/>
                </a:lnTo>
                <a:lnTo>
                  <a:pt x="7" y="41"/>
                </a:lnTo>
                <a:lnTo>
                  <a:pt x="11" y="34"/>
                </a:lnTo>
                <a:lnTo>
                  <a:pt x="15" y="28"/>
                </a:lnTo>
                <a:lnTo>
                  <a:pt x="20" y="23"/>
                </a:lnTo>
                <a:lnTo>
                  <a:pt x="24" y="18"/>
                </a:lnTo>
                <a:lnTo>
                  <a:pt x="29" y="14"/>
                </a:lnTo>
                <a:lnTo>
                  <a:pt x="33" y="9"/>
                </a:lnTo>
                <a:lnTo>
                  <a:pt x="37" y="6"/>
                </a:lnTo>
                <a:lnTo>
                  <a:pt x="40" y="4"/>
                </a:lnTo>
                <a:lnTo>
                  <a:pt x="44" y="1"/>
                </a:lnTo>
                <a:lnTo>
                  <a:pt x="46" y="0"/>
                </a:lnTo>
                <a:lnTo>
                  <a:pt x="48" y="0"/>
                </a:lnTo>
                <a:lnTo>
                  <a:pt x="49" y="0"/>
                </a:lnTo>
                <a:lnTo>
                  <a:pt x="50" y="2"/>
                </a:lnTo>
                <a:lnTo>
                  <a:pt x="49" y="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81" name="Freeform 137">
            <a:extLst>
              <a:ext uri="{FF2B5EF4-FFF2-40B4-BE49-F238E27FC236}">
                <a16:creationId xmlns:a16="http://schemas.microsoft.com/office/drawing/2014/main" id="{C589F26C-82DB-4141-B6A4-FCCBA27FA58C}"/>
              </a:ext>
            </a:extLst>
          </p:cNvPr>
          <p:cNvSpPr>
            <a:spLocks/>
          </p:cNvSpPr>
          <p:nvPr/>
        </p:nvSpPr>
        <p:spPr bwMode="auto">
          <a:xfrm>
            <a:off x="3244479" y="2225001"/>
            <a:ext cx="48622" cy="99645"/>
          </a:xfrm>
          <a:custGeom>
            <a:avLst/>
            <a:gdLst>
              <a:gd name="T0" fmla="*/ 1 w 81"/>
              <a:gd name="T1" fmla="*/ 152 h 166"/>
              <a:gd name="T2" fmla="*/ 6 w 81"/>
              <a:gd name="T3" fmla="*/ 143 h 166"/>
              <a:gd name="T4" fmla="*/ 12 w 81"/>
              <a:gd name="T5" fmla="*/ 127 h 166"/>
              <a:gd name="T6" fmla="*/ 20 w 81"/>
              <a:gd name="T7" fmla="*/ 108 h 166"/>
              <a:gd name="T8" fmla="*/ 25 w 81"/>
              <a:gd name="T9" fmla="*/ 85 h 166"/>
              <a:gd name="T10" fmla="*/ 29 w 81"/>
              <a:gd name="T11" fmla="*/ 67 h 166"/>
              <a:gd name="T12" fmla="*/ 27 w 81"/>
              <a:gd name="T13" fmla="*/ 60 h 166"/>
              <a:gd name="T14" fmla="*/ 24 w 81"/>
              <a:gd name="T15" fmla="*/ 52 h 166"/>
              <a:gd name="T16" fmla="*/ 20 w 81"/>
              <a:gd name="T17" fmla="*/ 44 h 166"/>
              <a:gd name="T18" fmla="*/ 18 w 81"/>
              <a:gd name="T19" fmla="*/ 40 h 166"/>
              <a:gd name="T20" fmla="*/ 22 w 81"/>
              <a:gd name="T21" fmla="*/ 31 h 166"/>
              <a:gd name="T22" fmla="*/ 33 w 81"/>
              <a:gd name="T23" fmla="*/ 24 h 166"/>
              <a:gd name="T24" fmla="*/ 48 w 81"/>
              <a:gd name="T25" fmla="*/ 14 h 166"/>
              <a:gd name="T26" fmla="*/ 57 w 81"/>
              <a:gd name="T27" fmla="*/ 8 h 166"/>
              <a:gd name="T28" fmla="*/ 63 w 81"/>
              <a:gd name="T29" fmla="*/ 2 h 166"/>
              <a:gd name="T30" fmla="*/ 63 w 81"/>
              <a:gd name="T31" fmla="*/ 4 h 166"/>
              <a:gd name="T32" fmla="*/ 62 w 81"/>
              <a:gd name="T33" fmla="*/ 9 h 166"/>
              <a:gd name="T34" fmla="*/ 60 w 81"/>
              <a:gd name="T35" fmla="*/ 14 h 166"/>
              <a:gd name="T36" fmla="*/ 57 w 81"/>
              <a:gd name="T37" fmla="*/ 18 h 166"/>
              <a:gd name="T38" fmla="*/ 53 w 81"/>
              <a:gd name="T39" fmla="*/ 21 h 166"/>
              <a:gd name="T40" fmla="*/ 53 w 81"/>
              <a:gd name="T41" fmla="*/ 23 h 166"/>
              <a:gd name="T42" fmla="*/ 60 w 81"/>
              <a:gd name="T43" fmla="*/ 24 h 166"/>
              <a:gd name="T44" fmla="*/ 68 w 81"/>
              <a:gd name="T45" fmla="*/ 23 h 166"/>
              <a:gd name="T46" fmla="*/ 73 w 81"/>
              <a:gd name="T47" fmla="*/ 21 h 166"/>
              <a:gd name="T48" fmla="*/ 78 w 81"/>
              <a:gd name="T49" fmla="*/ 20 h 166"/>
              <a:gd name="T50" fmla="*/ 77 w 81"/>
              <a:gd name="T51" fmla="*/ 22 h 166"/>
              <a:gd name="T52" fmla="*/ 73 w 81"/>
              <a:gd name="T53" fmla="*/ 27 h 166"/>
              <a:gd name="T54" fmla="*/ 67 w 81"/>
              <a:gd name="T55" fmla="*/ 32 h 166"/>
              <a:gd name="T56" fmla="*/ 58 w 81"/>
              <a:gd name="T57" fmla="*/ 41 h 166"/>
              <a:gd name="T58" fmla="*/ 53 w 81"/>
              <a:gd name="T59" fmla="*/ 43 h 166"/>
              <a:gd name="T60" fmla="*/ 52 w 81"/>
              <a:gd name="T61" fmla="*/ 46 h 166"/>
              <a:gd name="T62" fmla="*/ 55 w 81"/>
              <a:gd name="T63" fmla="*/ 50 h 166"/>
              <a:gd name="T64" fmla="*/ 60 w 81"/>
              <a:gd name="T65" fmla="*/ 54 h 166"/>
              <a:gd name="T66" fmla="*/ 66 w 81"/>
              <a:gd name="T67" fmla="*/ 58 h 166"/>
              <a:gd name="T68" fmla="*/ 70 w 81"/>
              <a:gd name="T69" fmla="*/ 64 h 166"/>
              <a:gd name="T70" fmla="*/ 70 w 81"/>
              <a:gd name="T71" fmla="*/ 75 h 166"/>
              <a:gd name="T72" fmla="*/ 69 w 81"/>
              <a:gd name="T73" fmla="*/ 91 h 166"/>
              <a:gd name="T74" fmla="*/ 67 w 81"/>
              <a:gd name="T75" fmla="*/ 108 h 166"/>
              <a:gd name="T76" fmla="*/ 65 w 81"/>
              <a:gd name="T77" fmla="*/ 124 h 166"/>
              <a:gd name="T78" fmla="*/ 60 w 81"/>
              <a:gd name="T79" fmla="*/ 137 h 166"/>
              <a:gd name="T80" fmla="*/ 51 w 81"/>
              <a:gd name="T81" fmla="*/ 150 h 166"/>
              <a:gd name="T82" fmla="*/ 39 w 81"/>
              <a:gd name="T83" fmla="*/ 159 h 166"/>
              <a:gd name="T84" fmla="*/ 25 w 81"/>
              <a:gd name="T85" fmla="*/ 165 h 166"/>
              <a:gd name="T86" fmla="*/ 9 w 81"/>
              <a:gd name="T87" fmla="*/ 1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166">
                <a:moveTo>
                  <a:pt x="0" y="155"/>
                </a:moveTo>
                <a:lnTo>
                  <a:pt x="0" y="154"/>
                </a:lnTo>
                <a:lnTo>
                  <a:pt x="1" y="152"/>
                </a:lnTo>
                <a:lnTo>
                  <a:pt x="2" y="150"/>
                </a:lnTo>
                <a:lnTo>
                  <a:pt x="4" y="147"/>
                </a:lnTo>
                <a:lnTo>
                  <a:pt x="6" y="143"/>
                </a:lnTo>
                <a:lnTo>
                  <a:pt x="7" y="138"/>
                </a:lnTo>
                <a:lnTo>
                  <a:pt x="9" y="133"/>
                </a:lnTo>
                <a:lnTo>
                  <a:pt x="12" y="127"/>
                </a:lnTo>
                <a:lnTo>
                  <a:pt x="14" y="122"/>
                </a:lnTo>
                <a:lnTo>
                  <a:pt x="17" y="115"/>
                </a:lnTo>
                <a:lnTo>
                  <a:pt x="20" y="108"/>
                </a:lnTo>
                <a:lnTo>
                  <a:pt x="21" y="100"/>
                </a:lnTo>
                <a:lnTo>
                  <a:pt x="23" y="93"/>
                </a:lnTo>
                <a:lnTo>
                  <a:pt x="25" y="85"/>
                </a:lnTo>
                <a:lnTo>
                  <a:pt x="27" y="77"/>
                </a:lnTo>
                <a:lnTo>
                  <a:pt x="29" y="69"/>
                </a:lnTo>
                <a:lnTo>
                  <a:pt x="29" y="67"/>
                </a:lnTo>
                <a:lnTo>
                  <a:pt x="28" y="65"/>
                </a:lnTo>
                <a:lnTo>
                  <a:pt x="28" y="62"/>
                </a:lnTo>
                <a:lnTo>
                  <a:pt x="27" y="60"/>
                </a:lnTo>
                <a:lnTo>
                  <a:pt x="26" y="57"/>
                </a:lnTo>
                <a:lnTo>
                  <a:pt x="25" y="55"/>
                </a:lnTo>
                <a:lnTo>
                  <a:pt x="24" y="52"/>
                </a:lnTo>
                <a:lnTo>
                  <a:pt x="23" y="50"/>
                </a:lnTo>
                <a:lnTo>
                  <a:pt x="21" y="46"/>
                </a:lnTo>
                <a:lnTo>
                  <a:pt x="20" y="44"/>
                </a:lnTo>
                <a:lnTo>
                  <a:pt x="20" y="42"/>
                </a:lnTo>
                <a:lnTo>
                  <a:pt x="19" y="41"/>
                </a:lnTo>
                <a:lnTo>
                  <a:pt x="18" y="40"/>
                </a:lnTo>
                <a:lnTo>
                  <a:pt x="16" y="37"/>
                </a:lnTo>
                <a:lnTo>
                  <a:pt x="19" y="34"/>
                </a:lnTo>
                <a:lnTo>
                  <a:pt x="22" y="31"/>
                </a:lnTo>
                <a:lnTo>
                  <a:pt x="26" y="29"/>
                </a:lnTo>
                <a:lnTo>
                  <a:pt x="30" y="26"/>
                </a:lnTo>
                <a:lnTo>
                  <a:pt x="33" y="24"/>
                </a:lnTo>
                <a:lnTo>
                  <a:pt x="41" y="19"/>
                </a:lnTo>
                <a:lnTo>
                  <a:pt x="45" y="16"/>
                </a:lnTo>
                <a:lnTo>
                  <a:pt x="48" y="14"/>
                </a:lnTo>
                <a:lnTo>
                  <a:pt x="51" y="13"/>
                </a:lnTo>
                <a:lnTo>
                  <a:pt x="54" y="10"/>
                </a:lnTo>
                <a:lnTo>
                  <a:pt x="57" y="8"/>
                </a:lnTo>
                <a:lnTo>
                  <a:pt x="60" y="6"/>
                </a:lnTo>
                <a:lnTo>
                  <a:pt x="61" y="4"/>
                </a:lnTo>
                <a:lnTo>
                  <a:pt x="63" y="2"/>
                </a:lnTo>
                <a:lnTo>
                  <a:pt x="64" y="0"/>
                </a:lnTo>
                <a:lnTo>
                  <a:pt x="63" y="2"/>
                </a:lnTo>
                <a:lnTo>
                  <a:pt x="63" y="4"/>
                </a:lnTo>
                <a:lnTo>
                  <a:pt x="63" y="6"/>
                </a:lnTo>
                <a:lnTo>
                  <a:pt x="62" y="8"/>
                </a:lnTo>
                <a:lnTo>
                  <a:pt x="62" y="9"/>
                </a:lnTo>
                <a:lnTo>
                  <a:pt x="61" y="11"/>
                </a:lnTo>
                <a:lnTo>
                  <a:pt x="60" y="13"/>
                </a:lnTo>
                <a:lnTo>
                  <a:pt x="60" y="14"/>
                </a:lnTo>
                <a:lnTo>
                  <a:pt x="59" y="15"/>
                </a:lnTo>
                <a:lnTo>
                  <a:pt x="58" y="17"/>
                </a:lnTo>
                <a:lnTo>
                  <a:pt x="57" y="18"/>
                </a:lnTo>
                <a:lnTo>
                  <a:pt x="56" y="19"/>
                </a:lnTo>
                <a:lnTo>
                  <a:pt x="55" y="20"/>
                </a:lnTo>
                <a:lnTo>
                  <a:pt x="53" y="21"/>
                </a:lnTo>
                <a:lnTo>
                  <a:pt x="52" y="22"/>
                </a:lnTo>
                <a:lnTo>
                  <a:pt x="51" y="23"/>
                </a:lnTo>
                <a:lnTo>
                  <a:pt x="53" y="23"/>
                </a:lnTo>
                <a:lnTo>
                  <a:pt x="56" y="24"/>
                </a:lnTo>
                <a:lnTo>
                  <a:pt x="59" y="24"/>
                </a:lnTo>
                <a:lnTo>
                  <a:pt x="60" y="24"/>
                </a:lnTo>
                <a:lnTo>
                  <a:pt x="63" y="24"/>
                </a:lnTo>
                <a:lnTo>
                  <a:pt x="65" y="23"/>
                </a:lnTo>
                <a:lnTo>
                  <a:pt x="68" y="23"/>
                </a:lnTo>
                <a:lnTo>
                  <a:pt x="70" y="23"/>
                </a:lnTo>
                <a:lnTo>
                  <a:pt x="72" y="22"/>
                </a:lnTo>
                <a:lnTo>
                  <a:pt x="73" y="21"/>
                </a:lnTo>
                <a:lnTo>
                  <a:pt x="75" y="21"/>
                </a:lnTo>
                <a:lnTo>
                  <a:pt x="77" y="21"/>
                </a:lnTo>
                <a:lnTo>
                  <a:pt x="78" y="20"/>
                </a:lnTo>
                <a:lnTo>
                  <a:pt x="79" y="20"/>
                </a:lnTo>
                <a:lnTo>
                  <a:pt x="80" y="20"/>
                </a:lnTo>
                <a:lnTo>
                  <a:pt x="77" y="22"/>
                </a:lnTo>
                <a:lnTo>
                  <a:pt x="75" y="24"/>
                </a:lnTo>
                <a:lnTo>
                  <a:pt x="74" y="25"/>
                </a:lnTo>
                <a:lnTo>
                  <a:pt x="73" y="27"/>
                </a:lnTo>
                <a:lnTo>
                  <a:pt x="71" y="28"/>
                </a:lnTo>
                <a:lnTo>
                  <a:pt x="69" y="30"/>
                </a:lnTo>
                <a:lnTo>
                  <a:pt x="67" y="32"/>
                </a:lnTo>
                <a:lnTo>
                  <a:pt x="61" y="37"/>
                </a:lnTo>
                <a:lnTo>
                  <a:pt x="60" y="39"/>
                </a:lnTo>
                <a:lnTo>
                  <a:pt x="58" y="41"/>
                </a:lnTo>
                <a:lnTo>
                  <a:pt x="56" y="41"/>
                </a:lnTo>
                <a:lnTo>
                  <a:pt x="54" y="43"/>
                </a:lnTo>
                <a:lnTo>
                  <a:pt x="53" y="43"/>
                </a:lnTo>
                <a:lnTo>
                  <a:pt x="52" y="44"/>
                </a:lnTo>
                <a:lnTo>
                  <a:pt x="52" y="45"/>
                </a:lnTo>
                <a:lnTo>
                  <a:pt x="52" y="46"/>
                </a:lnTo>
                <a:lnTo>
                  <a:pt x="53" y="47"/>
                </a:lnTo>
                <a:lnTo>
                  <a:pt x="54" y="49"/>
                </a:lnTo>
                <a:lnTo>
                  <a:pt x="55" y="50"/>
                </a:lnTo>
                <a:lnTo>
                  <a:pt x="56" y="51"/>
                </a:lnTo>
                <a:lnTo>
                  <a:pt x="58" y="52"/>
                </a:lnTo>
                <a:lnTo>
                  <a:pt x="60" y="54"/>
                </a:lnTo>
                <a:lnTo>
                  <a:pt x="60" y="55"/>
                </a:lnTo>
                <a:lnTo>
                  <a:pt x="64" y="57"/>
                </a:lnTo>
                <a:lnTo>
                  <a:pt x="66" y="58"/>
                </a:lnTo>
                <a:lnTo>
                  <a:pt x="68" y="59"/>
                </a:lnTo>
                <a:lnTo>
                  <a:pt x="70" y="60"/>
                </a:lnTo>
                <a:lnTo>
                  <a:pt x="70" y="64"/>
                </a:lnTo>
                <a:lnTo>
                  <a:pt x="70" y="67"/>
                </a:lnTo>
                <a:lnTo>
                  <a:pt x="70" y="71"/>
                </a:lnTo>
                <a:lnTo>
                  <a:pt x="70" y="75"/>
                </a:lnTo>
                <a:lnTo>
                  <a:pt x="70" y="80"/>
                </a:lnTo>
                <a:lnTo>
                  <a:pt x="69" y="86"/>
                </a:lnTo>
                <a:lnTo>
                  <a:pt x="69" y="91"/>
                </a:lnTo>
                <a:lnTo>
                  <a:pt x="69" y="96"/>
                </a:lnTo>
                <a:lnTo>
                  <a:pt x="68" y="102"/>
                </a:lnTo>
                <a:lnTo>
                  <a:pt x="67" y="108"/>
                </a:lnTo>
                <a:lnTo>
                  <a:pt x="67" y="114"/>
                </a:lnTo>
                <a:lnTo>
                  <a:pt x="66" y="120"/>
                </a:lnTo>
                <a:lnTo>
                  <a:pt x="65" y="124"/>
                </a:lnTo>
                <a:lnTo>
                  <a:pt x="64" y="129"/>
                </a:lnTo>
                <a:lnTo>
                  <a:pt x="62" y="133"/>
                </a:lnTo>
                <a:lnTo>
                  <a:pt x="60" y="137"/>
                </a:lnTo>
                <a:lnTo>
                  <a:pt x="58" y="141"/>
                </a:lnTo>
                <a:lnTo>
                  <a:pt x="55" y="145"/>
                </a:lnTo>
                <a:lnTo>
                  <a:pt x="51" y="150"/>
                </a:lnTo>
                <a:lnTo>
                  <a:pt x="47" y="153"/>
                </a:lnTo>
                <a:lnTo>
                  <a:pt x="44" y="156"/>
                </a:lnTo>
                <a:lnTo>
                  <a:pt x="39" y="159"/>
                </a:lnTo>
                <a:lnTo>
                  <a:pt x="34" y="162"/>
                </a:lnTo>
                <a:lnTo>
                  <a:pt x="30" y="164"/>
                </a:lnTo>
                <a:lnTo>
                  <a:pt x="25" y="165"/>
                </a:lnTo>
                <a:lnTo>
                  <a:pt x="20" y="165"/>
                </a:lnTo>
                <a:lnTo>
                  <a:pt x="15" y="165"/>
                </a:lnTo>
                <a:lnTo>
                  <a:pt x="9" y="163"/>
                </a:lnTo>
                <a:lnTo>
                  <a:pt x="5" y="159"/>
                </a:lnTo>
                <a:lnTo>
                  <a:pt x="0" y="155"/>
                </a:lnTo>
              </a:path>
            </a:pathLst>
          </a:custGeom>
          <a:solidFill>
            <a:srgbClr val="B27F6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82" name="Freeform 138">
            <a:extLst>
              <a:ext uri="{FF2B5EF4-FFF2-40B4-BE49-F238E27FC236}">
                <a16:creationId xmlns:a16="http://schemas.microsoft.com/office/drawing/2014/main" id="{86143719-E2A4-6B43-9433-481319170DA1}"/>
              </a:ext>
            </a:extLst>
          </p:cNvPr>
          <p:cNvSpPr>
            <a:spLocks/>
          </p:cNvSpPr>
          <p:nvPr/>
        </p:nvSpPr>
        <p:spPr bwMode="auto">
          <a:xfrm>
            <a:off x="3561423" y="2745438"/>
            <a:ext cx="7203" cy="48622"/>
          </a:xfrm>
          <a:custGeom>
            <a:avLst/>
            <a:gdLst>
              <a:gd name="T0" fmla="*/ 0 w 12"/>
              <a:gd name="T1" fmla="*/ 80 h 81"/>
              <a:gd name="T2" fmla="*/ 11 w 12"/>
              <a:gd name="T3" fmla="*/ 80 h 81"/>
              <a:gd name="T4" fmla="*/ 11 w 12"/>
              <a:gd name="T5" fmla="*/ 0 h 81"/>
              <a:gd name="T6" fmla="*/ 0 w 12"/>
              <a:gd name="T7" fmla="*/ 0 h 81"/>
              <a:gd name="T8" fmla="*/ 0 w 12"/>
              <a:gd name="T9" fmla="*/ 80 h 81"/>
            </a:gdLst>
            <a:ahLst/>
            <a:cxnLst>
              <a:cxn ang="0">
                <a:pos x="T0" y="T1"/>
              </a:cxn>
              <a:cxn ang="0">
                <a:pos x="T2" y="T3"/>
              </a:cxn>
              <a:cxn ang="0">
                <a:pos x="T4" y="T5"/>
              </a:cxn>
              <a:cxn ang="0">
                <a:pos x="T6" y="T7"/>
              </a:cxn>
              <a:cxn ang="0">
                <a:pos x="T8" y="T9"/>
              </a:cxn>
            </a:cxnLst>
            <a:rect l="0" t="0" r="r" b="b"/>
            <a:pathLst>
              <a:path w="12" h="81">
                <a:moveTo>
                  <a:pt x="0" y="80"/>
                </a:moveTo>
                <a:lnTo>
                  <a:pt x="11" y="80"/>
                </a:lnTo>
                <a:lnTo>
                  <a:pt x="11" y="0"/>
                </a:lnTo>
                <a:lnTo>
                  <a:pt x="0" y="0"/>
                </a:lnTo>
                <a:lnTo>
                  <a:pt x="0" y="8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83" name="Freeform 139">
            <a:extLst>
              <a:ext uri="{FF2B5EF4-FFF2-40B4-BE49-F238E27FC236}">
                <a16:creationId xmlns:a16="http://schemas.microsoft.com/office/drawing/2014/main" id="{52A7D829-BF00-3C48-9835-ACD24EA9F689}"/>
              </a:ext>
            </a:extLst>
          </p:cNvPr>
          <p:cNvSpPr>
            <a:spLocks/>
          </p:cNvSpPr>
          <p:nvPr/>
        </p:nvSpPr>
        <p:spPr bwMode="auto">
          <a:xfrm>
            <a:off x="3162241" y="2103745"/>
            <a:ext cx="7203" cy="15007"/>
          </a:xfrm>
          <a:custGeom>
            <a:avLst/>
            <a:gdLst>
              <a:gd name="T0" fmla="*/ 2 w 12"/>
              <a:gd name="T1" fmla="*/ 0 h 25"/>
              <a:gd name="T2" fmla="*/ 3 w 12"/>
              <a:gd name="T3" fmla="*/ 1 h 25"/>
              <a:gd name="T4" fmla="*/ 3 w 12"/>
              <a:gd name="T5" fmla="*/ 2 h 25"/>
              <a:gd name="T6" fmla="*/ 4 w 12"/>
              <a:gd name="T7" fmla="*/ 3 h 25"/>
              <a:gd name="T8" fmla="*/ 5 w 12"/>
              <a:gd name="T9" fmla="*/ 5 h 25"/>
              <a:gd name="T10" fmla="*/ 5 w 12"/>
              <a:gd name="T11" fmla="*/ 7 h 25"/>
              <a:gd name="T12" fmla="*/ 5 w 12"/>
              <a:gd name="T13" fmla="*/ 9 h 25"/>
              <a:gd name="T14" fmla="*/ 5 w 12"/>
              <a:gd name="T15" fmla="*/ 10 h 25"/>
              <a:gd name="T16" fmla="*/ 5 w 12"/>
              <a:gd name="T17" fmla="*/ 12 h 25"/>
              <a:gd name="T18" fmla="*/ 5 w 12"/>
              <a:gd name="T19" fmla="*/ 14 h 25"/>
              <a:gd name="T20" fmla="*/ 5 w 12"/>
              <a:gd name="T21" fmla="*/ 16 h 25"/>
              <a:gd name="T22" fmla="*/ 4 w 12"/>
              <a:gd name="T23" fmla="*/ 18 h 25"/>
              <a:gd name="T24" fmla="*/ 4 w 12"/>
              <a:gd name="T25" fmla="*/ 19 h 25"/>
              <a:gd name="T26" fmla="*/ 3 w 12"/>
              <a:gd name="T27" fmla="*/ 21 h 25"/>
              <a:gd name="T28" fmla="*/ 2 w 12"/>
              <a:gd name="T29" fmla="*/ 22 h 25"/>
              <a:gd name="T30" fmla="*/ 1 w 12"/>
              <a:gd name="T31" fmla="*/ 23 h 25"/>
              <a:gd name="T32" fmla="*/ 0 w 12"/>
              <a:gd name="T33" fmla="*/ 24 h 25"/>
              <a:gd name="T34" fmla="*/ 1 w 12"/>
              <a:gd name="T35" fmla="*/ 24 h 25"/>
              <a:gd name="T36" fmla="*/ 2 w 12"/>
              <a:gd name="T37" fmla="*/ 23 h 25"/>
              <a:gd name="T38" fmla="*/ 3 w 12"/>
              <a:gd name="T39" fmla="*/ 23 h 25"/>
              <a:gd name="T40" fmla="*/ 5 w 12"/>
              <a:gd name="T41" fmla="*/ 22 h 25"/>
              <a:gd name="T42" fmla="*/ 5 w 12"/>
              <a:gd name="T43" fmla="*/ 22 h 25"/>
              <a:gd name="T44" fmla="*/ 6 w 12"/>
              <a:gd name="T45" fmla="*/ 22 h 25"/>
              <a:gd name="T46" fmla="*/ 7 w 12"/>
              <a:gd name="T47" fmla="*/ 21 h 25"/>
              <a:gd name="T48" fmla="*/ 8 w 12"/>
              <a:gd name="T49" fmla="*/ 20 h 25"/>
              <a:gd name="T50" fmla="*/ 9 w 12"/>
              <a:gd name="T51" fmla="*/ 19 h 25"/>
              <a:gd name="T52" fmla="*/ 10 w 12"/>
              <a:gd name="T53" fmla="*/ 18 h 25"/>
              <a:gd name="T54" fmla="*/ 10 w 12"/>
              <a:gd name="T55" fmla="*/ 18 h 25"/>
              <a:gd name="T56" fmla="*/ 10 w 12"/>
              <a:gd name="T57" fmla="*/ 18 h 25"/>
              <a:gd name="T58" fmla="*/ 11 w 12"/>
              <a:gd name="T59" fmla="*/ 18 h 25"/>
              <a:gd name="T60" fmla="*/ 11 w 12"/>
              <a:gd name="T61" fmla="*/ 17 h 25"/>
              <a:gd name="T62" fmla="*/ 11 w 12"/>
              <a:gd name="T63" fmla="*/ 16 h 25"/>
              <a:gd name="T64" fmla="*/ 11 w 12"/>
              <a:gd name="T65" fmla="*/ 15 h 25"/>
              <a:gd name="T66" fmla="*/ 10 w 12"/>
              <a:gd name="T67" fmla="*/ 14 h 25"/>
              <a:gd name="T68" fmla="*/ 10 w 12"/>
              <a:gd name="T69" fmla="*/ 13 h 25"/>
              <a:gd name="T70" fmla="*/ 10 w 12"/>
              <a:gd name="T71" fmla="*/ 11 h 25"/>
              <a:gd name="T72" fmla="*/ 8 w 12"/>
              <a:gd name="T73" fmla="*/ 9 h 25"/>
              <a:gd name="T74" fmla="*/ 6 w 12"/>
              <a:gd name="T75" fmla="*/ 6 h 25"/>
              <a:gd name="T76" fmla="*/ 6 w 12"/>
              <a:gd name="T77" fmla="*/ 5 h 25"/>
              <a:gd name="T78" fmla="*/ 5 w 12"/>
              <a:gd name="T79" fmla="*/ 3 h 25"/>
              <a:gd name="T80" fmla="*/ 4 w 12"/>
              <a:gd name="T81" fmla="*/ 2 h 25"/>
              <a:gd name="T82" fmla="*/ 3 w 12"/>
              <a:gd name="T83" fmla="*/ 2 h 25"/>
              <a:gd name="T84" fmla="*/ 3 w 12"/>
              <a:gd name="T85" fmla="*/ 0 h 25"/>
              <a:gd name="T86" fmla="*/ 2 w 12"/>
              <a:gd name="T8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25">
                <a:moveTo>
                  <a:pt x="2" y="0"/>
                </a:moveTo>
                <a:lnTo>
                  <a:pt x="3" y="1"/>
                </a:lnTo>
                <a:lnTo>
                  <a:pt x="3" y="2"/>
                </a:lnTo>
                <a:lnTo>
                  <a:pt x="4" y="3"/>
                </a:lnTo>
                <a:lnTo>
                  <a:pt x="5" y="5"/>
                </a:lnTo>
                <a:lnTo>
                  <a:pt x="5" y="7"/>
                </a:lnTo>
                <a:lnTo>
                  <a:pt x="5" y="9"/>
                </a:lnTo>
                <a:lnTo>
                  <a:pt x="5" y="10"/>
                </a:lnTo>
                <a:lnTo>
                  <a:pt x="5" y="12"/>
                </a:lnTo>
                <a:lnTo>
                  <a:pt x="5" y="14"/>
                </a:lnTo>
                <a:lnTo>
                  <a:pt x="5" y="16"/>
                </a:lnTo>
                <a:lnTo>
                  <a:pt x="4" y="18"/>
                </a:lnTo>
                <a:lnTo>
                  <a:pt x="4" y="19"/>
                </a:lnTo>
                <a:lnTo>
                  <a:pt x="3" y="21"/>
                </a:lnTo>
                <a:lnTo>
                  <a:pt x="2" y="22"/>
                </a:lnTo>
                <a:lnTo>
                  <a:pt x="1" y="23"/>
                </a:lnTo>
                <a:lnTo>
                  <a:pt x="0" y="24"/>
                </a:lnTo>
                <a:lnTo>
                  <a:pt x="1" y="24"/>
                </a:lnTo>
                <a:lnTo>
                  <a:pt x="2" y="23"/>
                </a:lnTo>
                <a:lnTo>
                  <a:pt x="3" y="23"/>
                </a:lnTo>
                <a:lnTo>
                  <a:pt x="5" y="22"/>
                </a:lnTo>
                <a:lnTo>
                  <a:pt x="5" y="22"/>
                </a:lnTo>
                <a:lnTo>
                  <a:pt x="6" y="22"/>
                </a:lnTo>
                <a:lnTo>
                  <a:pt x="7" y="21"/>
                </a:lnTo>
                <a:lnTo>
                  <a:pt x="8" y="20"/>
                </a:lnTo>
                <a:lnTo>
                  <a:pt x="9" y="19"/>
                </a:lnTo>
                <a:lnTo>
                  <a:pt x="10" y="18"/>
                </a:lnTo>
                <a:lnTo>
                  <a:pt x="10" y="18"/>
                </a:lnTo>
                <a:lnTo>
                  <a:pt x="10" y="18"/>
                </a:lnTo>
                <a:lnTo>
                  <a:pt x="11" y="18"/>
                </a:lnTo>
                <a:lnTo>
                  <a:pt x="11" y="17"/>
                </a:lnTo>
                <a:lnTo>
                  <a:pt x="11" y="16"/>
                </a:lnTo>
                <a:lnTo>
                  <a:pt x="11" y="15"/>
                </a:lnTo>
                <a:lnTo>
                  <a:pt x="10" y="14"/>
                </a:lnTo>
                <a:lnTo>
                  <a:pt x="10" y="13"/>
                </a:lnTo>
                <a:lnTo>
                  <a:pt x="10" y="11"/>
                </a:lnTo>
                <a:lnTo>
                  <a:pt x="8" y="9"/>
                </a:lnTo>
                <a:lnTo>
                  <a:pt x="6" y="6"/>
                </a:lnTo>
                <a:lnTo>
                  <a:pt x="6" y="5"/>
                </a:lnTo>
                <a:lnTo>
                  <a:pt x="5" y="3"/>
                </a:lnTo>
                <a:lnTo>
                  <a:pt x="4" y="2"/>
                </a:lnTo>
                <a:lnTo>
                  <a:pt x="3" y="2"/>
                </a:lnTo>
                <a:lnTo>
                  <a:pt x="3" y="0"/>
                </a:lnTo>
                <a:lnTo>
                  <a:pt x="2" y="0"/>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3" name="Footer Placeholder 2">
            <a:extLst>
              <a:ext uri="{FF2B5EF4-FFF2-40B4-BE49-F238E27FC236}">
                <a16:creationId xmlns:a16="http://schemas.microsoft.com/office/drawing/2014/main" id="{17149897-C49C-4289-D141-9A50DFE1268E}"/>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1BD8458E-E88F-A4C8-99BB-041D79EAF79A}"/>
              </a:ext>
            </a:extLst>
          </p:cNvPr>
          <p:cNvSpPr>
            <a:spLocks noGrp="1"/>
          </p:cNvSpPr>
          <p:nvPr>
            <p:ph type="sldNum" sz="quarter" idx="12"/>
          </p:nvPr>
        </p:nvSpPr>
        <p:spPr/>
        <p:txBody>
          <a:bodyPr/>
          <a:lstStyle/>
          <a:p>
            <a:fld id="{D8C2E80E-A818-EA4B-839C-9030708D7285}" type="slidenum">
              <a:rPr lang="en-US" smtClean="0"/>
              <a:t>4</a:t>
            </a:fld>
            <a:endParaRPr lang="en-US" dirty="0"/>
          </a:p>
        </p:txBody>
      </p:sp>
      <p:sp>
        <p:nvSpPr>
          <p:cNvPr id="2" name="Date Placeholder 1">
            <a:extLst>
              <a:ext uri="{FF2B5EF4-FFF2-40B4-BE49-F238E27FC236}">
                <a16:creationId xmlns:a16="http://schemas.microsoft.com/office/drawing/2014/main" id="{853E05BB-76CA-7E97-CEA2-E93F1301376A}"/>
              </a:ext>
            </a:extLst>
          </p:cNvPr>
          <p:cNvSpPr>
            <a:spLocks noGrp="1"/>
          </p:cNvSpPr>
          <p:nvPr>
            <p:ph type="dt" sz="half" idx="10"/>
          </p:nvPr>
        </p:nvSpPr>
        <p:spPr/>
        <p:txBody>
          <a:bodyPr/>
          <a:lstStyle/>
          <a:p>
            <a:r>
              <a:rPr lang="en-US"/>
              <a:t>First Semester 2021-2022</a:t>
            </a:r>
            <a:endParaRPr lang="en-US" dirty="0"/>
          </a:p>
        </p:txBody>
      </p:sp>
    </p:spTree>
    <p:extLst>
      <p:ext uri="{BB962C8B-B14F-4D97-AF65-F5344CB8AC3E}">
        <p14:creationId xmlns:p14="http://schemas.microsoft.com/office/powerpoint/2010/main" val="1351699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a:t>Range</a:t>
            </a:r>
          </a:p>
        </p:txBody>
      </p:sp>
      <p:sp>
        <p:nvSpPr>
          <p:cNvPr id="92163" name="Rectangle 3">
            <a:extLst>
              <a:ext uri="{FF2B5EF4-FFF2-40B4-BE49-F238E27FC236}">
                <a16:creationId xmlns:a16="http://schemas.microsoft.com/office/drawing/2014/main" id="{796C2835-E0A6-EF4B-80BA-D43A5C354C19}"/>
              </a:ext>
            </a:extLst>
          </p:cNvPr>
          <p:cNvSpPr>
            <a:spLocks noGrp="1" noChangeArrowheads="1"/>
          </p:cNvSpPr>
          <p:nvPr>
            <p:ph type="body" idx="1"/>
          </p:nvPr>
        </p:nvSpPr>
        <p:spPr>
          <a:xfrm>
            <a:off x="360402" y="663575"/>
            <a:ext cx="3432096" cy="830327"/>
          </a:xfrm>
        </p:spPr>
        <p:txBody>
          <a:bodyPr>
            <a:normAutofit/>
          </a:bodyPr>
          <a:lstStyle/>
          <a:p>
            <a:pPr>
              <a:lnSpc>
                <a:spcPct val="80000"/>
              </a:lnSpc>
              <a:buFont typeface="Wingdings" pitchFamily="2" charset="2"/>
              <a:buNone/>
            </a:pPr>
            <a:r>
              <a:rPr lang="en-US" altLang="en-US" sz="907" dirty="0"/>
              <a:t>The spread, or the distance, between the lowest and highest values of a variable.</a:t>
            </a:r>
          </a:p>
          <a:p>
            <a:pPr>
              <a:lnSpc>
                <a:spcPct val="80000"/>
              </a:lnSpc>
              <a:buFont typeface="Wingdings" pitchFamily="2" charset="2"/>
              <a:buNone/>
            </a:pPr>
            <a:endParaRPr lang="en-US" altLang="en-US" sz="681" dirty="0"/>
          </a:p>
          <a:p>
            <a:pPr>
              <a:lnSpc>
                <a:spcPct val="80000"/>
              </a:lnSpc>
              <a:buFont typeface="Wingdings" pitchFamily="2" charset="2"/>
              <a:buNone/>
            </a:pPr>
            <a:r>
              <a:rPr lang="en-US" altLang="en-US" sz="907" dirty="0"/>
              <a:t>To get the range for a variable, you subtract its lowest value from its highest value.</a:t>
            </a:r>
          </a:p>
          <a:p>
            <a:pPr>
              <a:lnSpc>
                <a:spcPct val="80000"/>
              </a:lnSpc>
              <a:buFont typeface="Wingdings" pitchFamily="2" charset="2"/>
              <a:buNone/>
            </a:pPr>
            <a:endParaRPr lang="en-US" altLang="en-US" sz="907"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pic>
        <p:nvPicPr>
          <p:cNvPr id="3" name="Picture 2">
            <a:extLst>
              <a:ext uri="{FF2B5EF4-FFF2-40B4-BE49-F238E27FC236}">
                <a16:creationId xmlns:a16="http://schemas.microsoft.com/office/drawing/2014/main" id="{15BF2F69-A44D-E7AD-E64D-CDF05C8640E5}"/>
              </a:ext>
            </a:extLst>
          </p:cNvPr>
          <p:cNvPicPr>
            <a:picLocks noChangeAspect="1"/>
          </p:cNvPicPr>
          <p:nvPr/>
        </p:nvPicPr>
        <p:blipFill>
          <a:blip r:embed="rId3"/>
          <a:stretch>
            <a:fillRect/>
          </a:stretch>
        </p:blipFill>
        <p:spPr>
          <a:xfrm>
            <a:off x="333045" y="1425575"/>
            <a:ext cx="3916653" cy="1692791"/>
          </a:xfrm>
          <a:prstGeom prst="rect">
            <a:avLst/>
          </a:prstGeom>
        </p:spPr>
      </p:pic>
      <p:sp>
        <p:nvSpPr>
          <p:cNvPr id="4" name="Footer Placeholder 3">
            <a:extLst>
              <a:ext uri="{FF2B5EF4-FFF2-40B4-BE49-F238E27FC236}">
                <a16:creationId xmlns:a16="http://schemas.microsoft.com/office/drawing/2014/main" id="{0E3247EF-ECC1-F192-7DC4-9780366921DC}"/>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996A277E-0FBD-ECD2-1885-02E2D957B088}"/>
              </a:ext>
            </a:extLst>
          </p:cNvPr>
          <p:cNvSpPr>
            <a:spLocks noGrp="1"/>
          </p:cNvSpPr>
          <p:nvPr>
            <p:ph type="sldNum" sz="quarter" idx="7"/>
          </p:nvPr>
        </p:nvSpPr>
        <p:spPr/>
        <p:txBody>
          <a:bodyPr/>
          <a:lstStyle/>
          <a:p>
            <a:pPr marL="38100">
              <a:lnSpc>
                <a:spcPts val="670"/>
              </a:lnSpc>
            </a:pPr>
            <a:fld id="{81D60167-4931-47E6-BA6A-407CBD079E47}" type="slidenum">
              <a:rPr lang="en-JO" smtClean="0"/>
              <a:t>40</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143442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Outliers</a:t>
            </a:r>
          </a:p>
        </p:txBody>
      </p:sp>
      <p:pic>
        <p:nvPicPr>
          <p:cNvPr id="6" name="Picture 5">
            <a:extLst>
              <a:ext uri="{FF2B5EF4-FFF2-40B4-BE49-F238E27FC236}">
                <a16:creationId xmlns:a16="http://schemas.microsoft.com/office/drawing/2014/main" id="{FF679A36-BE2C-3A10-24D4-F8678BA62678}"/>
              </a:ext>
            </a:extLst>
          </p:cNvPr>
          <p:cNvPicPr>
            <a:picLocks noChangeAspect="1"/>
          </p:cNvPicPr>
          <p:nvPr/>
        </p:nvPicPr>
        <p:blipFill>
          <a:blip r:embed="rId3"/>
          <a:stretch>
            <a:fillRect/>
          </a:stretch>
        </p:blipFill>
        <p:spPr>
          <a:xfrm>
            <a:off x="171450" y="663575"/>
            <a:ext cx="3724915" cy="1676400"/>
          </a:xfrm>
          <a:prstGeom prst="rect">
            <a:avLst/>
          </a:prstGeom>
        </p:spPr>
      </p:pic>
      <p:sp>
        <p:nvSpPr>
          <p:cNvPr id="3" name="Footer Placeholder 2">
            <a:extLst>
              <a:ext uri="{FF2B5EF4-FFF2-40B4-BE49-F238E27FC236}">
                <a16:creationId xmlns:a16="http://schemas.microsoft.com/office/drawing/2014/main" id="{34C3BBD2-4E4A-0D8C-D463-B85D1A33A1A2}"/>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087764CA-8F34-DD98-982C-CEE039C3E403}"/>
              </a:ext>
            </a:extLst>
          </p:cNvPr>
          <p:cNvSpPr>
            <a:spLocks noGrp="1"/>
          </p:cNvSpPr>
          <p:nvPr>
            <p:ph type="sldNum" sz="quarter" idx="7"/>
          </p:nvPr>
        </p:nvSpPr>
        <p:spPr/>
        <p:txBody>
          <a:bodyPr/>
          <a:lstStyle/>
          <a:p>
            <a:pPr marL="38100">
              <a:lnSpc>
                <a:spcPts val="670"/>
              </a:lnSpc>
            </a:pPr>
            <a:fld id="{81D60167-4931-47E6-BA6A-407CBD079E47}" type="slidenum">
              <a:rPr lang="en-JO" smtClean="0"/>
              <a:t>41</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0029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20702D3-DBDA-FB4B-9E0D-362090708942}"/>
              </a:ext>
            </a:extLst>
          </p:cNvPr>
          <p:cNvSpPr>
            <a:spLocks noGrp="1" noChangeArrowheads="1"/>
          </p:cNvSpPr>
          <p:nvPr>
            <p:ph type="title"/>
          </p:nvPr>
        </p:nvSpPr>
        <p:spPr>
          <a:xfrm>
            <a:off x="1267777" y="213053"/>
            <a:ext cx="1617701" cy="430887"/>
          </a:xfrm>
        </p:spPr>
        <p:txBody>
          <a:bodyPr/>
          <a:lstStyle/>
          <a:p>
            <a:r>
              <a:rPr lang="en-US" altLang="en-US" dirty="0"/>
              <a:t>Interquartile Range</a:t>
            </a:r>
          </a:p>
        </p:txBody>
      </p:sp>
      <p:sp>
        <p:nvSpPr>
          <p:cNvPr id="115715" name="Rectangle 3">
            <a:extLst>
              <a:ext uri="{FF2B5EF4-FFF2-40B4-BE49-F238E27FC236}">
                <a16:creationId xmlns:a16="http://schemas.microsoft.com/office/drawing/2014/main" id="{ACE39229-5713-5846-8A7D-08C9B93656B2}"/>
              </a:ext>
            </a:extLst>
          </p:cNvPr>
          <p:cNvSpPr>
            <a:spLocks noGrp="1" noChangeArrowheads="1"/>
          </p:cNvSpPr>
          <p:nvPr>
            <p:ph type="body" idx="1"/>
          </p:nvPr>
        </p:nvSpPr>
        <p:spPr>
          <a:xfrm>
            <a:off x="118855" y="948819"/>
            <a:ext cx="3021776" cy="1024127"/>
          </a:xfrm>
        </p:spPr>
        <p:txBody>
          <a:bodyPr/>
          <a:lstStyle/>
          <a:p>
            <a:pPr>
              <a:buFont typeface="Wingdings" pitchFamily="2" charset="2"/>
              <a:buNone/>
            </a:pPr>
            <a:r>
              <a:rPr lang="en-US" altLang="en-US" sz="605" dirty="0"/>
              <a:t>A quartile is the value that marks one of the divisions that breaks a series of values into four equal parts.</a:t>
            </a:r>
          </a:p>
          <a:p>
            <a:pPr>
              <a:buFont typeface="Wingdings" pitchFamily="2" charset="2"/>
              <a:buNone/>
            </a:pPr>
            <a:endParaRPr lang="en-US" altLang="en-US" sz="605" dirty="0"/>
          </a:p>
          <a:p>
            <a:pPr>
              <a:buFont typeface="Wingdings" pitchFamily="2" charset="2"/>
              <a:buNone/>
            </a:pPr>
            <a:r>
              <a:rPr lang="en-US" altLang="en-US" sz="605" dirty="0"/>
              <a:t>The median is a quartile and divides the cases in half.</a:t>
            </a:r>
          </a:p>
          <a:p>
            <a:pPr>
              <a:buFont typeface="Wingdings" pitchFamily="2" charset="2"/>
              <a:buNone/>
            </a:pPr>
            <a:endParaRPr lang="en-US" altLang="en-US" sz="605" dirty="0"/>
          </a:p>
          <a:p>
            <a:pPr>
              <a:buFont typeface="Wingdings" pitchFamily="2" charset="2"/>
              <a:buNone/>
            </a:pPr>
            <a:r>
              <a:rPr lang="en-US" altLang="en-US" sz="605" dirty="0"/>
              <a:t>25</a:t>
            </a:r>
            <a:r>
              <a:rPr lang="en-US" altLang="en-US" sz="605" baseline="30000" dirty="0"/>
              <a:t>th</a:t>
            </a:r>
            <a:r>
              <a:rPr lang="en-US" altLang="en-US" sz="605" dirty="0"/>
              <a:t> percentile is a quartile that divides the first ¼ of cases from the latter ¾.</a:t>
            </a:r>
          </a:p>
          <a:p>
            <a:pPr>
              <a:buFont typeface="Wingdings" pitchFamily="2" charset="2"/>
              <a:buNone/>
            </a:pPr>
            <a:r>
              <a:rPr lang="en-US" altLang="en-US" sz="605" dirty="0"/>
              <a:t>75</a:t>
            </a:r>
            <a:r>
              <a:rPr lang="en-US" altLang="en-US" sz="605" baseline="30000" dirty="0"/>
              <a:t>th</a:t>
            </a:r>
            <a:r>
              <a:rPr lang="en-US" altLang="en-US" sz="605" dirty="0"/>
              <a:t> percentile is a quartile that divides the first ¾ of cases from the latter ¼.</a:t>
            </a:r>
          </a:p>
          <a:p>
            <a:pPr>
              <a:buFont typeface="Wingdings" pitchFamily="2" charset="2"/>
              <a:buNone/>
            </a:pPr>
            <a:endParaRPr lang="en-US" altLang="en-US" sz="605" dirty="0"/>
          </a:p>
          <a:p>
            <a:pPr>
              <a:buFont typeface="Wingdings" pitchFamily="2" charset="2"/>
              <a:buNone/>
            </a:pPr>
            <a:r>
              <a:rPr lang="en-US" altLang="en-US" sz="605" dirty="0"/>
              <a:t>The interquartile range is the distance or range between the 25</a:t>
            </a:r>
            <a:r>
              <a:rPr lang="en-US" altLang="en-US" sz="605" baseline="30000" dirty="0"/>
              <a:t>th</a:t>
            </a:r>
            <a:r>
              <a:rPr lang="en-US" altLang="en-US" sz="605" dirty="0"/>
              <a:t> percentile and the 75</a:t>
            </a:r>
            <a:r>
              <a:rPr lang="en-US" altLang="en-US" sz="605" baseline="30000" dirty="0"/>
              <a:t>th</a:t>
            </a:r>
            <a:r>
              <a:rPr lang="en-US" altLang="en-US" sz="605" dirty="0"/>
              <a:t> percentile.  Below, what is the interquartile range?</a:t>
            </a:r>
          </a:p>
          <a:p>
            <a:pPr>
              <a:buFont typeface="Wingdings" pitchFamily="2" charset="2"/>
              <a:buNone/>
            </a:pPr>
            <a:endParaRPr lang="en-US" altLang="en-US" sz="605" dirty="0"/>
          </a:p>
        </p:txBody>
      </p:sp>
      <p:sp>
        <p:nvSpPr>
          <p:cNvPr id="115716" name="Freeform 4">
            <a:extLst>
              <a:ext uri="{FF2B5EF4-FFF2-40B4-BE49-F238E27FC236}">
                <a16:creationId xmlns:a16="http://schemas.microsoft.com/office/drawing/2014/main" id="{DF9B8F9F-BABD-5143-A971-1CFB27426947}"/>
              </a:ext>
            </a:extLst>
          </p:cNvPr>
          <p:cNvSpPr>
            <a:spLocks/>
          </p:cNvSpPr>
          <p:nvPr/>
        </p:nvSpPr>
        <p:spPr bwMode="auto">
          <a:xfrm>
            <a:off x="720328" y="2479516"/>
            <a:ext cx="3169444" cy="288131"/>
          </a:xfrm>
          <a:custGeom>
            <a:avLst/>
            <a:gdLst>
              <a:gd name="T0" fmla="*/ 0 w 4656"/>
              <a:gd name="T1" fmla="*/ 672 h 720"/>
              <a:gd name="T2" fmla="*/ 672 w 4656"/>
              <a:gd name="T3" fmla="*/ 576 h 720"/>
              <a:gd name="T4" fmla="*/ 2064 w 4656"/>
              <a:gd name="T5" fmla="*/ 0 h 720"/>
              <a:gd name="T6" fmla="*/ 3840 w 4656"/>
              <a:gd name="T7" fmla="*/ 576 h 720"/>
              <a:gd name="T8" fmla="*/ 4656 w 4656"/>
              <a:gd name="T9" fmla="*/ 720 h 720"/>
            </a:gdLst>
            <a:ahLst/>
            <a:cxnLst>
              <a:cxn ang="0">
                <a:pos x="T0" y="T1"/>
              </a:cxn>
              <a:cxn ang="0">
                <a:pos x="T2" y="T3"/>
              </a:cxn>
              <a:cxn ang="0">
                <a:pos x="T4" y="T5"/>
              </a:cxn>
              <a:cxn ang="0">
                <a:pos x="T6" y="T7"/>
              </a:cxn>
              <a:cxn ang="0">
                <a:pos x="T8" y="T9"/>
              </a:cxn>
            </a:cxnLst>
            <a:rect l="0" t="0" r="r" b="b"/>
            <a:pathLst>
              <a:path w="4656" h="720">
                <a:moveTo>
                  <a:pt x="0" y="672"/>
                </a:moveTo>
                <a:cubicBezTo>
                  <a:pt x="164" y="680"/>
                  <a:pt x="328" y="688"/>
                  <a:pt x="672" y="576"/>
                </a:cubicBezTo>
                <a:cubicBezTo>
                  <a:pt x="1016" y="464"/>
                  <a:pt x="1536" y="0"/>
                  <a:pt x="2064" y="0"/>
                </a:cubicBezTo>
                <a:cubicBezTo>
                  <a:pt x="2592" y="0"/>
                  <a:pt x="3408" y="456"/>
                  <a:pt x="3840" y="576"/>
                </a:cubicBezTo>
                <a:cubicBezTo>
                  <a:pt x="4272" y="696"/>
                  <a:pt x="4512" y="696"/>
                  <a:pt x="4656" y="72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17" name="Line 5">
            <a:extLst>
              <a:ext uri="{FF2B5EF4-FFF2-40B4-BE49-F238E27FC236}">
                <a16:creationId xmlns:a16="http://schemas.microsoft.com/office/drawing/2014/main" id="{DE8C19D7-0F93-5B43-834E-0A82C8C9276E}"/>
              </a:ext>
            </a:extLst>
          </p:cNvPr>
          <p:cNvSpPr>
            <a:spLocks noChangeShapeType="1"/>
          </p:cNvSpPr>
          <p:nvPr/>
        </p:nvSpPr>
        <p:spPr bwMode="auto">
          <a:xfrm>
            <a:off x="633889" y="2796461"/>
            <a:ext cx="33135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18" name="Text Box 6">
            <a:extLst>
              <a:ext uri="{FF2B5EF4-FFF2-40B4-BE49-F238E27FC236}">
                <a16:creationId xmlns:a16="http://schemas.microsoft.com/office/drawing/2014/main" id="{4E227DBD-EBDC-4843-B7A8-23C37148984D}"/>
              </a:ext>
            </a:extLst>
          </p:cNvPr>
          <p:cNvSpPr txBox="1">
            <a:spLocks noChangeArrowheads="1"/>
          </p:cNvSpPr>
          <p:nvPr/>
        </p:nvSpPr>
        <p:spPr bwMode="auto">
          <a:xfrm>
            <a:off x="691515" y="2882901"/>
            <a:ext cx="328469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0                           250                     500                         750                                1000</a:t>
            </a:r>
          </a:p>
        </p:txBody>
      </p:sp>
      <p:sp>
        <p:nvSpPr>
          <p:cNvPr id="115719" name="Line 7">
            <a:extLst>
              <a:ext uri="{FF2B5EF4-FFF2-40B4-BE49-F238E27FC236}">
                <a16:creationId xmlns:a16="http://schemas.microsoft.com/office/drawing/2014/main" id="{1FEE0044-8086-EF46-821A-31BB9DD54666}"/>
              </a:ext>
            </a:extLst>
          </p:cNvPr>
          <p:cNvSpPr>
            <a:spLocks noChangeShapeType="1"/>
          </p:cNvSpPr>
          <p:nvPr/>
        </p:nvSpPr>
        <p:spPr bwMode="auto">
          <a:xfrm flipV="1">
            <a:off x="1498283" y="2594769"/>
            <a:ext cx="0" cy="2016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0" name="Line 8">
            <a:extLst>
              <a:ext uri="{FF2B5EF4-FFF2-40B4-BE49-F238E27FC236}">
                <a16:creationId xmlns:a16="http://schemas.microsoft.com/office/drawing/2014/main" id="{E92DF203-162A-AE48-84B7-13B606E38B62}"/>
              </a:ext>
            </a:extLst>
          </p:cNvPr>
          <p:cNvSpPr>
            <a:spLocks noChangeShapeType="1"/>
          </p:cNvSpPr>
          <p:nvPr/>
        </p:nvSpPr>
        <p:spPr bwMode="auto">
          <a:xfrm flipV="1">
            <a:off x="2881313" y="2565956"/>
            <a:ext cx="0" cy="2305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1" name="Line 9">
            <a:extLst>
              <a:ext uri="{FF2B5EF4-FFF2-40B4-BE49-F238E27FC236}">
                <a16:creationId xmlns:a16="http://schemas.microsoft.com/office/drawing/2014/main" id="{2D75D81D-8F9C-9141-9EB8-E4A0DE755B88}"/>
              </a:ext>
            </a:extLst>
          </p:cNvPr>
          <p:cNvSpPr>
            <a:spLocks noChangeShapeType="1"/>
          </p:cNvSpPr>
          <p:nvPr/>
        </p:nvSpPr>
        <p:spPr bwMode="auto">
          <a:xfrm flipV="1">
            <a:off x="2160984" y="2335451"/>
            <a:ext cx="0" cy="4610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2" name="Text Box 10">
            <a:extLst>
              <a:ext uri="{FF2B5EF4-FFF2-40B4-BE49-F238E27FC236}">
                <a16:creationId xmlns:a16="http://schemas.microsoft.com/office/drawing/2014/main" id="{4B14AE9F-B188-D348-BDE2-1795528673D7}"/>
              </a:ext>
            </a:extLst>
          </p:cNvPr>
          <p:cNvSpPr txBox="1">
            <a:spLocks noChangeArrowheads="1"/>
          </p:cNvSpPr>
          <p:nvPr/>
        </p:nvSpPr>
        <p:spPr bwMode="auto">
          <a:xfrm>
            <a:off x="864393" y="2335451"/>
            <a:ext cx="489824"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 of cases</a:t>
            </a:r>
          </a:p>
        </p:txBody>
      </p:sp>
      <p:sp>
        <p:nvSpPr>
          <p:cNvPr id="115723" name="Text Box 11">
            <a:extLst>
              <a:ext uri="{FF2B5EF4-FFF2-40B4-BE49-F238E27FC236}">
                <a16:creationId xmlns:a16="http://schemas.microsoft.com/office/drawing/2014/main" id="{5C48D1C6-327C-A046-B924-767CE4E8CB7E}"/>
              </a:ext>
            </a:extLst>
          </p:cNvPr>
          <p:cNvSpPr txBox="1">
            <a:spLocks noChangeArrowheads="1"/>
          </p:cNvSpPr>
          <p:nvPr/>
        </p:nvSpPr>
        <p:spPr bwMode="auto">
          <a:xfrm>
            <a:off x="1440655" y="2277825"/>
            <a:ext cx="374571"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a:t>
            </a:r>
          </a:p>
        </p:txBody>
      </p:sp>
      <p:sp>
        <p:nvSpPr>
          <p:cNvPr id="115724" name="Text Box 12">
            <a:extLst>
              <a:ext uri="{FF2B5EF4-FFF2-40B4-BE49-F238E27FC236}">
                <a16:creationId xmlns:a16="http://schemas.microsoft.com/office/drawing/2014/main" id="{926AE719-5F81-6248-A6C3-2F146EE0886A}"/>
              </a:ext>
            </a:extLst>
          </p:cNvPr>
          <p:cNvSpPr txBox="1">
            <a:spLocks noChangeArrowheads="1"/>
          </p:cNvSpPr>
          <p:nvPr/>
        </p:nvSpPr>
        <p:spPr bwMode="auto">
          <a:xfrm>
            <a:off x="2679620" y="2277825"/>
            <a:ext cx="387425"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a:t>
            </a:r>
          </a:p>
        </p:txBody>
      </p:sp>
      <p:sp>
        <p:nvSpPr>
          <p:cNvPr id="115725" name="Text Box 13">
            <a:extLst>
              <a:ext uri="{FF2B5EF4-FFF2-40B4-BE49-F238E27FC236}">
                <a16:creationId xmlns:a16="http://schemas.microsoft.com/office/drawing/2014/main" id="{62B4647A-8BEF-DC4B-8737-081C48DA2704}"/>
              </a:ext>
            </a:extLst>
          </p:cNvPr>
          <p:cNvSpPr txBox="1">
            <a:spLocks noChangeArrowheads="1"/>
          </p:cNvSpPr>
          <p:nvPr/>
        </p:nvSpPr>
        <p:spPr bwMode="auto">
          <a:xfrm>
            <a:off x="3227069" y="2306638"/>
            <a:ext cx="525779"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 of cases</a:t>
            </a:r>
          </a:p>
        </p:txBody>
      </p:sp>
      <p:sp>
        <p:nvSpPr>
          <p:cNvPr id="115726" name="Line 14">
            <a:extLst>
              <a:ext uri="{FF2B5EF4-FFF2-40B4-BE49-F238E27FC236}">
                <a16:creationId xmlns:a16="http://schemas.microsoft.com/office/drawing/2014/main" id="{D383A4AE-D47E-9F4C-AC19-B17604E59F9B}"/>
              </a:ext>
            </a:extLst>
          </p:cNvPr>
          <p:cNvSpPr>
            <a:spLocks noChangeShapeType="1"/>
          </p:cNvSpPr>
          <p:nvPr/>
        </p:nvSpPr>
        <p:spPr bwMode="auto">
          <a:xfrm>
            <a:off x="1267777" y="2508329"/>
            <a:ext cx="172879" cy="2016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7" name="Line 15">
            <a:extLst>
              <a:ext uri="{FF2B5EF4-FFF2-40B4-BE49-F238E27FC236}">
                <a16:creationId xmlns:a16="http://schemas.microsoft.com/office/drawing/2014/main" id="{E23D8FD5-1B26-CC46-BBF5-BB160456594D}"/>
              </a:ext>
            </a:extLst>
          </p:cNvPr>
          <p:cNvSpPr>
            <a:spLocks noChangeShapeType="1"/>
          </p:cNvSpPr>
          <p:nvPr/>
        </p:nvSpPr>
        <p:spPr bwMode="auto">
          <a:xfrm>
            <a:off x="1642348" y="2421890"/>
            <a:ext cx="115253" cy="259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8" name="Line 16">
            <a:extLst>
              <a:ext uri="{FF2B5EF4-FFF2-40B4-BE49-F238E27FC236}">
                <a16:creationId xmlns:a16="http://schemas.microsoft.com/office/drawing/2014/main" id="{D3C402D3-B53F-0743-B49D-26099CFD0027}"/>
              </a:ext>
            </a:extLst>
          </p:cNvPr>
          <p:cNvSpPr>
            <a:spLocks noChangeShapeType="1"/>
          </p:cNvSpPr>
          <p:nvPr/>
        </p:nvSpPr>
        <p:spPr bwMode="auto">
          <a:xfrm flipH="1">
            <a:off x="2650808" y="2393077"/>
            <a:ext cx="57626"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9" name="Line 17">
            <a:extLst>
              <a:ext uri="{FF2B5EF4-FFF2-40B4-BE49-F238E27FC236}">
                <a16:creationId xmlns:a16="http://schemas.microsoft.com/office/drawing/2014/main" id="{D5DF220D-DA40-CF40-B0A0-A09635BCE624}"/>
              </a:ext>
            </a:extLst>
          </p:cNvPr>
          <p:cNvSpPr>
            <a:spLocks noChangeShapeType="1"/>
          </p:cNvSpPr>
          <p:nvPr/>
        </p:nvSpPr>
        <p:spPr bwMode="auto">
          <a:xfrm flipH="1">
            <a:off x="3140631" y="2479516"/>
            <a:ext cx="86439" cy="259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pic>
        <p:nvPicPr>
          <p:cNvPr id="4" name="Picture 3">
            <a:extLst>
              <a:ext uri="{FF2B5EF4-FFF2-40B4-BE49-F238E27FC236}">
                <a16:creationId xmlns:a16="http://schemas.microsoft.com/office/drawing/2014/main" id="{9DA157A5-49FE-6449-8A02-14F97058297F}"/>
              </a:ext>
            </a:extLst>
          </p:cNvPr>
          <p:cNvPicPr>
            <a:picLocks noChangeAspect="1"/>
          </p:cNvPicPr>
          <p:nvPr/>
        </p:nvPicPr>
        <p:blipFill rotWithShape="1">
          <a:blip r:embed="rId3"/>
          <a:srcRect l="15728" t="28472" r="56457" b="51351"/>
          <a:stretch/>
        </p:blipFill>
        <p:spPr>
          <a:xfrm>
            <a:off x="3238751" y="831279"/>
            <a:ext cx="1293003" cy="586191"/>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67279543-8568-A49A-8106-6E5A38399E3E}"/>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24CE5C1D-1C4A-9999-31B7-019D0494A465}"/>
              </a:ext>
            </a:extLst>
          </p:cNvPr>
          <p:cNvSpPr>
            <a:spLocks noGrp="1"/>
          </p:cNvSpPr>
          <p:nvPr>
            <p:ph type="sldNum" sz="quarter" idx="7"/>
          </p:nvPr>
        </p:nvSpPr>
        <p:spPr/>
        <p:txBody>
          <a:bodyPr/>
          <a:lstStyle/>
          <a:p>
            <a:pPr marL="38100">
              <a:lnSpc>
                <a:spcPts val="670"/>
              </a:lnSpc>
            </a:pPr>
            <a:fld id="{81D60167-4931-47E6-BA6A-407CBD079E47}" type="slidenum">
              <a:rPr lang="en-JO" smtClean="0"/>
              <a:t>42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292132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89CD-2135-8A48-A870-7B2E50E07CD2}"/>
              </a:ext>
            </a:extLst>
          </p:cNvPr>
          <p:cNvSpPr>
            <a:spLocks noGrp="1"/>
          </p:cNvSpPr>
          <p:nvPr>
            <p:ph type="title"/>
          </p:nvPr>
        </p:nvSpPr>
        <p:spPr>
          <a:xfrm>
            <a:off x="1188187" y="1927294"/>
            <a:ext cx="2227301" cy="430887"/>
          </a:xfrm>
        </p:spPr>
        <p:txBody>
          <a:bodyPr/>
          <a:lstStyle/>
          <a:p>
            <a:r>
              <a:rPr lang="en-US" dirty="0"/>
              <a:t>The rule of 68-95-99.7</a:t>
            </a:r>
          </a:p>
        </p:txBody>
      </p:sp>
      <p:pic>
        <p:nvPicPr>
          <p:cNvPr id="8" name="Content Placeholder 7">
            <a:extLst>
              <a:ext uri="{FF2B5EF4-FFF2-40B4-BE49-F238E27FC236}">
                <a16:creationId xmlns:a16="http://schemas.microsoft.com/office/drawing/2014/main" id="{25433DAB-068A-B84D-9676-38E71C7FA09A}"/>
              </a:ext>
            </a:extLst>
          </p:cNvPr>
          <p:cNvPicPr>
            <a:picLocks noGrp="1" noChangeAspect="1"/>
          </p:cNvPicPr>
          <p:nvPr>
            <p:ph idx="1"/>
          </p:nvPr>
        </p:nvPicPr>
        <p:blipFill>
          <a:blip r:embed="rId2"/>
          <a:stretch>
            <a:fillRect/>
          </a:stretch>
        </p:blipFill>
        <p:spPr>
          <a:xfrm>
            <a:off x="-1679" y="2187575"/>
            <a:ext cx="2228198" cy="1215093"/>
          </a:xfrm>
        </p:spPr>
      </p:pic>
      <p:pic>
        <p:nvPicPr>
          <p:cNvPr id="10" name="Picture 9">
            <a:extLst>
              <a:ext uri="{FF2B5EF4-FFF2-40B4-BE49-F238E27FC236}">
                <a16:creationId xmlns:a16="http://schemas.microsoft.com/office/drawing/2014/main" id="{E1AAA985-AD26-5C47-840C-EC7469F27808}"/>
              </a:ext>
            </a:extLst>
          </p:cNvPr>
          <p:cNvPicPr>
            <a:picLocks noChangeAspect="1"/>
          </p:cNvPicPr>
          <p:nvPr/>
        </p:nvPicPr>
        <p:blipFill>
          <a:blip r:embed="rId3"/>
          <a:stretch>
            <a:fillRect/>
          </a:stretch>
        </p:blipFill>
        <p:spPr>
          <a:xfrm>
            <a:off x="2228850" y="2187575"/>
            <a:ext cx="2381250" cy="1170256"/>
          </a:xfrm>
          <a:prstGeom prst="rect">
            <a:avLst/>
          </a:prstGeom>
        </p:spPr>
      </p:pic>
      <p:pic>
        <p:nvPicPr>
          <p:cNvPr id="3" name="Picture 2">
            <a:extLst>
              <a:ext uri="{FF2B5EF4-FFF2-40B4-BE49-F238E27FC236}">
                <a16:creationId xmlns:a16="http://schemas.microsoft.com/office/drawing/2014/main" id="{7EBB9344-59C4-E890-2870-4BB651F70923}"/>
              </a:ext>
            </a:extLst>
          </p:cNvPr>
          <p:cNvPicPr>
            <a:picLocks noChangeAspect="1"/>
          </p:cNvPicPr>
          <p:nvPr/>
        </p:nvPicPr>
        <p:blipFill>
          <a:blip r:embed="rId4"/>
          <a:stretch>
            <a:fillRect/>
          </a:stretch>
        </p:blipFill>
        <p:spPr>
          <a:xfrm>
            <a:off x="-1679" y="6943"/>
            <a:ext cx="3417167" cy="1875514"/>
          </a:xfrm>
          <a:prstGeom prst="rect">
            <a:avLst/>
          </a:prstGeom>
        </p:spPr>
      </p:pic>
      <p:sp>
        <p:nvSpPr>
          <p:cNvPr id="5" name="Footer Placeholder 4">
            <a:extLst>
              <a:ext uri="{FF2B5EF4-FFF2-40B4-BE49-F238E27FC236}">
                <a16:creationId xmlns:a16="http://schemas.microsoft.com/office/drawing/2014/main" id="{470F6B3F-70A6-BEF3-ADDE-073DDE7159FE}"/>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BE9A8F8C-8292-0CCA-BEC7-DADE6B6EFB3F}"/>
              </a:ext>
            </a:extLst>
          </p:cNvPr>
          <p:cNvSpPr>
            <a:spLocks noGrp="1"/>
          </p:cNvSpPr>
          <p:nvPr>
            <p:ph type="sldNum" sz="quarter" idx="7"/>
          </p:nvPr>
        </p:nvSpPr>
        <p:spPr/>
        <p:txBody>
          <a:bodyPr/>
          <a:lstStyle/>
          <a:p>
            <a:pPr marL="38100">
              <a:lnSpc>
                <a:spcPts val="670"/>
              </a:lnSpc>
            </a:pPr>
            <a:fld id="{81D60167-4931-47E6-BA6A-407CBD079E47}" type="slidenum">
              <a:rPr lang="en-JO" smtClean="0"/>
              <a:t>43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982987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sp>
        <p:nvSpPr>
          <p:cNvPr id="8" name="TextBox 7">
            <a:extLst>
              <a:ext uri="{FF2B5EF4-FFF2-40B4-BE49-F238E27FC236}">
                <a16:creationId xmlns:a16="http://schemas.microsoft.com/office/drawing/2014/main" id="{5BDD7F13-7A98-0589-2405-71239F4A54D7}"/>
              </a:ext>
            </a:extLst>
          </p:cNvPr>
          <p:cNvSpPr txBox="1"/>
          <p:nvPr/>
        </p:nvSpPr>
        <p:spPr>
          <a:xfrm>
            <a:off x="247650" y="587375"/>
            <a:ext cx="4191000" cy="2123658"/>
          </a:xfrm>
          <a:prstGeom prst="rect">
            <a:avLst/>
          </a:prstGeom>
          <a:noFill/>
        </p:spPr>
        <p:txBody>
          <a:bodyPr wrap="square">
            <a:spAutoFit/>
          </a:bodyPr>
          <a:lstStyle/>
          <a:p>
            <a:pPr algn="l"/>
            <a:r>
              <a:rPr lang="en-US" sz="1100" b="0" i="0" u="none" strike="noStrike" dirty="0">
                <a:solidFill>
                  <a:srgbClr val="242424"/>
                </a:solidFill>
                <a:effectLst/>
                <a:latin typeface="source-serif-pro"/>
              </a:rPr>
              <a:t>A box plot also known as Five Number Summary, summarizes data using the median, upper quartile, lower quartile, and the minimum and maximum values. It allows you to see important characteristics of the data at a glance(visually). This also help us to visualize outliers in the data set.</a:t>
            </a:r>
            <a:br>
              <a:rPr lang="en-US" sz="1100" b="0" i="0" u="none" strike="noStrike" dirty="0">
                <a:solidFill>
                  <a:srgbClr val="242424"/>
                </a:solidFill>
                <a:effectLst/>
                <a:latin typeface="source-serif-pro"/>
              </a:rPr>
            </a:br>
            <a:r>
              <a:rPr lang="en-US" sz="1100" b="1" i="0" u="none" strike="noStrike" dirty="0">
                <a:solidFill>
                  <a:srgbClr val="242424"/>
                </a:solidFill>
                <a:effectLst/>
                <a:latin typeface="source-serif-pro"/>
              </a:rPr>
              <a:t>Box plot or Five Number Summary has below five information.</a:t>
            </a:r>
            <a:endParaRPr lang="en-US" sz="1100" b="0" i="0" u="none" strike="noStrike" dirty="0">
              <a:solidFill>
                <a:srgbClr val="242424"/>
              </a:solidFill>
              <a:effectLst/>
              <a:latin typeface="source-serif-pro"/>
            </a:endParaRPr>
          </a:p>
          <a:p>
            <a:pPr algn="l"/>
            <a:r>
              <a:rPr lang="en-US" sz="1100" b="0" i="0" u="none" strike="noStrike" dirty="0">
                <a:solidFill>
                  <a:srgbClr val="242424"/>
                </a:solidFill>
                <a:effectLst/>
                <a:latin typeface="source-serif-pro"/>
              </a:rPr>
              <a:t>1.Median</a:t>
            </a:r>
          </a:p>
          <a:p>
            <a:pPr algn="l"/>
            <a:r>
              <a:rPr lang="en-US" sz="1100" b="0" i="0" u="none" strike="noStrike" dirty="0">
                <a:solidFill>
                  <a:srgbClr val="242424"/>
                </a:solidFill>
                <a:effectLst/>
                <a:latin typeface="source-serif-pro"/>
              </a:rPr>
              <a:t>2. Lower Quartile(25th Percentile)</a:t>
            </a:r>
          </a:p>
          <a:p>
            <a:pPr algn="l"/>
            <a:r>
              <a:rPr lang="en-US" sz="1100" b="0" i="0" u="none" strike="noStrike" dirty="0">
                <a:solidFill>
                  <a:srgbClr val="242424"/>
                </a:solidFill>
                <a:effectLst/>
                <a:latin typeface="source-serif-pro"/>
              </a:rPr>
              <a:t>3. Upper Quartile(75th Percentile)</a:t>
            </a:r>
          </a:p>
          <a:p>
            <a:pPr algn="l"/>
            <a:r>
              <a:rPr lang="en-US" sz="1100" b="0" i="0" u="none" strike="noStrike" dirty="0">
                <a:solidFill>
                  <a:srgbClr val="242424"/>
                </a:solidFill>
                <a:effectLst/>
                <a:latin typeface="source-serif-pro"/>
              </a:rPr>
              <a:t>4. Minimum Value</a:t>
            </a:r>
          </a:p>
          <a:p>
            <a:pPr algn="l"/>
            <a:r>
              <a:rPr lang="en-US" sz="1100" b="0" i="0" u="none" strike="noStrike" dirty="0">
                <a:solidFill>
                  <a:srgbClr val="242424"/>
                </a:solidFill>
                <a:effectLst/>
                <a:latin typeface="source-serif-pro"/>
              </a:rPr>
              <a:t>5.Maximum Value</a:t>
            </a:r>
          </a:p>
          <a:p>
            <a:endParaRPr lang="en-JO" sz="1100" dirty="0"/>
          </a:p>
        </p:txBody>
      </p:sp>
      <p:pic>
        <p:nvPicPr>
          <p:cNvPr id="10" name="Picture 9">
            <a:extLst>
              <a:ext uri="{FF2B5EF4-FFF2-40B4-BE49-F238E27FC236}">
                <a16:creationId xmlns:a16="http://schemas.microsoft.com/office/drawing/2014/main" id="{07D15028-23B6-851F-55A1-27ACF26F3AD1}"/>
              </a:ext>
            </a:extLst>
          </p:cNvPr>
          <p:cNvPicPr>
            <a:picLocks noChangeAspect="1"/>
          </p:cNvPicPr>
          <p:nvPr/>
        </p:nvPicPr>
        <p:blipFill>
          <a:blip r:embed="rId3"/>
          <a:stretch>
            <a:fillRect/>
          </a:stretch>
        </p:blipFill>
        <p:spPr>
          <a:xfrm>
            <a:off x="1847850" y="2175401"/>
            <a:ext cx="2762249" cy="1307574"/>
          </a:xfrm>
          <a:prstGeom prst="rect">
            <a:avLst/>
          </a:prstGeom>
        </p:spPr>
      </p:pic>
      <p:sp>
        <p:nvSpPr>
          <p:cNvPr id="11" name="Footer Placeholder 10">
            <a:extLst>
              <a:ext uri="{FF2B5EF4-FFF2-40B4-BE49-F238E27FC236}">
                <a16:creationId xmlns:a16="http://schemas.microsoft.com/office/drawing/2014/main" id="{72736A7A-85AC-4A88-A610-B74EF8AAEDEE}"/>
              </a:ext>
            </a:extLst>
          </p:cNvPr>
          <p:cNvSpPr>
            <a:spLocks noGrp="1"/>
          </p:cNvSpPr>
          <p:nvPr>
            <p:ph type="ftr" sz="quarter" idx="5"/>
          </p:nvPr>
        </p:nvSpPr>
        <p:spPr/>
        <p:txBody>
          <a:bodyPr/>
          <a:lstStyle/>
          <a:p>
            <a:r>
              <a:rPr lang="en-US"/>
              <a:t>Dr. Malak Abdullah</a:t>
            </a:r>
          </a:p>
        </p:txBody>
      </p:sp>
      <p:sp>
        <p:nvSpPr>
          <p:cNvPr id="12" name="Slide Number Placeholder 11">
            <a:extLst>
              <a:ext uri="{FF2B5EF4-FFF2-40B4-BE49-F238E27FC236}">
                <a16:creationId xmlns:a16="http://schemas.microsoft.com/office/drawing/2014/main" id="{94702E72-4950-564F-09CF-A15ED0EE6538}"/>
              </a:ext>
            </a:extLst>
          </p:cNvPr>
          <p:cNvSpPr>
            <a:spLocks noGrp="1"/>
          </p:cNvSpPr>
          <p:nvPr>
            <p:ph type="sldNum" sz="quarter" idx="7"/>
          </p:nvPr>
        </p:nvSpPr>
        <p:spPr/>
        <p:txBody>
          <a:bodyPr/>
          <a:lstStyle/>
          <a:p>
            <a:pPr marL="38100">
              <a:lnSpc>
                <a:spcPts val="670"/>
              </a:lnSpc>
            </a:pPr>
            <a:fld id="{81D60167-4931-47E6-BA6A-407CBD079E47}" type="slidenum">
              <a:rPr lang="en-JO" smtClean="0"/>
              <a:t>44</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18191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Example</a:t>
            </a:r>
          </a:p>
        </p:txBody>
      </p:sp>
      <p:sp>
        <p:nvSpPr>
          <p:cNvPr id="8" name="TextBox 7">
            <a:extLst>
              <a:ext uri="{FF2B5EF4-FFF2-40B4-BE49-F238E27FC236}">
                <a16:creationId xmlns:a16="http://schemas.microsoft.com/office/drawing/2014/main" id="{5BDD7F13-7A98-0589-2405-71239F4A54D7}"/>
              </a:ext>
            </a:extLst>
          </p:cNvPr>
          <p:cNvSpPr txBox="1"/>
          <p:nvPr/>
        </p:nvSpPr>
        <p:spPr>
          <a:xfrm>
            <a:off x="247650" y="587375"/>
            <a:ext cx="4191000" cy="1107996"/>
          </a:xfrm>
          <a:prstGeom prst="rect">
            <a:avLst/>
          </a:prstGeom>
          <a:noFill/>
        </p:spPr>
        <p:txBody>
          <a:bodyPr wrap="square">
            <a:spAutoFit/>
          </a:bodyPr>
          <a:lstStyle/>
          <a:p>
            <a:pPr algn="l"/>
            <a:r>
              <a:rPr lang="en-US" sz="1100" b="0" i="0" u="none" strike="noStrike" dirty="0">
                <a:solidFill>
                  <a:srgbClr val="242424"/>
                </a:solidFill>
                <a:effectLst/>
                <a:latin typeface="source-serif-pro"/>
              </a:rPr>
              <a:t>take the set of numbers given</a:t>
            </a:r>
          </a:p>
          <a:p>
            <a:pPr algn="l"/>
            <a:r>
              <a:rPr lang="en-US" sz="1100" b="0" i="0" u="none" strike="noStrike" dirty="0">
                <a:solidFill>
                  <a:srgbClr val="242424"/>
                </a:solidFill>
                <a:effectLst/>
                <a:latin typeface="source-serif-pro"/>
              </a:rPr>
              <a:t>14, 19, 100, 27, 54, 52, 93, 50, 61, 87,68, 85, 75, 82, 95</a:t>
            </a:r>
          </a:p>
          <a:p>
            <a:pPr algn="l"/>
            <a:endParaRPr lang="en-US" sz="1100" dirty="0">
              <a:solidFill>
                <a:srgbClr val="242424"/>
              </a:solidFill>
              <a:latin typeface="source-serif-pro"/>
            </a:endParaRPr>
          </a:p>
          <a:p>
            <a:pPr algn="l"/>
            <a:r>
              <a:rPr lang="en-US" sz="1100" b="0" i="0" u="none" strike="noStrike" dirty="0">
                <a:solidFill>
                  <a:srgbClr val="242424"/>
                </a:solidFill>
                <a:effectLst/>
                <a:latin typeface="source-serif-pro"/>
              </a:rPr>
              <a:t>Arrange the data in increasing (ascending) order</a:t>
            </a:r>
          </a:p>
          <a:p>
            <a:pPr algn="l"/>
            <a:r>
              <a:rPr lang="en-US" sz="1100" b="0" i="0" u="none" strike="noStrike" dirty="0">
                <a:solidFill>
                  <a:srgbClr val="242424"/>
                </a:solidFill>
                <a:effectLst/>
                <a:latin typeface="source-serif-pro"/>
              </a:rPr>
              <a:t>14, 19, 27, 50, 52, 54, 61, 68, 75, 82, 85, 87, 93, 95, 100</a:t>
            </a:r>
          </a:p>
          <a:p>
            <a:pPr algn="l"/>
            <a:endParaRPr lang="en-US" sz="1100" b="0" i="0" u="none" strike="noStrike" dirty="0">
              <a:solidFill>
                <a:srgbClr val="242424"/>
              </a:solidFill>
              <a:effectLst/>
              <a:latin typeface="source-serif-pro"/>
            </a:endParaRPr>
          </a:p>
        </p:txBody>
      </p:sp>
      <p:pic>
        <p:nvPicPr>
          <p:cNvPr id="3" name="Picture 2">
            <a:extLst>
              <a:ext uri="{FF2B5EF4-FFF2-40B4-BE49-F238E27FC236}">
                <a16:creationId xmlns:a16="http://schemas.microsoft.com/office/drawing/2014/main" id="{F83700DA-CEFA-2243-2EDF-7B3810712B80}"/>
              </a:ext>
            </a:extLst>
          </p:cNvPr>
          <p:cNvPicPr>
            <a:picLocks noChangeAspect="1"/>
          </p:cNvPicPr>
          <p:nvPr/>
        </p:nvPicPr>
        <p:blipFill>
          <a:blip r:embed="rId3"/>
          <a:stretch>
            <a:fillRect/>
          </a:stretch>
        </p:blipFill>
        <p:spPr>
          <a:xfrm>
            <a:off x="1314450" y="1740048"/>
            <a:ext cx="2136693" cy="1295400"/>
          </a:xfrm>
          <a:prstGeom prst="rect">
            <a:avLst/>
          </a:prstGeom>
        </p:spPr>
      </p:pic>
      <p:sp>
        <p:nvSpPr>
          <p:cNvPr id="4" name="Footer Placeholder 3">
            <a:extLst>
              <a:ext uri="{FF2B5EF4-FFF2-40B4-BE49-F238E27FC236}">
                <a16:creationId xmlns:a16="http://schemas.microsoft.com/office/drawing/2014/main" id="{D873FE6A-5624-889B-C646-D741D3473DE9}"/>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CDFE2CB8-2126-B561-B244-A34C99649D97}"/>
              </a:ext>
            </a:extLst>
          </p:cNvPr>
          <p:cNvSpPr>
            <a:spLocks noGrp="1"/>
          </p:cNvSpPr>
          <p:nvPr>
            <p:ph type="sldNum" sz="quarter" idx="7"/>
          </p:nvPr>
        </p:nvSpPr>
        <p:spPr/>
        <p:txBody>
          <a:bodyPr/>
          <a:lstStyle/>
          <a:p>
            <a:pPr marL="38100">
              <a:lnSpc>
                <a:spcPts val="670"/>
              </a:lnSpc>
            </a:pPr>
            <a:fld id="{81D60167-4931-47E6-BA6A-407CBD079E47}" type="slidenum">
              <a:rPr lang="en-JO" smtClean="0"/>
              <a:t>45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570045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IQR</a:t>
            </a:r>
          </a:p>
        </p:txBody>
      </p:sp>
      <p:sp>
        <p:nvSpPr>
          <p:cNvPr id="8" name="TextBox 7">
            <a:extLst>
              <a:ext uri="{FF2B5EF4-FFF2-40B4-BE49-F238E27FC236}">
                <a16:creationId xmlns:a16="http://schemas.microsoft.com/office/drawing/2014/main" id="{5BDD7F13-7A98-0589-2405-71239F4A54D7}"/>
              </a:ext>
            </a:extLst>
          </p:cNvPr>
          <p:cNvSpPr txBox="1"/>
          <p:nvPr/>
        </p:nvSpPr>
        <p:spPr>
          <a:xfrm>
            <a:off x="30135" y="511175"/>
            <a:ext cx="2895600" cy="2554545"/>
          </a:xfrm>
          <a:prstGeom prst="rect">
            <a:avLst/>
          </a:prstGeom>
          <a:noFill/>
        </p:spPr>
        <p:txBody>
          <a:bodyPr wrap="square">
            <a:spAutoFit/>
          </a:bodyPr>
          <a:lstStyle/>
          <a:p>
            <a:r>
              <a:rPr lang="en-US" sz="1000" b="0" i="0" dirty="0">
                <a:solidFill>
                  <a:srgbClr val="242424"/>
                </a:solidFill>
                <a:effectLst/>
                <a:latin typeface="source-serif-pro"/>
              </a:rPr>
              <a:t>Interquartile Range(IQR) is difference between Upper quartile and Lower quartile.</a:t>
            </a:r>
          </a:p>
          <a:p>
            <a:r>
              <a:rPr lang="en-US" sz="1000" b="0" i="0" dirty="0">
                <a:solidFill>
                  <a:srgbClr val="242424"/>
                </a:solidFill>
                <a:effectLst/>
                <a:latin typeface="source-serif-pro"/>
              </a:rPr>
              <a:t>As per </a:t>
            </a:r>
            <a:r>
              <a:rPr lang="en-US" sz="1000" b="0" i="0" dirty="0" err="1">
                <a:solidFill>
                  <a:srgbClr val="242424"/>
                </a:solidFill>
                <a:effectLst/>
                <a:latin typeface="source-serif-pro"/>
              </a:rPr>
              <a:t>picture,our</a:t>
            </a:r>
            <a:r>
              <a:rPr lang="en-US" sz="1000" b="0" i="0" dirty="0">
                <a:solidFill>
                  <a:srgbClr val="242424"/>
                </a:solidFill>
                <a:effectLst/>
                <a:latin typeface="source-serif-pro"/>
              </a:rPr>
              <a:t> Lower quartile is 50 and Upper quartile is 87</a:t>
            </a:r>
          </a:p>
          <a:p>
            <a:endParaRPr lang="en-US" sz="1000" dirty="0">
              <a:solidFill>
                <a:srgbClr val="242424"/>
              </a:solidFill>
              <a:latin typeface="source-serif-pro"/>
            </a:endParaRPr>
          </a:p>
          <a:p>
            <a:endParaRPr lang="en-US" sz="1000" b="0" i="0" dirty="0">
              <a:solidFill>
                <a:srgbClr val="242424"/>
              </a:solidFill>
              <a:effectLst/>
              <a:latin typeface="source-serif-pro"/>
            </a:endParaRPr>
          </a:p>
          <a:p>
            <a:endParaRPr lang="en-US" sz="1000" b="0" i="0" dirty="0">
              <a:solidFill>
                <a:srgbClr val="242424"/>
              </a:solidFill>
              <a:effectLst/>
              <a:latin typeface="source-serif-pro"/>
            </a:endParaRPr>
          </a:p>
          <a:p>
            <a:pPr algn="l"/>
            <a:r>
              <a:rPr lang="en-US" sz="1000" b="1" dirty="0">
                <a:solidFill>
                  <a:srgbClr val="242424"/>
                </a:solidFill>
                <a:latin typeface="source-serif-pro"/>
              </a:rPr>
              <a:t>Another example</a:t>
            </a:r>
            <a:br>
              <a:rPr lang="en-US" sz="1000" dirty="0">
                <a:solidFill>
                  <a:srgbClr val="242424"/>
                </a:solidFill>
                <a:latin typeface="source-serif-pro"/>
              </a:rPr>
            </a:br>
            <a:r>
              <a:rPr lang="en-US" sz="1000" b="1" i="0" u="none" strike="noStrike" dirty="0">
                <a:solidFill>
                  <a:srgbClr val="242424"/>
                </a:solidFill>
                <a:effectLst/>
                <a:latin typeface="source-serif-pro"/>
              </a:rPr>
              <a:t>We have 14 records below.</a:t>
            </a:r>
            <a:endParaRPr lang="en-US" sz="1000" b="0" i="0" u="none" strike="noStrike" dirty="0">
              <a:solidFill>
                <a:srgbClr val="242424"/>
              </a:solidFill>
              <a:effectLst/>
              <a:latin typeface="source-serif-pro"/>
            </a:endParaRPr>
          </a:p>
          <a:p>
            <a:pPr algn="l"/>
            <a:r>
              <a:rPr lang="en-US" sz="1000" b="0" i="0" u="none" strike="noStrike" dirty="0">
                <a:solidFill>
                  <a:srgbClr val="242424"/>
                </a:solidFill>
                <a:effectLst/>
                <a:latin typeface="source-serif-pro"/>
              </a:rPr>
              <a:t>14, 19, 100, 27, 54, 52, 93, 50, 61, 87,68, 85, 75, 82</a:t>
            </a:r>
          </a:p>
          <a:p>
            <a:pPr algn="l"/>
            <a:endParaRPr lang="en-US" sz="1000" b="0" i="0" u="none" strike="noStrike" dirty="0">
              <a:solidFill>
                <a:srgbClr val="242424"/>
              </a:solidFill>
              <a:effectLst/>
              <a:latin typeface="source-serif-pro"/>
            </a:endParaRPr>
          </a:p>
          <a:p>
            <a:pPr algn="l"/>
            <a:r>
              <a:rPr lang="en-US" sz="1000" b="0" i="0" u="none" strike="noStrike" dirty="0">
                <a:solidFill>
                  <a:srgbClr val="242424"/>
                </a:solidFill>
                <a:effectLst/>
                <a:latin typeface="source-serif-pro"/>
              </a:rPr>
              <a:t>Arrange the data in increasing(ascending) order</a:t>
            </a:r>
          </a:p>
          <a:p>
            <a:pPr algn="l"/>
            <a:r>
              <a:rPr lang="en-US" sz="1000" b="0" i="0" u="none" strike="noStrike" dirty="0">
                <a:solidFill>
                  <a:srgbClr val="242424"/>
                </a:solidFill>
                <a:effectLst/>
                <a:latin typeface="source-serif-pro"/>
              </a:rPr>
              <a:t>14, 19, 27, 50, 52, 54, 61, 68, 75, 82, 85, 87, 93, 100</a:t>
            </a:r>
          </a:p>
          <a:p>
            <a:endParaRPr lang="en-US" sz="1000" b="0" i="0" dirty="0">
              <a:solidFill>
                <a:srgbClr val="242424"/>
              </a:solidFill>
              <a:effectLst/>
              <a:latin typeface="source-serif-pro"/>
            </a:endParaRPr>
          </a:p>
          <a:p>
            <a:br>
              <a:rPr lang="en-US" sz="1000" dirty="0"/>
            </a:br>
            <a:endParaRPr lang="en-US" sz="1000" b="0" i="0" u="none" strike="noStrike" dirty="0">
              <a:solidFill>
                <a:srgbClr val="242424"/>
              </a:solidFill>
              <a:effectLst/>
              <a:latin typeface="source-serif-pro"/>
            </a:endParaRPr>
          </a:p>
        </p:txBody>
      </p:sp>
      <p:pic>
        <p:nvPicPr>
          <p:cNvPr id="3" name="Picture 2">
            <a:extLst>
              <a:ext uri="{FF2B5EF4-FFF2-40B4-BE49-F238E27FC236}">
                <a16:creationId xmlns:a16="http://schemas.microsoft.com/office/drawing/2014/main" id="{F83700DA-CEFA-2243-2EDF-7B3810712B80}"/>
              </a:ext>
            </a:extLst>
          </p:cNvPr>
          <p:cNvPicPr>
            <a:picLocks noChangeAspect="1"/>
          </p:cNvPicPr>
          <p:nvPr/>
        </p:nvPicPr>
        <p:blipFill>
          <a:blip r:embed="rId3"/>
          <a:stretch>
            <a:fillRect/>
          </a:stretch>
        </p:blipFill>
        <p:spPr>
          <a:xfrm>
            <a:off x="2949215" y="587375"/>
            <a:ext cx="1413235" cy="856793"/>
          </a:xfrm>
          <a:prstGeom prst="rect">
            <a:avLst/>
          </a:prstGeom>
        </p:spPr>
      </p:pic>
      <p:pic>
        <p:nvPicPr>
          <p:cNvPr id="4" name="Picture 3">
            <a:extLst>
              <a:ext uri="{FF2B5EF4-FFF2-40B4-BE49-F238E27FC236}">
                <a16:creationId xmlns:a16="http://schemas.microsoft.com/office/drawing/2014/main" id="{8432F092-293A-5700-2EB6-084A7E9F6808}"/>
              </a:ext>
            </a:extLst>
          </p:cNvPr>
          <p:cNvPicPr>
            <a:picLocks noChangeAspect="1"/>
          </p:cNvPicPr>
          <p:nvPr/>
        </p:nvPicPr>
        <p:blipFill>
          <a:blip r:embed="rId4"/>
          <a:stretch>
            <a:fillRect/>
          </a:stretch>
        </p:blipFill>
        <p:spPr>
          <a:xfrm>
            <a:off x="2925735" y="1989047"/>
            <a:ext cx="1631911" cy="693860"/>
          </a:xfrm>
          <a:prstGeom prst="rect">
            <a:avLst/>
          </a:prstGeom>
        </p:spPr>
      </p:pic>
      <p:sp>
        <p:nvSpPr>
          <p:cNvPr id="5" name="Footer Placeholder 4">
            <a:extLst>
              <a:ext uri="{FF2B5EF4-FFF2-40B4-BE49-F238E27FC236}">
                <a16:creationId xmlns:a16="http://schemas.microsoft.com/office/drawing/2014/main" id="{561B42FD-21A0-5517-9E11-977C6F79EC5A}"/>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2E517AC7-592D-9DB3-7522-40C803175A43}"/>
              </a:ext>
            </a:extLst>
          </p:cNvPr>
          <p:cNvSpPr>
            <a:spLocks noGrp="1"/>
          </p:cNvSpPr>
          <p:nvPr>
            <p:ph type="sldNum" sz="quarter" idx="7"/>
          </p:nvPr>
        </p:nvSpPr>
        <p:spPr/>
        <p:txBody>
          <a:bodyPr/>
          <a:lstStyle/>
          <a:p>
            <a:pPr marL="38100">
              <a:lnSpc>
                <a:spcPts val="670"/>
              </a:lnSpc>
            </a:pPr>
            <a:fld id="{81D60167-4931-47E6-BA6A-407CBD079E47}" type="slidenum">
              <a:rPr lang="en-JO" smtClean="0"/>
              <a:t>46</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572169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pic>
        <p:nvPicPr>
          <p:cNvPr id="3" name="Picture 2">
            <a:extLst>
              <a:ext uri="{FF2B5EF4-FFF2-40B4-BE49-F238E27FC236}">
                <a16:creationId xmlns:a16="http://schemas.microsoft.com/office/drawing/2014/main" id="{84291292-0C38-A355-5F90-50FB087E34F9}"/>
              </a:ext>
            </a:extLst>
          </p:cNvPr>
          <p:cNvPicPr>
            <a:picLocks noChangeAspect="1"/>
          </p:cNvPicPr>
          <p:nvPr/>
        </p:nvPicPr>
        <p:blipFill>
          <a:blip r:embed="rId3"/>
          <a:stretch>
            <a:fillRect/>
          </a:stretch>
        </p:blipFill>
        <p:spPr>
          <a:xfrm>
            <a:off x="171450" y="484187"/>
            <a:ext cx="3276600" cy="2649166"/>
          </a:xfrm>
          <a:prstGeom prst="rect">
            <a:avLst/>
          </a:prstGeom>
        </p:spPr>
      </p:pic>
      <p:sp>
        <p:nvSpPr>
          <p:cNvPr id="4" name="Footer Placeholder 3">
            <a:extLst>
              <a:ext uri="{FF2B5EF4-FFF2-40B4-BE49-F238E27FC236}">
                <a16:creationId xmlns:a16="http://schemas.microsoft.com/office/drawing/2014/main" id="{64F31EF9-30A4-1F10-FBA4-7EE299EFFB22}"/>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70FBEDFD-D839-FF5F-57EF-B44675364C73}"/>
              </a:ext>
            </a:extLst>
          </p:cNvPr>
          <p:cNvSpPr>
            <a:spLocks noGrp="1"/>
          </p:cNvSpPr>
          <p:nvPr>
            <p:ph type="sldNum" sz="quarter" idx="7"/>
          </p:nvPr>
        </p:nvSpPr>
        <p:spPr/>
        <p:txBody>
          <a:bodyPr/>
          <a:lstStyle/>
          <a:p>
            <a:pPr marL="38100">
              <a:lnSpc>
                <a:spcPts val="670"/>
              </a:lnSpc>
            </a:pPr>
            <a:fld id="{81D60167-4931-47E6-BA6A-407CBD079E47}" type="slidenum">
              <a:rPr lang="en-JO" smtClean="0"/>
              <a:t>47</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0107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pic>
        <p:nvPicPr>
          <p:cNvPr id="4" name="Picture 3">
            <a:extLst>
              <a:ext uri="{FF2B5EF4-FFF2-40B4-BE49-F238E27FC236}">
                <a16:creationId xmlns:a16="http://schemas.microsoft.com/office/drawing/2014/main" id="{98830F20-E9C3-0830-625B-6B25BB658E2C}"/>
              </a:ext>
            </a:extLst>
          </p:cNvPr>
          <p:cNvPicPr>
            <a:picLocks noChangeAspect="1"/>
          </p:cNvPicPr>
          <p:nvPr/>
        </p:nvPicPr>
        <p:blipFill>
          <a:blip r:embed="rId3"/>
          <a:stretch>
            <a:fillRect/>
          </a:stretch>
        </p:blipFill>
        <p:spPr>
          <a:xfrm>
            <a:off x="0" y="511175"/>
            <a:ext cx="3184038" cy="1104105"/>
          </a:xfrm>
          <a:prstGeom prst="rect">
            <a:avLst/>
          </a:prstGeom>
        </p:spPr>
      </p:pic>
      <p:pic>
        <p:nvPicPr>
          <p:cNvPr id="5" name="Picture 4">
            <a:extLst>
              <a:ext uri="{FF2B5EF4-FFF2-40B4-BE49-F238E27FC236}">
                <a16:creationId xmlns:a16="http://schemas.microsoft.com/office/drawing/2014/main" id="{2B331420-68AE-50A2-86FF-FC068CF286A5}"/>
              </a:ext>
            </a:extLst>
          </p:cNvPr>
          <p:cNvPicPr>
            <a:picLocks noChangeAspect="1"/>
          </p:cNvPicPr>
          <p:nvPr/>
        </p:nvPicPr>
        <p:blipFill>
          <a:blip r:embed="rId4"/>
          <a:stretch>
            <a:fillRect/>
          </a:stretch>
        </p:blipFill>
        <p:spPr>
          <a:xfrm>
            <a:off x="0" y="1696814"/>
            <a:ext cx="2166866" cy="1730375"/>
          </a:xfrm>
          <a:prstGeom prst="rect">
            <a:avLst/>
          </a:prstGeom>
        </p:spPr>
      </p:pic>
      <p:sp>
        <p:nvSpPr>
          <p:cNvPr id="8" name="Footer Placeholder 7">
            <a:extLst>
              <a:ext uri="{FF2B5EF4-FFF2-40B4-BE49-F238E27FC236}">
                <a16:creationId xmlns:a16="http://schemas.microsoft.com/office/drawing/2014/main" id="{ECB2F88B-D154-E673-8A3B-74A5BFEB9AE7}"/>
              </a:ext>
            </a:extLst>
          </p:cNvPr>
          <p:cNvSpPr>
            <a:spLocks noGrp="1"/>
          </p:cNvSpPr>
          <p:nvPr>
            <p:ph type="ftr" sz="quarter" idx="5"/>
          </p:nvPr>
        </p:nvSpPr>
        <p:spPr/>
        <p:txBody>
          <a:bodyPr/>
          <a:lstStyle/>
          <a:p>
            <a:r>
              <a:rPr lang="en-US"/>
              <a:t>Dr. Malak Abdullah</a:t>
            </a:r>
          </a:p>
        </p:txBody>
      </p:sp>
      <p:sp>
        <p:nvSpPr>
          <p:cNvPr id="9" name="Slide Number Placeholder 8">
            <a:extLst>
              <a:ext uri="{FF2B5EF4-FFF2-40B4-BE49-F238E27FC236}">
                <a16:creationId xmlns:a16="http://schemas.microsoft.com/office/drawing/2014/main" id="{012C8A31-B0AE-191D-CD20-E02CA81F80F2}"/>
              </a:ext>
            </a:extLst>
          </p:cNvPr>
          <p:cNvSpPr>
            <a:spLocks noGrp="1"/>
          </p:cNvSpPr>
          <p:nvPr>
            <p:ph type="sldNum" sz="quarter" idx="7"/>
          </p:nvPr>
        </p:nvSpPr>
        <p:spPr/>
        <p:txBody>
          <a:bodyPr/>
          <a:lstStyle/>
          <a:p>
            <a:pPr marL="38100">
              <a:lnSpc>
                <a:spcPts val="670"/>
              </a:lnSpc>
            </a:pPr>
            <a:fld id="{81D60167-4931-47E6-BA6A-407CBD079E47}" type="slidenum">
              <a:rPr lang="en-JO" smtClean="0"/>
              <a:t>48</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95070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541501" cy="430887"/>
          </a:xfrm>
        </p:spPr>
        <p:txBody>
          <a:bodyPr/>
          <a:lstStyle/>
          <a:p>
            <a:r>
              <a:rPr lang="en-US" altLang="en-US" dirty="0"/>
              <a:t>Removing outliers</a:t>
            </a:r>
          </a:p>
        </p:txBody>
      </p:sp>
      <p:pic>
        <p:nvPicPr>
          <p:cNvPr id="3" name="Picture 2">
            <a:extLst>
              <a:ext uri="{FF2B5EF4-FFF2-40B4-BE49-F238E27FC236}">
                <a16:creationId xmlns:a16="http://schemas.microsoft.com/office/drawing/2014/main" id="{832DEFC5-D0E8-8B25-B7E0-7E593752FD7F}"/>
              </a:ext>
            </a:extLst>
          </p:cNvPr>
          <p:cNvPicPr>
            <a:picLocks noChangeAspect="1"/>
          </p:cNvPicPr>
          <p:nvPr/>
        </p:nvPicPr>
        <p:blipFill>
          <a:blip r:embed="rId3"/>
          <a:stretch>
            <a:fillRect/>
          </a:stretch>
        </p:blipFill>
        <p:spPr>
          <a:xfrm>
            <a:off x="171450" y="511175"/>
            <a:ext cx="2719217" cy="1981200"/>
          </a:xfrm>
          <a:prstGeom prst="rect">
            <a:avLst/>
          </a:prstGeom>
        </p:spPr>
      </p:pic>
      <p:pic>
        <p:nvPicPr>
          <p:cNvPr id="6" name="Picture 5">
            <a:extLst>
              <a:ext uri="{FF2B5EF4-FFF2-40B4-BE49-F238E27FC236}">
                <a16:creationId xmlns:a16="http://schemas.microsoft.com/office/drawing/2014/main" id="{570BF8FF-FCE7-C581-7918-A68C03A5F06F}"/>
              </a:ext>
            </a:extLst>
          </p:cNvPr>
          <p:cNvPicPr>
            <a:picLocks noChangeAspect="1"/>
          </p:cNvPicPr>
          <p:nvPr/>
        </p:nvPicPr>
        <p:blipFill>
          <a:blip r:embed="rId4"/>
          <a:stretch>
            <a:fillRect/>
          </a:stretch>
        </p:blipFill>
        <p:spPr>
          <a:xfrm>
            <a:off x="2653710" y="1722327"/>
            <a:ext cx="1924049" cy="694415"/>
          </a:xfrm>
          <a:prstGeom prst="rect">
            <a:avLst/>
          </a:prstGeom>
        </p:spPr>
      </p:pic>
      <p:pic>
        <p:nvPicPr>
          <p:cNvPr id="7" name="Picture 6">
            <a:extLst>
              <a:ext uri="{FF2B5EF4-FFF2-40B4-BE49-F238E27FC236}">
                <a16:creationId xmlns:a16="http://schemas.microsoft.com/office/drawing/2014/main" id="{D4EC2C99-2DBF-24C7-D062-702C50AAF409}"/>
              </a:ext>
            </a:extLst>
          </p:cNvPr>
          <p:cNvPicPr>
            <a:picLocks noChangeAspect="1"/>
          </p:cNvPicPr>
          <p:nvPr/>
        </p:nvPicPr>
        <p:blipFill>
          <a:blip r:embed="rId5"/>
          <a:stretch>
            <a:fillRect/>
          </a:stretch>
        </p:blipFill>
        <p:spPr>
          <a:xfrm>
            <a:off x="2441011" y="2428413"/>
            <a:ext cx="2162886" cy="420903"/>
          </a:xfrm>
          <a:prstGeom prst="rect">
            <a:avLst/>
          </a:prstGeom>
        </p:spPr>
      </p:pic>
      <p:pic>
        <p:nvPicPr>
          <p:cNvPr id="8" name="Picture 7">
            <a:extLst>
              <a:ext uri="{FF2B5EF4-FFF2-40B4-BE49-F238E27FC236}">
                <a16:creationId xmlns:a16="http://schemas.microsoft.com/office/drawing/2014/main" id="{EDD30DF0-A166-6DD5-6FC9-C6096A38D8F8}"/>
              </a:ext>
            </a:extLst>
          </p:cNvPr>
          <p:cNvPicPr>
            <a:picLocks noChangeAspect="1"/>
          </p:cNvPicPr>
          <p:nvPr/>
        </p:nvPicPr>
        <p:blipFill>
          <a:blip r:embed="rId6"/>
          <a:stretch>
            <a:fillRect/>
          </a:stretch>
        </p:blipFill>
        <p:spPr>
          <a:xfrm>
            <a:off x="2499869" y="2827066"/>
            <a:ext cx="2110231" cy="633684"/>
          </a:xfrm>
          <a:prstGeom prst="rect">
            <a:avLst/>
          </a:prstGeom>
        </p:spPr>
      </p:pic>
      <p:sp>
        <p:nvSpPr>
          <p:cNvPr id="9" name="Footer Placeholder 8">
            <a:extLst>
              <a:ext uri="{FF2B5EF4-FFF2-40B4-BE49-F238E27FC236}">
                <a16:creationId xmlns:a16="http://schemas.microsoft.com/office/drawing/2014/main" id="{CB31C0E8-B62B-00A2-41CE-17F1525A2AD7}"/>
              </a:ext>
            </a:extLst>
          </p:cNvPr>
          <p:cNvSpPr>
            <a:spLocks noGrp="1"/>
          </p:cNvSpPr>
          <p:nvPr>
            <p:ph type="ftr" sz="quarter" idx="5"/>
          </p:nvPr>
        </p:nvSpPr>
        <p:spPr/>
        <p:txBody>
          <a:bodyPr/>
          <a:lstStyle/>
          <a:p>
            <a:r>
              <a:rPr lang="en-US"/>
              <a:t>Dr. Malak Abdullah</a:t>
            </a:r>
          </a:p>
        </p:txBody>
      </p:sp>
      <p:sp>
        <p:nvSpPr>
          <p:cNvPr id="10" name="Slide Number Placeholder 9">
            <a:extLst>
              <a:ext uri="{FF2B5EF4-FFF2-40B4-BE49-F238E27FC236}">
                <a16:creationId xmlns:a16="http://schemas.microsoft.com/office/drawing/2014/main" id="{0A18009F-CB99-EF00-CF94-961744B82CE0}"/>
              </a:ext>
            </a:extLst>
          </p:cNvPr>
          <p:cNvSpPr>
            <a:spLocks noGrp="1"/>
          </p:cNvSpPr>
          <p:nvPr>
            <p:ph type="sldNum" sz="quarter" idx="7"/>
          </p:nvPr>
        </p:nvSpPr>
        <p:spPr/>
        <p:txBody>
          <a:bodyPr/>
          <a:lstStyle/>
          <a:p>
            <a:pPr marL="38100">
              <a:lnSpc>
                <a:spcPts val="670"/>
              </a:lnSpc>
            </a:pPr>
            <a:fld id="{81D60167-4931-47E6-BA6A-407CBD079E47}" type="slidenum">
              <a:rPr lang="en-JO" smtClean="0"/>
              <a:t>49</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284373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6B2F085-32BD-9346-8CB5-E65B9DAF1ED9}"/>
              </a:ext>
            </a:extLst>
          </p:cNvPr>
          <p:cNvSpPr>
            <a:spLocks noGrp="1" noChangeArrowheads="1"/>
          </p:cNvSpPr>
          <p:nvPr>
            <p:ph type="title"/>
          </p:nvPr>
        </p:nvSpPr>
        <p:spPr>
          <a:xfrm>
            <a:off x="139124" y="1741820"/>
            <a:ext cx="1693901" cy="430887"/>
          </a:xfrm>
          <a:noFill/>
          <a:ln/>
        </p:spPr>
        <p:txBody>
          <a:bodyPr/>
          <a:lstStyle/>
          <a:p>
            <a:r>
              <a:rPr lang="en-US" altLang="en-US" dirty="0"/>
              <a:t>Two areas of statistics:</a:t>
            </a:r>
          </a:p>
        </p:txBody>
      </p:sp>
      <p:sp>
        <p:nvSpPr>
          <p:cNvPr id="5123" name="Rectangle 3">
            <a:extLst>
              <a:ext uri="{FF2B5EF4-FFF2-40B4-BE49-F238E27FC236}">
                <a16:creationId xmlns:a16="http://schemas.microsoft.com/office/drawing/2014/main" id="{6151DFEA-5F5F-574E-A475-096509E7D890}"/>
              </a:ext>
            </a:extLst>
          </p:cNvPr>
          <p:cNvSpPr>
            <a:spLocks noGrp="1" noChangeArrowheads="1"/>
          </p:cNvSpPr>
          <p:nvPr>
            <p:ph type="body" idx="1"/>
          </p:nvPr>
        </p:nvSpPr>
        <p:spPr>
          <a:xfrm>
            <a:off x="139124" y="757609"/>
            <a:ext cx="4299526" cy="2200602"/>
          </a:xfrm>
          <a:noFill/>
          <a:ln/>
        </p:spPr>
        <p:txBody>
          <a:bodyPr/>
          <a:lstStyle/>
          <a:p>
            <a:pPr eaLnBrk="1" hangingPunct="1"/>
            <a:br>
              <a:rPr lang="sk-SK" altLang="en-US" dirty="0"/>
            </a:br>
            <a:r>
              <a:rPr lang="sk-SK" altLang="en-US" dirty="0" err="1"/>
              <a:t>The</a:t>
            </a:r>
            <a:r>
              <a:rPr lang="sk-SK" altLang="en-US" dirty="0"/>
              <a:t> </a:t>
            </a:r>
            <a:r>
              <a:rPr lang="sk-SK" altLang="en-US" dirty="0" err="1"/>
              <a:t>science</a:t>
            </a:r>
            <a:r>
              <a:rPr lang="sk-SK" altLang="en-US" dirty="0"/>
              <a:t> of </a:t>
            </a:r>
            <a:r>
              <a:rPr lang="sk-SK" altLang="en-US" dirty="0" err="1"/>
              <a:t>collecting</a:t>
            </a:r>
            <a:r>
              <a:rPr lang="sk-SK" altLang="en-US" dirty="0"/>
              <a:t>, </a:t>
            </a:r>
            <a:r>
              <a:rPr lang="sk-SK" altLang="en-US" dirty="0" err="1"/>
              <a:t>organizing</a:t>
            </a:r>
            <a:r>
              <a:rPr lang="sk-SK" altLang="en-US" dirty="0"/>
              <a:t>, </a:t>
            </a:r>
            <a:r>
              <a:rPr lang="sk-SK" altLang="en-US" dirty="0" err="1"/>
              <a:t>presenting</a:t>
            </a:r>
            <a:r>
              <a:rPr lang="sk-SK" altLang="en-US" dirty="0"/>
              <a:t>, </a:t>
            </a:r>
            <a:r>
              <a:rPr lang="sk-SK" altLang="en-US" dirty="0" err="1"/>
              <a:t>analyzing</a:t>
            </a:r>
            <a:r>
              <a:rPr lang="sk-SK" altLang="en-US" dirty="0"/>
              <a:t>, and </a:t>
            </a:r>
            <a:r>
              <a:rPr lang="sk-SK" altLang="en-US" dirty="0" err="1"/>
              <a:t>interpreting</a:t>
            </a:r>
            <a:r>
              <a:rPr lang="sk-SK" altLang="en-US" dirty="0"/>
              <a:t> </a:t>
            </a:r>
            <a:r>
              <a:rPr lang="sk-SK" altLang="en-US" dirty="0" err="1"/>
              <a:t>data</a:t>
            </a:r>
            <a:r>
              <a:rPr lang="sk-SK" altLang="en-US" dirty="0"/>
              <a:t> to </a:t>
            </a:r>
            <a:r>
              <a:rPr lang="sk-SK" altLang="en-US" dirty="0" err="1"/>
              <a:t>assist</a:t>
            </a:r>
            <a:r>
              <a:rPr lang="sk-SK" altLang="en-US" dirty="0"/>
              <a:t> in </a:t>
            </a:r>
            <a:r>
              <a:rPr lang="sk-SK" altLang="en-US" dirty="0" err="1"/>
              <a:t>making</a:t>
            </a:r>
            <a:r>
              <a:rPr lang="sk-SK" altLang="en-US" dirty="0"/>
              <a:t> more </a:t>
            </a:r>
            <a:r>
              <a:rPr lang="sk-SK" altLang="en-US" dirty="0" err="1"/>
              <a:t>effective</a:t>
            </a:r>
            <a:r>
              <a:rPr lang="sk-SK" altLang="en-US" dirty="0"/>
              <a:t> </a:t>
            </a:r>
            <a:r>
              <a:rPr lang="sk-SK" altLang="en-US" dirty="0" err="1"/>
              <a:t>decisions</a:t>
            </a:r>
            <a:endParaRPr lang="sk-SK" altLang="en-US" dirty="0"/>
          </a:p>
          <a:p>
            <a:pPr eaLnBrk="1" hangingPunct="1"/>
            <a:r>
              <a:rPr lang="sk-SK" altLang="en-US" dirty="0" err="1"/>
              <a:t>Statistical</a:t>
            </a:r>
            <a:r>
              <a:rPr lang="sk-SK" altLang="en-US" dirty="0"/>
              <a:t> </a:t>
            </a:r>
            <a:r>
              <a:rPr lang="sk-SK" altLang="en-US" dirty="0" err="1"/>
              <a:t>analysis</a:t>
            </a:r>
            <a:r>
              <a:rPr lang="sk-SK" altLang="en-US" dirty="0"/>
              <a:t> – </a:t>
            </a:r>
            <a:r>
              <a:rPr lang="sk-SK" altLang="en-US" dirty="0" err="1"/>
              <a:t>used</a:t>
            </a:r>
            <a:r>
              <a:rPr lang="sk-SK" altLang="en-US" dirty="0"/>
              <a:t> to </a:t>
            </a:r>
            <a:r>
              <a:rPr lang="sk-SK" altLang="en-US" dirty="0" err="1"/>
              <a:t>manipulate</a:t>
            </a:r>
            <a:r>
              <a:rPr lang="sk-SK" altLang="en-US" dirty="0"/>
              <a:t> </a:t>
            </a:r>
            <a:r>
              <a:rPr lang="sk-SK" altLang="en-US" dirty="0" err="1"/>
              <a:t>summarize</a:t>
            </a:r>
            <a:r>
              <a:rPr lang="sk-SK" altLang="en-US" dirty="0"/>
              <a:t>, and </a:t>
            </a:r>
            <a:r>
              <a:rPr lang="sk-SK" altLang="en-US" dirty="0" err="1"/>
              <a:t>investigate</a:t>
            </a:r>
            <a:r>
              <a:rPr lang="sk-SK" altLang="en-US" dirty="0"/>
              <a:t> </a:t>
            </a:r>
            <a:r>
              <a:rPr lang="sk-SK" altLang="en-US" dirty="0" err="1"/>
              <a:t>data</a:t>
            </a:r>
            <a:r>
              <a:rPr lang="sk-SK" altLang="en-US" dirty="0"/>
              <a:t>, so </a:t>
            </a:r>
            <a:r>
              <a:rPr lang="sk-SK" altLang="en-US" dirty="0" err="1"/>
              <a:t>that</a:t>
            </a:r>
            <a:r>
              <a:rPr lang="sk-SK" altLang="en-US" dirty="0"/>
              <a:t> </a:t>
            </a:r>
            <a:r>
              <a:rPr lang="sk-SK" altLang="en-US" dirty="0" err="1"/>
              <a:t>useful</a:t>
            </a:r>
            <a:r>
              <a:rPr lang="sk-SK" altLang="en-US" dirty="0"/>
              <a:t> </a:t>
            </a:r>
            <a:r>
              <a:rPr lang="sk-SK" altLang="en-US" dirty="0" err="1"/>
              <a:t>decision-making</a:t>
            </a:r>
            <a:r>
              <a:rPr lang="sk-SK" altLang="en-US" dirty="0"/>
              <a:t> </a:t>
            </a:r>
            <a:r>
              <a:rPr lang="sk-SK" altLang="en-US" dirty="0" err="1"/>
              <a:t>information</a:t>
            </a:r>
            <a:r>
              <a:rPr lang="sk-SK" altLang="en-US" dirty="0"/>
              <a:t> </a:t>
            </a:r>
            <a:r>
              <a:rPr lang="sk-SK" altLang="en-US" dirty="0" err="1"/>
              <a:t>results</a:t>
            </a:r>
            <a:r>
              <a:rPr lang="sk-SK" altLang="en-US" dirty="0"/>
              <a:t>.</a:t>
            </a:r>
          </a:p>
          <a:p>
            <a:br>
              <a:rPr lang="en-US" altLang="en-US" b="1" dirty="0"/>
            </a:br>
            <a:br>
              <a:rPr lang="en-US" altLang="en-US" b="1" dirty="0"/>
            </a:br>
            <a:br>
              <a:rPr lang="en-US" altLang="en-US" b="1" dirty="0"/>
            </a:br>
            <a:r>
              <a:rPr lang="en-US" altLang="en-US" b="1" dirty="0"/>
              <a:t>Descriptive Statistics</a:t>
            </a:r>
            <a:r>
              <a:rPr lang="en-US" altLang="en-US" dirty="0"/>
              <a:t>: collection, presentation, and description of sample data.</a:t>
            </a:r>
          </a:p>
          <a:p>
            <a:r>
              <a:rPr lang="en-US" altLang="en-US" b="1" dirty="0"/>
              <a:t>Inferential Statistics</a:t>
            </a:r>
            <a:r>
              <a:rPr lang="en-US" altLang="en-US" dirty="0"/>
              <a:t>: making decisions and drawing conclusions about populations.</a:t>
            </a:r>
          </a:p>
          <a:p>
            <a:endParaRPr lang="en-US" altLang="en-US" dirty="0"/>
          </a:p>
        </p:txBody>
      </p:sp>
      <p:sp>
        <p:nvSpPr>
          <p:cNvPr id="3" name="Title 1">
            <a:extLst>
              <a:ext uri="{FF2B5EF4-FFF2-40B4-BE49-F238E27FC236}">
                <a16:creationId xmlns:a16="http://schemas.microsoft.com/office/drawing/2014/main" id="{E6764CAB-D8B7-D1DF-98CB-2923B8FC049E}"/>
              </a:ext>
            </a:extLst>
          </p:cNvPr>
          <p:cNvSpPr txBox="1">
            <a:spLocks/>
          </p:cNvSpPr>
          <p:nvPr/>
        </p:nvSpPr>
        <p:spPr>
          <a:xfrm>
            <a:off x="1754149" y="211465"/>
            <a:ext cx="1101801" cy="215444"/>
          </a:xfrm>
          <a:prstGeom prst="rect">
            <a:avLst/>
          </a:prstGeom>
        </p:spPr>
        <p:txBody>
          <a:bodyPr wrap="square" lIns="0" tIns="0" rIns="0" bIns="0">
            <a:spAutoFit/>
          </a:bodyPr>
          <a:lstStyle>
            <a:lvl1pPr>
              <a:defRPr sz="1400" b="0" i="1">
                <a:solidFill>
                  <a:srgbClr val="009900"/>
                </a:solidFill>
                <a:latin typeface="Calibri"/>
                <a:ea typeface="+mj-ea"/>
                <a:cs typeface="Calibri"/>
              </a:defRPr>
            </a:lvl1pPr>
          </a:lstStyle>
          <a:p>
            <a:r>
              <a:rPr lang="sk-SK" altLang="en-US" kern="0"/>
              <a:t>Statistics</a:t>
            </a:r>
            <a:endParaRPr lang="sk-SK" altLang="en-US" kern="0" dirty="0"/>
          </a:p>
        </p:txBody>
      </p:sp>
      <p:sp>
        <p:nvSpPr>
          <p:cNvPr id="4" name="Footer Placeholder 3">
            <a:extLst>
              <a:ext uri="{FF2B5EF4-FFF2-40B4-BE49-F238E27FC236}">
                <a16:creationId xmlns:a16="http://schemas.microsoft.com/office/drawing/2014/main" id="{50C1BAFA-457C-356F-4B2F-6CE93A993807}"/>
              </a:ext>
            </a:extLst>
          </p:cNvPr>
          <p:cNvSpPr>
            <a:spLocks noGrp="1"/>
          </p:cNvSpPr>
          <p:nvPr>
            <p:ph type="ftr" sz="quarter" idx="5"/>
          </p:nvPr>
        </p:nvSpPr>
        <p:spPr/>
        <p:txBody>
          <a:bodyPr/>
          <a:lstStyle/>
          <a:p>
            <a:r>
              <a:rPr lang="en-US"/>
              <a:t>Dr. Malak Abdullah</a:t>
            </a:r>
          </a:p>
        </p:txBody>
      </p:sp>
      <p:sp>
        <p:nvSpPr>
          <p:cNvPr id="5" name="Slide Number Placeholder 4">
            <a:extLst>
              <a:ext uri="{FF2B5EF4-FFF2-40B4-BE49-F238E27FC236}">
                <a16:creationId xmlns:a16="http://schemas.microsoft.com/office/drawing/2014/main" id="{E2BA3691-DB53-CD11-5285-E324C1F22270}"/>
              </a:ext>
            </a:extLst>
          </p:cNvPr>
          <p:cNvSpPr>
            <a:spLocks noGrp="1"/>
          </p:cNvSpPr>
          <p:nvPr>
            <p:ph type="sldNum" sz="quarter" idx="7"/>
          </p:nvPr>
        </p:nvSpPr>
        <p:spPr/>
        <p:txBody>
          <a:bodyPr/>
          <a:lstStyle/>
          <a:p>
            <a:pPr marL="38100">
              <a:lnSpc>
                <a:spcPts val="670"/>
              </a:lnSpc>
            </a:pPr>
            <a:fld id="{81D60167-4931-47E6-BA6A-407CBD079E47}" type="slidenum">
              <a:rPr lang="en-JO" smtClean="0"/>
              <a:t>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651370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D3A6-52E1-17EA-4E46-F01F916E6D92}"/>
              </a:ext>
            </a:extLst>
          </p:cNvPr>
          <p:cNvSpPr>
            <a:spLocks noGrp="1"/>
          </p:cNvSpPr>
          <p:nvPr>
            <p:ph type="title"/>
          </p:nvPr>
        </p:nvSpPr>
        <p:spPr>
          <a:xfrm>
            <a:off x="1754149" y="211465"/>
            <a:ext cx="1101801" cy="215444"/>
          </a:xfrm>
        </p:spPr>
        <p:txBody>
          <a:bodyPr/>
          <a:lstStyle/>
          <a:p>
            <a:pPr rtl="0"/>
            <a:r>
              <a:rPr lang="en-JO" dirty="0"/>
              <a:t>Distribution</a:t>
            </a:r>
          </a:p>
        </p:txBody>
      </p:sp>
      <p:pic>
        <p:nvPicPr>
          <p:cNvPr id="4" name="Picture 3">
            <a:extLst>
              <a:ext uri="{FF2B5EF4-FFF2-40B4-BE49-F238E27FC236}">
                <a16:creationId xmlns:a16="http://schemas.microsoft.com/office/drawing/2014/main" id="{D548E19D-9D33-19A1-8004-7660BB804D68}"/>
              </a:ext>
            </a:extLst>
          </p:cNvPr>
          <p:cNvPicPr>
            <a:picLocks noChangeAspect="1"/>
          </p:cNvPicPr>
          <p:nvPr/>
        </p:nvPicPr>
        <p:blipFill>
          <a:blip r:embed="rId2"/>
          <a:stretch>
            <a:fillRect/>
          </a:stretch>
        </p:blipFill>
        <p:spPr>
          <a:xfrm>
            <a:off x="0" y="511175"/>
            <a:ext cx="2857377" cy="1643298"/>
          </a:xfrm>
          <a:prstGeom prst="rect">
            <a:avLst/>
          </a:prstGeom>
        </p:spPr>
      </p:pic>
      <p:sp>
        <p:nvSpPr>
          <p:cNvPr id="6" name="TextBox 5">
            <a:extLst>
              <a:ext uri="{FF2B5EF4-FFF2-40B4-BE49-F238E27FC236}">
                <a16:creationId xmlns:a16="http://schemas.microsoft.com/office/drawing/2014/main" id="{772105B3-17E7-43AC-298C-B2ACF8F12EBA}"/>
              </a:ext>
            </a:extLst>
          </p:cNvPr>
          <p:cNvSpPr txBox="1"/>
          <p:nvPr/>
        </p:nvSpPr>
        <p:spPr>
          <a:xfrm>
            <a:off x="271459" y="2446892"/>
            <a:ext cx="2485741" cy="830997"/>
          </a:xfrm>
          <a:prstGeom prst="rect">
            <a:avLst/>
          </a:prstGeom>
          <a:noFill/>
        </p:spPr>
        <p:txBody>
          <a:bodyPr wrap="square">
            <a:spAutoFit/>
          </a:bodyPr>
          <a:lstStyle/>
          <a:p>
            <a:r>
              <a:rPr lang="en-US" sz="800" b="1" i="0" u="none" strike="noStrike" dirty="0">
                <a:solidFill>
                  <a:srgbClr val="51565E"/>
                </a:solidFill>
                <a:effectLst/>
                <a:latin typeface="Roboto" panose="02000000000000000000" pitchFamily="2" charset="0"/>
              </a:rPr>
              <a:t>Gaussian (normal) distribution</a:t>
            </a:r>
            <a:r>
              <a:rPr lang="en-US" sz="800" b="0" i="0" u="none" strike="noStrike" dirty="0">
                <a:solidFill>
                  <a:srgbClr val="51565E"/>
                </a:solidFill>
                <a:effectLst/>
                <a:latin typeface="Roboto" panose="02000000000000000000" pitchFamily="2" charset="0"/>
              </a:rPr>
              <a:t> is a popular continuous probability distribution for any random variable. It is characterized by 2 parameters (mean </a:t>
            </a:r>
            <a:r>
              <a:rPr lang="el-GR" sz="800" b="0" i="0" u="none" strike="noStrike" dirty="0">
                <a:solidFill>
                  <a:srgbClr val="51565E"/>
                </a:solidFill>
                <a:effectLst/>
                <a:latin typeface="Roboto" panose="02000000000000000000" pitchFamily="2" charset="0"/>
              </a:rPr>
              <a:t>μ </a:t>
            </a:r>
            <a:r>
              <a:rPr lang="en-US" sz="800" b="0" i="0" u="none" strike="noStrike" dirty="0">
                <a:solidFill>
                  <a:srgbClr val="51565E"/>
                </a:solidFill>
                <a:effectLst/>
                <a:latin typeface="Roboto" panose="02000000000000000000" pitchFamily="2" charset="0"/>
              </a:rPr>
              <a:t>and standard deviation </a:t>
            </a:r>
            <a:r>
              <a:rPr lang="el-GR" sz="800" b="0" i="0" u="none" strike="noStrike" dirty="0">
                <a:solidFill>
                  <a:srgbClr val="51565E"/>
                </a:solidFill>
                <a:effectLst/>
                <a:latin typeface="Roboto" panose="02000000000000000000" pitchFamily="2" charset="0"/>
              </a:rPr>
              <a:t>σ). </a:t>
            </a:r>
            <a:r>
              <a:rPr lang="en-US" sz="800" b="0" i="0" u="none" strike="noStrike" dirty="0">
                <a:solidFill>
                  <a:srgbClr val="51565E"/>
                </a:solidFill>
                <a:effectLst/>
                <a:latin typeface="Roboto" panose="02000000000000000000" pitchFamily="2" charset="0"/>
              </a:rPr>
              <a:t>Many natural phenomena follow a normal distribution, such as the heights of people and IQ scores.</a:t>
            </a:r>
            <a:endParaRPr lang="en-JO" sz="800" dirty="0"/>
          </a:p>
        </p:txBody>
      </p:sp>
      <p:pic>
        <p:nvPicPr>
          <p:cNvPr id="7" name="Picture 6">
            <a:extLst>
              <a:ext uri="{FF2B5EF4-FFF2-40B4-BE49-F238E27FC236}">
                <a16:creationId xmlns:a16="http://schemas.microsoft.com/office/drawing/2014/main" id="{21646134-FE15-1D83-9816-A030F19C8820}"/>
              </a:ext>
            </a:extLst>
          </p:cNvPr>
          <p:cNvPicPr>
            <a:picLocks noChangeAspect="1"/>
          </p:cNvPicPr>
          <p:nvPr/>
        </p:nvPicPr>
        <p:blipFill>
          <a:blip r:embed="rId3"/>
          <a:stretch>
            <a:fillRect/>
          </a:stretch>
        </p:blipFill>
        <p:spPr>
          <a:xfrm>
            <a:off x="2757200" y="2155285"/>
            <a:ext cx="1852900" cy="1122604"/>
          </a:xfrm>
          <a:prstGeom prst="rect">
            <a:avLst/>
          </a:prstGeom>
        </p:spPr>
      </p:pic>
      <p:sp>
        <p:nvSpPr>
          <p:cNvPr id="9" name="Footer Placeholder 8">
            <a:extLst>
              <a:ext uri="{FF2B5EF4-FFF2-40B4-BE49-F238E27FC236}">
                <a16:creationId xmlns:a16="http://schemas.microsoft.com/office/drawing/2014/main" id="{6558A240-C996-9305-4202-0354B6E33A27}"/>
              </a:ext>
            </a:extLst>
          </p:cNvPr>
          <p:cNvSpPr>
            <a:spLocks noGrp="1"/>
          </p:cNvSpPr>
          <p:nvPr>
            <p:ph type="ftr" sz="quarter" idx="5"/>
          </p:nvPr>
        </p:nvSpPr>
        <p:spPr/>
        <p:txBody>
          <a:bodyPr/>
          <a:lstStyle/>
          <a:p>
            <a:r>
              <a:rPr lang="en-US"/>
              <a:t>Dr. Malak Abdullah</a:t>
            </a:r>
          </a:p>
        </p:txBody>
      </p:sp>
      <p:sp>
        <p:nvSpPr>
          <p:cNvPr id="10" name="Slide Number Placeholder 9">
            <a:extLst>
              <a:ext uri="{FF2B5EF4-FFF2-40B4-BE49-F238E27FC236}">
                <a16:creationId xmlns:a16="http://schemas.microsoft.com/office/drawing/2014/main" id="{4429D987-E58B-1A2F-0299-BBA37F641895}"/>
              </a:ext>
            </a:extLst>
          </p:cNvPr>
          <p:cNvSpPr>
            <a:spLocks noGrp="1"/>
          </p:cNvSpPr>
          <p:nvPr>
            <p:ph type="sldNum" sz="quarter" idx="7"/>
          </p:nvPr>
        </p:nvSpPr>
        <p:spPr/>
        <p:txBody>
          <a:bodyPr/>
          <a:lstStyle/>
          <a:p>
            <a:pPr marL="38100">
              <a:lnSpc>
                <a:spcPts val="670"/>
              </a:lnSpc>
            </a:pPr>
            <a:fld id="{81D60167-4931-47E6-BA6A-407CBD079E47}" type="slidenum">
              <a:rPr lang="en-JO" smtClean="0"/>
              <a:t>50</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00915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D3A6-52E1-17EA-4E46-F01F916E6D92}"/>
              </a:ext>
            </a:extLst>
          </p:cNvPr>
          <p:cNvSpPr>
            <a:spLocks noGrp="1"/>
          </p:cNvSpPr>
          <p:nvPr>
            <p:ph type="title"/>
          </p:nvPr>
        </p:nvSpPr>
        <p:spPr>
          <a:xfrm>
            <a:off x="1162051" y="211465"/>
            <a:ext cx="1693900" cy="215444"/>
          </a:xfrm>
        </p:spPr>
        <p:txBody>
          <a:bodyPr/>
          <a:lstStyle/>
          <a:p>
            <a:pPr rtl="0"/>
            <a:r>
              <a:rPr lang="en-JO" dirty="0"/>
              <a:t>Gaussian Distribution</a:t>
            </a:r>
          </a:p>
        </p:txBody>
      </p:sp>
      <p:sp>
        <p:nvSpPr>
          <p:cNvPr id="5" name="TextBox 4">
            <a:extLst>
              <a:ext uri="{FF2B5EF4-FFF2-40B4-BE49-F238E27FC236}">
                <a16:creationId xmlns:a16="http://schemas.microsoft.com/office/drawing/2014/main" id="{6E5C22FF-AD29-79FB-78F2-884A6EAB3601}"/>
              </a:ext>
            </a:extLst>
          </p:cNvPr>
          <p:cNvSpPr txBox="1"/>
          <p:nvPr/>
        </p:nvSpPr>
        <p:spPr>
          <a:xfrm>
            <a:off x="95250" y="587375"/>
            <a:ext cx="4284478" cy="1015663"/>
          </a:xfrm>
          <a:prstGeom prst="rect">
            <a:avLst/>
          </a:prstGeom>
          <a:noFill/>
        </p:spPr>
        <p:txBody>
          <a:bodyPr wrap="square">
            <a:spAutoFit/>
          </a:bodyPr>
          <a:lstStyle/>
          <a:p>
            <a:pPr algn="l"/>
            <a:r>
              <a:rPr lang="en-US" sz="1000" b="1" i="0" u="none" strike="noStrike" dirty="0">
                <a:solidFill>
                  <a:srgbClr val="51565E"/>
                </a:solidFill>
                <a:effectLst/>
                <a:latin typeface="Roboto" panose="02000000000000000000" pitchFamily="2" charset="0"/>
              </a:rPr>
              <a:t>Properties of Gaussian Distribution:</a:t>
            </a:r>
          </a:p>
          <a:p>
            <a:pPr algn="l">
              <a:buFont typeface="Arial" panose="020B0604020202020204" pitchFamily="34" charset="0"/>
              <a:buChar char="•"/>
            </a:pPr>
            <a:r>
              <a:rPr lang="en-US" sz="1000" b="0" i="0" u="none" strike="noStrike" dirty="0">
                <a:solidFill>
                  <a:srgbClr val="51565E"/>
                </a:solidFill>
                <a:effectLst/>
                <a:latin typeface="Roboto" panose="02000000000000000000" pitchFamily="2" charset="0"/>
              </a:rPr>
              <a:t>The mean, median, and mode are the same</a:t>
            </a:r>
          </a:p>
          <a:p>
            <a:pPr algn="l">
              <a:buFont typeface="Arial" panose="020B0604020202020204" pitchFamily="34" charset="0"/>
              <a:buChar char="•"/>
            </a:pPr>
            <a:r>
              <a:rPr lang="en-US" sz="1000" b="0" i="0" u="none" strike="noStrike" dirty="0">
                <a:solidFill>
                  <a:srgbClr val="51565E"/>
                </a:solidFill>
                <a:effectLst/>
                <a:latin typeface="Roboto" panose="02000000000000000000" pitchFamily="2" charset="0"/>
              </a:rPr>
              <a:t>It has a symmetrical bell shape</a:t>
            </a:r>
          </a:p>
          <a:p>
            <a:pPr algn="l">
              <a:buFont typeface="Arial" panose="020B0604020202020204" pitchFamily="34" charset="0"/>
              <a:buChar char="•"/>
            </a:pPr>
            <a:r>
              <a:rPr lang="en-US" sz="1000" b="0" i="0" u="none" strike="noStrike" dirty="0">
                <a:solidFill>
                  <a:srgbClr val="51565E"/>
                </a:solidFill>
                <a:effectLst/>
                <a:latin typeface="Roboto" panose="02000000000000000000" pitchFamily="2" charset="0"/>
              </a:rPr>
              <a:t>68% data lies within 1 standard deviation of the mean</a:t>
            </a:r>
          </a:p>
          <a:p>
            <a:pPr algn="l">
              <a:buFont typeface="Arial" panose="020B0604020202020204" pitchFamily="34" charset="0"/>
              <a:buChar char="•"/>
            </a:pPr>
            <a:r>
              <a:rPr lang="en-US" sz="1000" b="0" i="0" u="none" strike="noStrike" dirty="0">
                <a:solidFill>
                  <a:srgbClr val="51565E"/>
                </a:solidFill>
                <a:effectLst/>
                <a:latin typeface="Roboto" panose="02000000000000000000" pitchFamily="2" charset="0"/>
              </a:rPr>
              <a:t>95% data lie within 2 standard deviations of the mean</a:t>
            </a:r>
          </a:p>
          <a:p>
            <a:pPr algn="l">
              <a:buFont typeface="Arial" panose="020B0604020202020204" pitchFamily="34" charset="0"/>
              <a:buChar char="•"/>
            </a:pPr>
            <a:r>
              <a:rPr lang="en-US" sz="1000" b="0" i="0" u="none" strike="noStrike" dirty="0">
                <a:solidFill>
                  <a:srgbClr val="51565E"/>
                </a:solidFill>
                <a:effectLst/>
                <a:latin typeface="Roboto" panose="02000000000000000000" pitchFamily="2" charset="0"/>
              </a:rPr>
              <a:t>99.7% of the data lie within 3 standard deviations of the mean</a:t>
            </a:r>
          </a:p>
        </p:txBody>
      </p:sp>
      <p:pic>
        <p:nvPicPr>
          <p:cNvPr id="8" name="Picture 7">
            <a:extLst>
              <a:ext uri="{FF2B5EF4-FFF2-40B4-BE49-F238E27FC236}">
                <a16:creationId xmlns:a16="http://schemas.microsoft.com/office/drawing/2014/main" id="{64DDECFC-4294-CFF4-8D10-A05FE1DD83B0}"/>
              </a:ext>
            </a:extLst>
          </p:cNvPr>
          <p:cNvPicPr>
            <a:picLocks noChangeAspect="1"/>
          </p:cNvPicPr>
          <p:nvPr/>
        </p:nvPicPr>
        <p:blipFill>
          <a:blip r:embed="rId2"/>
          <a:stretch>
            <a:fillRect/>
          </a:stretch>
        </p:blipFill>
        <p:spPr>
          <a:xfrm>
            <a:off x="0" y="1717010"/>
            <a:ext cx="1619250" cy="1314450"/>
          </a:xfrm>
          <a:prstGeom prst="rect">
            <a:avLst/>
          </a:prstGeom>
        </p:spPr>
      </p:pic>
      <p:pic>
        <p:nvPicPr>
          <p:cNvPr id="9" name="Picture 8">
            <a:extLst>
              <a:ext uri="{FF2B5EF4-FFF2-40B4-BE49-F238E27FC236}">
                <a16:creationId xmlns:a16="http://schemas.microsoft.com/office/drawing/2014/main" id="{209217E0-F635-8AA7-C4C8-8F694B30B3BB}"/>
              </a:ext>
            </a:extLst>
          </p:cNvPr>
          <p:cNvPicPr>
            <a:picLocks noChangeAspect="1"/>
          </p:cNvPicPr>
          <p:nvPr/>
        </p:nvPicPr>
        <p:blipFill>
          <a:blip r:embed="rId3"/>
          <a:stretch>
            <a:fillRect/>
          </a:stretch>
        </p:blipFill>
        <p:spPr>
          <a:xfrm>
            <a:off x="1619250" y="2253688"/>
            <a:ext cx="1200167" cy="801621"/>
          </a:xfrm>
          <a:prstGeom prst="rect">
            <a:avLst/>
          </a:prstGeom>
        </p:spPr>
      </p:pic>
      <p:pic>
        <p:nvPicPr>
          <p:cNvPr id="10" name="Picture 9">
            <a:extLst>
              <a:ext uri="{FF2B5EF4-FFF2-40B4-BE49-F238E27FC236}">
                <a16:creationId xmlns:a16="http://schemas.microsoft.com/office/drawing/2014/main" id="{654292D3-035E-4D98-3B5D-C712DE9CA95B}"/>
              </a:ext>
            </a:extLst>
          </p:cNvPr>
          <p:cNvPicPr>
            <a:picLocks noChangeAspect="1"/>
          </p:cNvPicPr>
          <p:nvPr/>
        </p:nvPicPr>
        <p:blipFill>
          <a:blip r:embed="rId4"/>
          <a:stretch>
            <a:fillRect/>
          </a:stretch>
        </p:blipFill>
        <p:spPr>
          <a:xfrm>
            <a:off x="2990850" y="1717010"/>
            <a:ext cx="1619250" cy="1703859"/>
          </a:xfrm>
          <a:prstGeom prst="rect">
            <a:avLst/>
          </a:prstGeom>
        </p:spPr>
      </p:pic>
      <p:sp>
        <p:nvSpPr>
          <p:cNvPr id="11" name="Footer Placeholder 10">
            <a:extLst>
              <a:ext uri="{FF2B5EF4-FFF2-40B4-BE49-F238E27FC236}">
                <a16:creationId xmlns:a16="http://schemas.microsoft.com/office/drawing/2014/main" id="{99F689C1-8406-9CBD-4211-9F37E6F20F82}"/>
              </a:ext>
            </a:extLst>
          </p:cNvPr>
          <p:cNvSpPr>
            <a:spLocks noGrp="1"/>
          </p:cNvSpPr>
          <p:nvPr>
            <p:ph type="ftr" sz="quarter" idx="5"/>
          </p:nvPr>
        </p:nvSpPr>
        <p:spPr/>
        <p:txBody>
          <a:bodyPr/>
          <a:lstStyle/>
          <a:p>
            <a:r>
              <a:rPr lang="en-US"/>
              <a:t>Dr. Malak Abdullah</a:t>
            </a:r>
          </a:p>
        </p:txBody>
      </p:sp>
      <p:sp>
        <p:nvSpPr>
          <p:cNvPr id="12" name="Slide Number Placeholder 11">
            <a:extLst>
              <a:ext uri="{FF2B5EF4-FFF2-40B4-BE49-F238E27FC236}">
                <a16:creationId xmlns:a16="http://schemas.microsoft.com/office/drawing/2014/main" id="{FDECF8F3-1935-600E-CCD7-370E9B83AC9E}"/>
              </a:ext>
            </a:extLst>
          </p:cNvPr>
          <p:cNvSpPr>
            <a:spLocks noGrp="1"/>
          </p:cNvSpPr>
          <p:nvPr>
            <p:ph type="sldNum" sz="quarter" idx="7"/>
          </p:nvPr>
        </p:nvSpPr>
        <p:spPr/>
        <p:txBody>
          <a:bodyPr/>
          <a:lstStyle/>
          <a:p>
            <a:pPr marL="38100">
              <a:lnSpc>
                <a:spcPts val="670"/>
              </a:lnSpc>
            </a:pPr>
            <a:fld id="{81D60167-4931-47E6-BA6A-407CBD079E47}" type="slidenum">
              <a:rPr lang="en-JO" smtClean="0"/>
              <a:t>51</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4101014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A82-C90E-A3BD-BAAF-15A9730E6C8A}"/>
              </a:ext>
            </a:extLst>
          </p:cNvPr>
          <p:cNvSpPr>
            <a:spLocks noGrp="1"/>
          </p:cNvSpPr>
          <p:nvPr>
            <p:ph type="title"/>
          </p:nvPr>
        </p:nvSpPr>
        <p:spPr>
          <a:xfrm>
            <a:off x="1466851" y="211465"/>
            <a:ext cx="1676400" cy="430887"/>
          </a:xfrm>
        </p:spPr>
        <p:txBody>
          <a:bodyPr/>
          <a:lstStyle/>
          <a:p>
            <a:pPr rtl="0"/>
            <a:r>
              <a:rPr lang="en-JO" dirty="0"/>
              <a:t>The Margin of Error</a:t>
            </a:r>
          </a:p>
        </p:txBody>
      </p:sp>
      <p:sp>
        <p:nvSpPr>
          <p:cNvPr id="3" name="Text Placeholder 2">
            <a:extLst>
              <a:ext uri="{FF2B5EF4-FFF2-40B4-BE49-F238E27FC236}">
                <a16:creationId xmlns:a16="http://schemas.microsoft.com/office/drawing/2014/main" id="{44BEE296-E4C1-DC2D-5B58-CC5B533AB513}"/>
              </a:ext>
            </a:extLst>
          </p:cNvPr>
          <p:cNvSpPr>
            <a:spLocks noGrp="1"/>
          </p:cNvSpPr>
          <p:nvPr>
            <p:ph type="body" idx="1"/>
          </p:nvPr>
        </p:nvSpPr>
        <p:spPr>
          <a:xfrm>
            <a:off x="95250" y="511175"/>
            <a:ext cx="4514850" cy="1231106"/>
          </a:xfrm>
        </p:spPr>
        <p:txBody>
          <a:bodyPr/>
          <a:lstStyle/>
          <a:p>
            <a:pPr algn="l"/>
            <a:r>
              <a:rPr lang="en-US" sz="800" b="0" i="0" u="none" strike="noStrike" dirty="0">
                <a:solidFill>
                  <a:srgbClr val="000000"/>
                </a:solidFill>
                <a:effectLst/>
                <a:latin typeface="Verdana" panose="020B0604030504040204" pitchFamily="34" charset="0"/>
              </a:rPr>
              <a:t>Statisticians will always try to predict everything with 100% accuracy.</a:t>
            </a:r>
          </a:p>
          <a:p>
            <a:pPr algn="l"/>
            <a:r>
              <a:rPr lang="en-US" sz="800" b="0" i="0" u="none" strike="noStrike" dirty="0">
                <a:solidFill>
                  <a:srgbClr val="000000"/>
                </a:solidFill>
                <a:effectLst/>
                <a:latin typeface="Verdana" panose="020B0604030504040204" pitchFamily="34" charset="0"/>
              </a:rPr>
              <a:t>But, there will always be some uncertainty.</a:t>
            </a:r>
          </a:p>
          <a:p>
            <a:pPr algn="l"/>
            <a:endParaRPr lang="en-US" sz="800" b="0" i="0" u="none" strike="noStrike" dirty="0">
              <a:solidFill>
                <a:srgbClr val="000000"/>
              </a:solidFill>
              <a:effectLst/>
              <a:latin typeface="Verdana" panose="020B0604030504040204" pitchFamily="34" charset="0"/>
            </a:endParaRPr>
          </a:p>
          <a:p>
            <a:pPr algn="l"/>
            <a:r>
              <a:rPr lang="en-US" sz="800" b="0" i="0" u="none" strike="noStrike" dirty="0">
                <a:solidFill>
                  <a:srgbClr val="000000"/>
                </a:solidFill>
                <a:effectLst/>
                <a:latin typeface="Verdana" panose="020B0604030504040204" pitchFamily="34" charset="0"/>
              </a:rPr>
              <a:t>The</a:t>
            </a:r>
            <a:r>
              <a:rPr lang="en-US" sz="800" b="1" i="0" u="none" strike="noStrike" dirty="0">
                <a:solidFill>
                  <a:srgbClr val="000000"/>
                </a:solidFill>
                <a:effectLst/>
                <a:latin typeface="Verdana" panose="020B0604030504040204" pitchFamily="34" charset="0"/>
              </a:rPr>
              <a:t> Margin of Error</a:t>
            </a:r>
            <a:r>
              <a:rPr lang="en-US" sz="800" b="0" i="0" u="none" strike="noStrike" dirty="0">
                <a:solidFill>
                  <a:srgbClr val="000000"/>
                </a:solidFill>
                <a:effectLst/>
                <a:latin typeface="Verdana" panose="020B0604030504040204" pitchFamily="34" charset="0"/>
              </a:rPr>
              <a:t> is the number that quantifies this statistical uncertainty.</a:t>
            </a:r>
          </a:p>
          <a:p>
            <a:pPr algn="l"/>
            <a:endParaRPr lang="en-US" sz="800" b="0" i="0" u="none" strike="noStrike" dirty="0">
              <a:solidFill>
                <a:srgbClr val="000000"/>
              </a:solidFill>
              <a:effectLst/>
              <a:latin typeface="Verdana" panose="020B0604030504040204" pitchFamily="34" charset="0"/>
            </a:endParaRPr>
          </a:p>
          <a:p>
            <a:pPr algn="l"/>
            <a:r>
              <a:rPr lang="en-US" sz="800" b="1" i="0" u="none" strike="noStrike" dirty="0">
                <a:solidFill>
                  <a:srgbClr val="000000"/>
                </a:solidFill>
                <a:effectLst/>
                <a:latin typeface="Verdana" panose="020B0604030504040204" pitchFamily="34" charset="0"/>
              </a:rPr>
              <a:t>Different margins</a:t>
            </a:r>
            <a:r>
              <a:rPr lang="en-US" sz="800" b="0" i="0" u="none" strike="noStrike" dirty="0">
                <a:solidFill>
                  <a:srgbClr val="000000"/>
                </a:solidFill>
                <a:effectLst/>
                <a:latin typeface="Verdana" panose="020B0604030504040204" pitchFamily="34" charset="0"/>
              </a:rPr>
              <a:t> define different ranges for where we believe the correct answers can be found.</a:t>
            </a:r>
          </a:p>
          <a:p>
            <a:pPr algn="l"/>
            <a:r>
              <a:rPr lang="en-US" sz="800" b="1" i="0" u="none" strike="noStrike" dirty="0">
                <a:solidFill>
                  <a:srgbClr val="000000"/>
                </a:solidFill>
                <a:effectLst/>
                <a:latin typeface="Verdana" panose="020B0604030504040204" pitchFamily="34" charset="0"/>
              </a:rPr>
              <a:t>The acceptable margin</a:t>
            </a:r>
            <a:r>
              <a:rPr lang="en-US" sz="800" b="0" i="0" u="none" strike="noStrike" dirty="0">
                <a:solidFill>
                  <a:srgbClr val="000000"/>
                </a:solidFill>
                <a:effectLst/>
                <a:latin typeface="Verdana" panose="020B0604030504040204" pitchFamily="34" charset="0"/>
              </a:rPr>
              <a:t> is a matter of judgment, and relative to how important the answer is.</a:t>
            </a:r>
          </a:p>
          <a:p>
            <a:pPr algn="l"/>
            <a:r>
              <a:rPr lang="en-US" sz="800" b="0" i="0" u="none" strike="noStrike" dirty="0">
                <a:solidFill>
                  <a:srgbClr val="000000"/>
                </a:solidFill>
                <a:effectLst/>
                <a:latin typeface="Verdana" panose="020B0604030504040204" pitchFamily="34" charset="0"/>
              </a:rPr>
              <a:t>The more samples we collect, the lower the margin of error is:</a:t>
            </a:r>
          </a:p>
        </p:txBody>
      </p:sp>
      <p:pic>
        <p:nvPicPr>
          <p:cNvPr id="4" name="Picture 3">
            <a:extLst>
              <a:ext uri="{FF2B5EF4-FFF2-40B4-BE49-F238E27FC236}">
                <a16:creationId xmlns:a16="http://schemas.microsoft.com/office/drawing/2014/main" id="{E1E3DB4E-A03F-86A9-4918-7784C8C89C98}"/>
              </a:ext>
            </a:extLst>
          </p:cNvPr>
          <p:cNvPicPr>
            <a:picLocks noChangeAspect="1"/>
          </p:cNvPicPr>
          <p:nvPr/>
        </p:nvPicPr>
        <p:blipFill>
          <a:blip r:embed="rId2"/>
          <a:stretch>
            <a:fillRect/>
          </a:stretch>
        </p:blipFill>
        <p:spPr>
          <a:xfrm>
            <a:off x="2548091" y="1742281"/>
            <a:ext cx="2062009" cy="1654175"/>
          </a:xfrm>
          <a:prstGeom prst="rect">
            <a:avLst/>
          </a:prstGeom>
        </p:spPr>
      </p:pic>
      <p:sp>
        <p:nvSpPr>
          <p:cNvPr id="6" name="TextBox 5">
            <a:extLst>
              <a:ext uri="{FF2B5EF4-FFF2-40B4-BE49-F238E27FC236}">
                <a16:creationId xmlns:a16="http://schemas.microsoft.com/office/drawing/2014/main" id="{838ABDAA-A92D-7142-0E75-E57BEB0B8048}"/>
              </a:ext>
            </a:extLst>
          </p:cNvPr>
          <p:cNvSpPr txBox="1"/>
          <p:nvPr/>
        </p:nvSpPr>
        <p:spPr>
          <a:xfrm>
            <a:off x="95250" y="2035715"/>
            <a:ext cx="2609850" cy="1323439"/>
          </a:xfrm>
          <a:prstGeom prst="rect">
            <a:avLst/>
          </a:prstGeom>
          <a:noFill/>
        </p:spPr>
        <p:txBody>
          <a:bodyPr wrap="square">
            <a:spAutoFit/>
          </a:bodyPr>
          <a:lstStyle/>
          <a:p>
            <a:pPr algn="l"/>
            <a:r>
              <a:rPr lang="en-US" sz="800" b="1" i="0" u="none" strike="noStrike" dirty="0">
                <a:solidFill>
                  <a:srgbClr val="000000"/>
                </a:solidFill>
                <a:effectLst/>
                <a:latin typeface="+mj-lt"/>
              </a:rPr>
              <a:t>How to Interpret Margin of Error</a:t>
            </a:r>
          </a:p>
          <a:p>
            <a:pPr algn="l"/>
            <a:r>
              <a:rPr lang="en-US" sz="800" b="0" i="0" u="none" strike="noStrike" dirty="0">
                <a:solidFill>
                  <a:srgbClr val="000000"/>
                </a:solidFill>
                <a:effectLst/>
                <a:latin typeface="+mj-lt"/>
              </a:rPr>
              <a:t>Suppose 55% of a sampled population say they plan to vote "Yes".</a:t>
            </a:r>
          </a:p>
          <a:p>
            <a:pPr algn="l"/>
            <a:r>
              <a:rPr lang="en-US" sz="800" b="0" i="0" u="none" strike="noStrike" dirty="0">
                <a:solidFill>
                  <a:srgbClr val="000000"/>
                </a:solidFill>
                <a:effectLst/>
                <a:latin typeface="+mj-lt"/>
              </a:rPr>
              <a:t>When projecting this to a whole population, you add/subtract the margin of error to give a range of possible results.</a:t>
            </a:r>
          </a:p>
          <a:p>
            <a:pPr algn="l"/>
            <a:r>
              <a:rPr lang="en-US" sz="800" b="0" i="0" u="none" strike="noStrike" dirty="0">
                <a:solidFill>
                  <a:srgbClr val="000000"/>
                </a:solidFill>
                <a:effectLst/>
                <a:latin typeface="+mj-lt"/>
              </a:rPr>
              <a:t>With a margin of error of 3%, you are confident that between 52% and 58% will vote "Yes".</a:t>
            </a:r>
          </a:p>
          <a:p>
            <a:pPr algn="l"/>
            <a:r>
              <a:rPr lang="en-US" sz="800" b="0" i="0" u="none" strike="noStrike" dirty="0">
                <a:solidFill>
                  <a:srgbClr val="000000"/>
                </a:solidFill>
                <a:effectLst/>
                <a:latin typeface="+mj-lt"/>
              </a:rPr>
              <a:t>With a margin of error of 10%, you are confident that between 45% and 65% will vote "Yes".</a:t>
            </a:r>
          </a:p>
        </p:txBody>
      </p:sp>
      <p:sp>
        <p:nvSpPr>
          <p:cNvPr id="7" name="Footer Placeholder 6">
            <a:extLst>
              <a:ext uri="{FF2B5EF4-FFF2-40B4-BE49-F238E27FC236}">
                <a16:creationId xmlns:a16="http://schemas.microsoft.com/office/drawing/2014/main" id="{90E0A04E-7125-D9EB-7EF6-AF9B5F3C4615}"/>
              </a:ext>
            </a:extLst>
          </p:cNvPr>
          <p:cNvSpPr>
            <a:spLocks noGrp="1"/>
          </p:cNvSpPr>
          <p:nvPr>
            <p:ph type="ftr" sz="quarter" idx="5"/>
          </p:nvPr>
        </p:nvSpPr>
        <p:spPr/>
        <p:txBody>
          <a:bodyPr/>
          <a:lstStyle/>
          <a:p>
            <a:r>
              <a:rPr lang="en-US"/>
              <a:t>Dr. Malak Abdullah</a:t>
            </a:r>
          </a:p>
        </p:txBody>
      </p:sp>
      <p:sp>
        <p:nvSpPr>
          <p:cNvPr id="8" name="Slide Number Placeholder 7">
            <a:extLst>
              <a:ext uri="{FF2B5EF4-FFF2-40B4-BE49-F238E27FC236}">
                <a16:creationId xmlns:a16="http://schemas.microsoft.com/office/drawing/2014/main" id="{F3319917-DD8B-C7C3-748A-5180DB181DE9}"/>
              </a:ext>
            </a:extLst>
          </p:cNvPr>
          <p:cNvSpPr>
            <a:spLocks noGrp="1"/>
          </p:cNvSpPr>
          <p:nvPr>
            <p:ph type="sldNum" sz="quarter" idx="7"/>
          </p:nvPr>
        </p:nvSpPr>
        <p:spPr/>
        <p:txBody>
          <a:bodyPr/>
          <a:lstStyle/>
          <a:p>
            <a:pPr marL="38100">
              <a:lnSpc>
                <a:spcPts val="670"/>
              </a:lnSpc>
            </a:pPr>
            <a:fld id="{81D60167-4931-47E6-BA6A-407CBD079E47}" type="slidenum">
              <a:rPr lang="en-JO" smtClean="0"/>
              <a:t>52</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3696726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a:t>
            </a:r>
          </a:p>
        </p:txBody>
      </p:sp>
      <p:sp>
        <p:nvSpPr>
          <p:cNvPr id="3" name="Content Placeholder 2"/>
          <p:cNvSpPr>
            <a:spLocks noGrp="1"/>
          </p:cNvSpPr>
          <p:nvPr>
            <p:ph idx="1"/>
          </p:nvPr>
        </p:nvSpPr>
        <p:spPr>
          <a:xfrm>
            <a:off x="209548" y="549275"/>
            <a:ext cx="4305301" cy="2781300"/>
          </a:xfrm>
        </p:spPr>
        <p:txBody>
          <a:bodyPr>
            <a:noAutofit/>
          </a:bodyPr>
          <a:lstStyle/>
          <a:p>
            <a:r>
              <a:rPr lang="en-US" sz="800" dirty="0">
                <a:solidFill>
                  <a:srgbClr val="000000"/>
                </a:solidFill>
                <a:latin typeface="+mj-lt"/>
              </a:rPr>
              <a:t>A correlation coefficient is a statistical measure of the degree to which changes to the value of one variable predict changes to the value of another. </a:t>
            </a:r>
          </a:p>
          <a:p>
            <a:endParaRPr lang="en-US" sz="800" dirty="0">
              <a:solidFill>
                <a:srgbClr val="000000"/>
              </a:solidFill>
              <a:latin typeface="+mj-lt"/>
            </a:endParaRPr>
          </a:p>
          <a:p>
            <a:r>
              <a:rPr lang="en-US" sz="800" b="1" dirty="0">
                <a:latin typeface="+mj-lt"/>
              </a:rPr>
              <a:t>When to use it? </a:t>
            </a:r>
          </a:p>
          <a:p>
            <a:pPr lvl="1"/>
            <a:r>
              <a:rPr lang="en-US" sz="800" dirty="0">
                <a:latin typeface="+mj-lt"/>
              </a:rPr>
              <a:t>When you want to know about the association or relationship between two continuous variables </a:t>
            </a:r>
          </a:p>
          <a:p>
            <a:pPr lvl="2"/>
            <a:r>
              <a:rPr lang="en-US" sz="800" dirty="0">
                <a:latin typeface="+mj-lt"/>
              </a:rPr>
              <a:t>Ex) Taller people tend to be heavier. </a:t>
            </a:r>
          </a:p>
          <a:p>
            <a:pPr lvl="2"/>
            <a:r>
              <a:rPr lang="en-US" sz="800" dirty="0">
                <a:latin typeface="+mj-lt"/>
              </a:rPr>
              <a:t>If an </a:t>
            </a:r>
            <a:r>
              <a:rPr lang="en-US" sz="800" b="1" dirty="0">
                <a:latin typeface="+mj-lt"/>
              </a:rPr>
              <a:t>increase</a:t>
            </a:r>
            <a:r>
              <a:rPr lang="en-US" sz="800" dirty="0">
                <a:latin typeface="+mj-lt"/>
              </a:rPr>
              <a:t> in one </a:t>
            </a:r>
            <a:r>
              <a:rPr lang="en-US" sz="800" b="1" dirty="0">
                <a:latin typeface="+mj-lt"/>
              </a:rPr>
              <a:t>variable</a:t>
            </a:r>
            <a:r>
              <a:rPr lang="en-US" sz="800" dirty="0">
                <a:latin typeface="+mj-lt"/>
              </a:rPr>
              <a:t> tends to be associated with a </a:t>
            </a:r>
            <a:r>
              <a:rPr lang="en-US" sz="800" b="1" dirty="0">
                <a:latin typeface="+mj-lt"/>
              </a:rPr>
              <a:t>decrease</a:t>
            </a:r>
            <a:r>
              <a:rPr lang="en-US" sz="800" dirty="0">
                <a:latin typeface="+mj-lt"/>
              </a:rPr>
              <a:t> in the other then this is known as a </a:t>
            </a:r>
            <a:r>
              <a:rPr lang="en-US" sz="800" b="1" dirty="0">
                <a:latin typeface="+mj-lt"/>
              </a:rPr>
              <a:t>negative correlation</a:t>
            </a:r>
            <a:r>
              <a:rPr lang="en-US" sz="800" dirty="0">
                <a:latin typeface="+mj-lt"/>
              </a:rPr>
              <a:t>. An example would be height above </a:t>
            </a:r>
            <a:r>
              <a:rPr lang="en-US" sz="800" b="1" dirty="0">
                <a:latin typeface="+mj-lt"/>
              </a:rPr>
              <a:t>sea level</a:t>
            </a:r>
            <a:r>
              <a:rPr lang="en-US" sz="800" dirty="0">
                <a:latin typeface="+mj-lt"/>
              </a:rPr>
              <a:t> and temperature</a:t>
            </a:r>
          </a:p>
          <a:p>
            <a:pPr lvl="2"/>
            <a:endParaRPr lang="en-US" sz="800" dirty="0">
              <a:latin typeface="+mj-lt"/>
            </a:endParaRPr>
          </a:p>
          <a:p>
            <a:r>
              <a:rPr lang="en-US" sz="800" b="1" dirty="0">
                <a:latin typeface="+mj-lt"/>
              </a:rPr>
              <a:t>What does it tell you? </a:t>
            </a:r>
          </a:p>
          <a:p>
            <a:pPr lvl="1"/>
            <a:r>
              <a:rPr lang="en-US" sz="800" dirty="0">
                <a:latin typeface="+mj-lt"/>
              </a:rPr>
              <a:t>If a linear relationship exists between two variables, and how strong that relationship is </a:t>
            </a:r>
          </a:p>
          <a:p>
            <a:pPr lvl="1"/>
            <a:endParaRPr lang="en-US" sz="800" dirty="0">
              <a:latin typeface="+mj-lt"/>
            </a:endParaRPr>
          </a:p>
          <a:p>
            <a:r>
              <a:rPr lang="en-US" sz="800" b="1" dirty="0">
                <a:latin typeface="+mj-lt"/>
              </a:rPr>
              <a:t>What do the results look like?</a:t>
            </a:r>
          </a:p>
          <a:p>
            <a:pPr lvl="1"/>
            <a:r>
              <a:rPr lang="en-US" sz="800" dirty="0">
                <a:latin typeface="+mj-lt"/>
              </a:rPr>
              <a:t>The correlation coefficient = Pearson’s </a:t>
            </a:r>
            <a:r>
              <a:rPr lang="en-US" sz="800" i="1" dirty="0">
                <a:latin typeface="+mj-lt"/>
              </a:rPr>
              <a:t>r</a:t>
            </a:r>
            <a:endParaRPr lang="en-US" sz="800" dirty="0">
              <a:latin typeface="+mj-lt"/>
            </a:endParaRPr>
          </a:p>
          <a:p>
            <a:pPr lvl="1"/>
            <a:r>
              <a:rPr lang="en-US" sz="800" dirty="0">
                <a:latin typeface="+mj-lt"/>
              </a:rPr>
              <a:t>Ranges from -1 to +1 </a:t>
            </a:r>
          </a:p>
          <a:p>
            <a:endParaRPr lang="en-US" sz="800" dirty="0">
              <a:latin typeface="+mj-lt"/>
              <a:cs typeface="+mn-cs"/>
            </a:endParaRPr>
          </a:p>
          <a:p>
            <a:r>
              <a:rPr lang="en-US" sz="800" b="1" dirty="0">
                <a:latin typeface="+mj-lt"/>
                <a:cs typeface="+mn-cs"/>
              </a:rPr>
              <a:t>Pearson’s correlation coefficient</a:t>
            </a:r>
            <a:r>
              <a:rPr lang="en-US" sz="800" dirty="0">
                <a:latin typeface="+mj-lt"/>
                <a:cs typeface="+mn-cs"/>
              </a:rPr>
              <a:t> is a measure of the strength of a linear association between two variables and is denoted by r. Basically, a Pearson’s correlation attempts to draw a line of best fit through two variables' data. </a:t>
            </a:r>
          </a:p>
        </p:txBody>
      </p:sp>
      <p:pic>
        <p:nvPicPr>
          <p:cNvPr id="5" name="Picture 4">
            <a:extLst>
              <a:ext uri="{FF2B5EF4-FFF2-40B4-BE49-F238E27FC236}">
                <a16:creationId xmlns:a16="http://schemas.microsoft.com/office/drawing/2014/main" id="{6C66757B-A673-64AE-255A-3093370A53E3}"/>
              </a:ext>
            </a:extLst>
          </p:cNvPr>
          <p:cNvPicPr>
            <a:picLocks noChangeAspect="1"/>
          </p:cNvPicPr>
          <p:nvPr/>
        </p:nvPicPr>
        <p:blipFill>
          <a:blip r:embed="rId2"/>
          <a:stretch>
            <a:fillRect/>
          </a:stretch>
        </p:blipFill>
        <p:spPr>
          <a:xfrm>
            <a:off x="2533650" y="2187575"/>
            <a:ext cx="1346200" cy="504825"/>
          </a:xfrm>
          <a:prstGeom prst="rect">
            <a:avLst/>
          </a:prstGeom>
        </p:spPr>
      </p:pic>
      <p:sp>
        <p:nvSpPr>
          <p:cNvPr id="6" name="Footer Placeholder 5">
            <a:extLst>
              <a:ext uri="{FF2B5EF4-FFF2-40B4-BE49-F238E27FC236}">
                <a16:creationId xmlns:a16="http://schemas.microsoft.com/office/drawing/2014/main" id="{57D3867D-E404-9EE7-3743-6ADF07D9021A}"/>
              </a:ext>
            </a:extLst>
          </p:cNvPr>
          <p:cNvSpPr>
            <a:spLocks noGrp="1"/>
          </p:cNvSpPr>
          <p:nvPr>
            <p:ph type="ftr" sz="quarter" idx="5"/>
          </p:nvPr>
        </p:nvSpPr>
        <p:spPr/>
        <p:txBody>
          <a:bodyPr/>
          <a:lstStyle/>
          <a:p>
            <a:r>
              <a:rPr lang="en-US"/>
              <a:t>Dr. Malak Abdullah</a:t>
            </a:r>
          </a:p>
        </p:txBody>
      </p:sp>
      <p:sp>
        <p:nvSpPr>
          <p:cNvPr id="7" name="Slide Number Placeholder 6">
            <a:extLst>
              <a:ext uri="{FF2B5EF4-FFF2-40B4-BE49-F238E27FC236}">
                <a16:creationId xmlns:a16="http://schemas.microsoft.com/office/drawing/2014/main" id="{CCD3E80A-2E30-90A1-E70F-2074CF0427CA}"/>
              </a:ext>
            </a:extLst>
          </p:cNvPr>
          <p:cNvSpPr>
            <a:spLocks noGrp="1"/>
          </p:cNvSpPr>
          <p:nvPr>
            <p:ph type="sldNum" sz="quarter" idx="7"/>
          </p:nvPr>
        </p:nvSpPr>
        <p:spPr/>
        <p:txBody>
          <a:bodyPr/>
          <a:lstStyle/>
          <a:p>
            <a:pPr marL="38100">
              <a:lnSpc>
                <a:spcPts val="670"/>
              </a:lnSpc>
            </a:pPr>
            <a:fld id="{81D60167-4931-47E6-BA6A-407CBD079E47}" type="slidenum">
              <a:rPr lang="en-JO" smtClean="0"/>
              <a:t>53</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89978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a:t>
            </a:r>
          </a:p>
        </p:txBody>
      </p:sp>
      <p:sp>
        <p:nvSpPr>
          <p:cNvPr id="6" name="Text Placeholder 5"/>
          <p:cNvSpPr>
            <a:spLocks noGrp="1"/>
          </p:cNvSpPr>
          <p:nvPr>
            <p:ph type="body" sz="quarter" idx="3"/>
          </p:nvPr>
        </p:nvSpPr>
        <p:spPr>
          <a:xfrm>
            <a:off x="2472390" y="660604"/>
            <a:ext cx="1975499" cy="241910"/>
          </a:xfrm>
        </p:spPr>
        <p:txBody>
          <a:bodyPr>
            <a:normAutofit fontScale="92500"/>
          </a:bodyPr>
          <a:lstStyle/>
          <a:p>
            <a:r>
              <a:rPr lang="en-US" u="sng" dirty="0"/>
              <a:t>Guide for interpreting strength of correlations: </a:t>
            </a:r>
          </a:p>
        </p:txBody>
      </p:sp>
      <p:sp>
        <p:nvSpPr>
          <p:cNvPr id="7" name="Content Placeholder 6"/>
          <p:cNvSpPr>
            <a:spLocks noGrp="1"/>
          </p:cNvSpPr>
          <p:nvPr>
            <p:ph sz="quarter" idx="4"/>
          </p:nvPr>
        </p:nvSpPr>
        <p:spPr>
          <a:xfrm>
            <a:off x="2424737" y="1027711"/>
            <a:ext cx="2145409" cy="1728788"/>
          </a:xfrm>
        </p:spPr>
        <p:txBody>
          <a:bodyPr>
            <a:normAutofit/>
          </a:bodyPr>
          <a:lstStyle/>
          <a:p>
            <a:pPr lvl="1">
              <a:buFont typeface="Wingdings" pitchFamily="2" charset="2"/>
              <a:buChar char="§"/>
            </a:pPr>
            <a:r>
              <a:rPr lang="en-US" dirty="0"/>
              <a:t>0 – 0.25 = Little or no relationship </a:t>
            </a:r>
          </a:p>
          <a:p>
            <a:pPr lvl="1">
              <a:buFont typeface="Wingdings" pitchFamily="2" charset="2"/>
              <a:buChar char="§"/>
            </a:pPr>
            <a:endParaRPr lang="en-US" dirty="0"/>
          </a:p>
          <a:p>
            <a:pPr lvl="1">
              <a:buFont typeface="Wingdings" pitchFamily="2" charset="2"/>
              <a:buChar char="§"/>
            </a:pPr>
            <a:r>
              <a:rPr lang="en-US" dirty="0"/>
              <a:t>0.25 – 0.50 = Fair degree of relationship </a:t>
            </a:r>
          </a:p>
          <a:p>
            <a:pPr lvl="1">
              <a:buFont typeface="Wingdings" pitchFamily="2" charset="2"/>
              <a:buChar char="§"/>
            </a:pPr>
            <a:endParaRPr lang="en-US" dirty="0"/>
          </a:p>
          <a:p>
            <a:pPr lvl="1">
              <a:buFont typeface="Wingdings" pitchFamily="2" charset="2"/>
              <a:buChar char="§"/>
            </a:pPr>
            <a:r>
              <a:rPr lang="en-US" dirty="0"/>
              <a:t>0.50 - 0.75 = Moderate degree of relationship </a:t>
            </a:r>
          </a:p>
          <a:p>
            <a:pPr lvl="1">
              <a:buFont typeface="Wingdings" pitchFamily="2" charset="2"/>
              <a:buChar char="§"/>
            </a:pPr>
            <a:endParaRPr lang="en-US" dirty="0"/>
          </a:p>
          <a:p>
            <a:pPr lvl="1">
              <a:buFont typeface="Wingdings" pitchFamily="2" charset="2"/>
              <a:buChar char="§"/>
            </a:pPr>
            <a:r>
              <a:rPr lang="en-US" dirty="0"/>
              <a:t>0.75 – 1.0 = Strong relationship </a:t>
            </a:r>
          </a:p>
          <a:p>
            <a:pPr lvl="1">
              <a:buFont typeface="Wingdings" pitchFamily="2" charset="2"/>
              <a:buChar char="§"/>
            </a:pPr>
            <a:endParaRPr lang="en-US" dirty="0"/>
          </a:p>
          <a:p>
            <a:pPr lvl="1">
              <a:buFont typeface="Wingdings" pitchFamily="2" charset="2"/>
              <a:buChar char="§"/>
            </a:pPr>
            <a:r>
              <a:rPr lang="en-US" dirty="0"/>
              <a:t>1.0 = perfect correlation</a:t>
            </a:r>
          </a:p>
          <a:p>
            <a:endParaRPr 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738" t="35383" r="19389" b="14843"/>
          <a:stretch/>
        </p:blipFill>
        <p:spPr bwMode="auto">
          <a:xfrm>
            <a:off x="6645" y="902514"/>
            <a:ext cx="2782749" cy="2171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7">
            <a:extLst>
              <a:ext uri="{FF2B5EF4-FFF2-40B4-BE49-F238E27FC236}">
                <a16:creationId xmlns:a16="http://schemas.microsoft.com/office/drawing/2014/main" id="{56B8B0E7-8C44-BCC7-61AC-1DEC6D16D1EC}"/>
              </a:ext>
            </a:extLst>
          </p:cNvPr>
          <p:cNvSpPr>
            <a:spLocks noGrp="1"/>
          </p:cNvSpPr>
          <p:nvPr>
            <p:ph type="ftr" sz="quarter" idx="11"/>
          </p:nvPr>
        </p:nvSpPr>
        <p:spPr/>
        <p:txBody>
          <a:bodyPr/>
          <a:lstStyle/>
          <a:p>
            <a:r>
              <a:rPr lang="en-US"/>
              <a:t>Dr. Malak Abdullah</a:t>
            </a:r>
          </a:p>
        </p:txBody>
      </p:sp>
      <p:sp>
        <p:nvSpPr>
          <p:cNvPr id="9" name="Slide Number Placeholder 8">
            <a:extLst>
              <a:ext uri="{FF2B5EF4-FFF2-40B4-BE49-F238E27FC236}">
                <a16:creationId xmlns:a16="http://schemas.microsoft.com/office/drawing/2014/main" id="{5DC8B5C6-5736-9F59-9B5A-D7715B5CFE2E}"/>
              </a:ext>
            </a:extLst>
          </p:cNvPr>
          <p:cNvSpPr>
            <a:spLocks noGrp="1"/>
          </p:cNvSpPr>
          <p:nvPr>
            <p:ph type="sldNum" sz="quarter" idx="12"/>
          </p:nvPr>
        </p:nvSpPr>
        <p:spPr/>
        <p:txBody>
          <a:bodyPr/>
          <a:lstStyle/>
          <a:p>
            <a:fld id="{5ADD6836-E50F-42BB-A4CC-6A6502CFA6A5}" type="slidenum">
              <a:rPr lang="en-US" smtClean="0"/>
              <a:t>54</a:t>
            </a:fld>
            <a:endParaRPr lang="en-US"/>
          </a:p>
        </p:txBody>
      </p:sp>
      <p:sp>
        <p:nvSpPr>
          <p:cNvPr id="3" name="Date Placeholder 2">
            <a:extLst>
              <a:ext uri="{FF2B5EF4-FFF2-40B4-BE49-F238E27FC236}">
                <a16:creationId xmlns:a16="http://schemas.microsoft.com/office/drawing/2014/main" id="{BCF7029D-6BA3-B589-DF6F-94AF199142B9}"/>
              </a:ext>
            </a:extLst>
          </p:cNvPr>
          <p:cNvSpPr>
            <a:spLocks noGrp="1"/>
          </p:cNvSpPr>
          <p:nvPr>
            <p:ph type="dt" sz="half" idx="10"/>
          </p:nvPr>
        </p:nvSpPr>
        <p:spPr/>
        <p:txBody>
          <a:bodyPr/>
          <a:lstStyle/>
          <a:p>
            <a:r>
              <a:rPr lang="en-US"/>
              <a:t>First Semester 2021-2022</a:t>
            </a:r>
          </a:p>
        </p:txBody>
      </p:sp>
    </p:spTree>
    <p:extLst>
      <p:ext uri="{BB962C8B-B14F-4D97-AF65-F5344CB8AC3E}">
        <p14:creationId xmlns:p14="http://schemas.microsoft.com/office/powerpoint/2010/main" val="2209197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 </a:t>
            </a:r>
          </a:p>
        </p:txBody>
      </p:sp>
      <p:sp>
        <p:nvSpPr>
          <p:cNvPr id="3" name="Content Placeholder 2"/>
          <p:cNvSpPr>
            <a:spLocks noGrp="1"/>
          </p:cNvSpPr>
          <p:nvPr>
            <p:ph idx="1"/>
          </p:nvPr>
        </p:nvSpPr>
        <p:spPr>
          <a:xfrm>
            <a:off x="95250" y="587375"/>
            <a:ext cx="4419600" cy="2045732"/>
          </a:xfrm>
        </p:spPr>
        <p:txBody>
          <a:bodyPr>
            <a:noAutofit/>
          </a:bodyPr>
          <a:lstStyle/>
          <a:p>
            <a:r>
              <a:rPr lang="en-US" sz="800" dirty="0">
                <a:latin typeface="+mj-lt"/>
              </a:rPr>
              <a:t>How do you interpret it?</a:t>
            </a:r>
          </a:p>
          <a:p>
            <a:pPr lvl="1"/>
            <a:r>
              <a:rPr lang="en-US" sz="800" dirty="0">
                <a:latin typeface="+mj-lt"/>
              </a:rPr>
              <a:t>If </a:t>
            </a:r>
            <a:r>
              <a:rPr lang="en-US" sz="800" i="1" dirty="0">
                <a:latin typeface="+mj-lt"/>
              </a:rPr>
              <a:t>r </a:t>
            </a:r>
            <a:r>
              <a:rPr lang="en-US" sz="800" dirty="0">
                <a:latin typeface="+mj-lt"/>
              </a:rPr>
              <a:t>is </a:t>
            </a:r>
            <a:r>
              <a:rPr lang="en-US" sz="800" b="1" dirty="0">
                <a:latin typeface="+mj-lt"/>
              </a:rPr>
              <a:t>positive</a:t>
            </a:r>
            <a:r>
              <a:rPr lang="en-US" sz="800" dirty="0">
                <a:latin typeface="+mj-lt"/>
              </a:rPr>
              <a:t>, high values of one variable are associated with high values of the other variable (both go in SAME direction - ↑↑  OR  ↓↓)  </a:t>
            </a:r>
          </a:p>
          <a:p>
            <a:pPr lvl="2"/>
            <a:r>
              <a:rPr lang="en-US" sz="800" dirty="0">
                <a:latin typeface="+mj-lt"/>
              </a:rPr>
              <a:t>Ex) Diastolic blood pressure tends to rise with age, thus the two variables are positively correlated</a:t>
            </a:r>
          </a:p>
          <a:p>
            <a:pPr lvl="1"/>
            <a:endParaRPr lang="en-US" sz="800" dirty="0">
              <a:latin typeface="+mj-lt"/>
            </a:endParaRPr>
          </a:p>
          <a:p>
            <a:pPr lvl="1"/>
            <a:r>
              <a:rPr lang="en-US" sz="800" dirty="0">
                <a:latin typeface="+mj-lt"/>
              </a:rPr>
              <a:t>If r is </a:t>
            </a:r>
            <a:r>
              <a:rPr lang="en-US" sz="800" b="1" dirty="0">
                <a:latin typeface="+mj-lt"/>
              </a:rPr>
              <a:t>negative</a:t>
            </a:r>
            <a:r>
              <a:rPr lang="en-US" sz="800" dirty="0">
                <a:latin typeface="+mj-lt"/>
              </a:rPr>
              <a:t>, low values of one variable are associated with high values of the other variable (opposite direction - ↑↓ OR ↓ ↑) </a:t>
            </a:r>
          </a:p>
          <a:p>
            <a:pPr lvl="2"/>
            <a:r>
              <a:rPr lang="en-US" sz="800" dirty="0">
                <a:latin typeface="+mj-lt"/>
              </a:rPr>
              <a:t>Ex) Heart rate tends to be lower in persons who exercise frequently,  the two variables correlate negatively</a:t>
            </a:r>
          </a:p>
          <a:p>
            <a:pPr lvl="2"/>
            <a:endParaRPr lang="en-US" sz="800" dirty="0">
              <a:latin typeface="+mj-lt"/>
            </a:endParaRPr>
          </a:p>
          <a:p>
            <a:pPr lvl="1"/>
            <a:r>
              <a:rPr lang="en-US" sz="800" dirty="0">
                <a:latin typeface="+mj-lt"/>
              </a:rPr>
              <a:t>A correlation of 0 indicates NO linear relationship. </a:t>
            </a:r>
          </a:p>
          <a:p>
            <a:pPr lvl="1"/>
            <a:endParaRPr lang="en-US" sz="800" dirty="0">
              <a:latin typeface="+mj-lt"/>
            </a:endParaRPr>
          </a:p>
          <a:p>
            <a:r>
              <a:rPr lang="en-US" sz="800" dirty="0">
                <a:latin typeface="+mj-lt"/>
              </a:rPr>
              <a:t>How do you report it? </a:t>
            </a:r>
          </a:p>
          <a:p>
            <a:pPr lvl="1"/>
            <a:r>
              <a:rPr lang="en-US" sz="800" dirty="0">
                <a:latin typeface="+mj-lt"/>
              </a:rPr>
              <a:t>“Diastolic blood pressure was positively correlated with age (</a:t>
            </a:r>
            <a:r>
              <a:rPr lang="en-US" sz="800" i="1" dirty="0">
                <a:latin typeface="+mj-lt"/>
              </a:rPr>
              <a:t>r</a:t>
            </a:r>
            <a:r>
              <a:rPr lang="en-US" sz="800" dirty="0">
                <a:latin typeface="+mj-lt"/>
              </a:rPr>
              <a:t> = .75, </a:t>
            </a:r>
            <a:r>
              <a:rPr lang="en-US" sz="800" i="1" dirty="0">
                <a:latin typeface="+mj-lt"/>
              </a:rPr>
              <a:t>p</a:t>
            </a:r>
            <a:r>
              <a:rPr lang="en-US" sz="800" dirty="0">
                <a:latin typeface="+mj-lt"/>
              </a:rPr>
              <a:t> &lt; . 05).” </a:t>
            </a:r>
          </a:p>
          <a:p>
            <a:pPr marL="129650" lvl="1" indent="-129650">
              <a:buFont typeface="Arial" pitchFamily="34" charset="0"/>
              <a:buChar char="•"/>
            </a:pPr>
            <a:endParaRPr lang="en-US" sz="800" dirty="0">
              <a:latin typeface="+mj-lt"/>
            </a:endParaRPr>
          </a:p>
          <a:p>
            <a:pPr marL="0" lvl="1"/>
            <a:endParaRPr lang="en-US" sz="800" dirty="0">
              <a:latin typeface="+mj-lt"/>
            </a:endParaRPr>
          </a:p>
          <a:p>
            <a:pPr marL="0" lvl="1" algn="ctr"/>
            <a:r>
              <a:rPr lang="en-US" sz="800" i="1" dirty="0">
                <a:latin typeface="+mj-lt"/>
              </a:rPr>
              <a:t>Tip: Correlation does NOT equal causation!!!  Just because two variables are highly correlated, this does NOT mean that one CAUSES the other!!! </a:t>
            </a:r>
          </a:p>
        </p:txBody>
      </p:sp>
      <p:sp>
        <p:nvSpPr>
          <p:cNvPr id="5" name="Footer Placeholder 4">
            <a:extLst>
              <a:ext uri="{FF2B5EF4-FFF2-40B4-BE49-F238E27FC236}">
                <a16:creationId xmlns:a16="http://schemas.microsoft.com/office/drawing/2014/main" id="{EE6E3947-DFC0-AF4E-CD91-64E135396049}"/>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5D94EA88-D066-470D-CDC0-5961ECC2F1AD}"/>
              </a:ext>
            </a:extLst>
          </p:cNvPr>
          <p:cNvSpPr>
            <a:spLocks noGrp="1"/>
          </p:cNvSpPr>
          <p:nvPr>
            <p:ph type="sldNum" sz="quarter" idx="7"/>
          </p:nvPr>
        </p:nvSpPr>
        <p:spPr/>
        <p:txBody>
          <a:bodyPr/>
          <a:lstStyle/>
          <a:p>
            <a:pPr marL="38100">
              <a:lnSpc>
                <a:spcPts val="670"/>
              </a:lnSpc>
            </a:pPr>
            <a:fld id="{81D60167-4931-47E6-BA6A-407CBD079E47}" type="slidenum">
              <a:rPr lang="en-JO" smtClean="0"/>
              <a:t>55</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916805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0B46-72D1-7446-B549-E5FFC07D5E0E}"/>
              </a:ext>
            </a:extLst>
          </p:cNvPr>
          <p:cNvSpPr>
            <a:spLocks noGrp="1"/>
          </p:cNvSpPr>
          <p:nvPr>
            <p:ph type="title"/>
          </p:nvPr>
        </p:nvSpPr>
        <p:spPr>
          <a:xfrm>
            <a:off x="1754149" y="211465"/>
            <a:ext cx="1101801" cy="215444"/>
          </a:xfrm>
        </p:spPr>
        <p:txBody>
          <a:bodyPr/>
          <a:lstStyle/>
          <a:p>
            <a:r>
              <a:rPr lang="en-US" dirty="0"/>
              <a:t>Examples</a:t>
            </a:r>
          </a:p>
        </p:txBody>
      </p:sp>
      <p:sp>
        <p:nvSpPr>
          <p:cNvPr id="3" name="Content Placeholder 2">
            <a:extLst>
              <a:ext uri="{FF2B5EF4-FFF2-40B4-BE49-F238E27FC236}">
                <a16:creationId xmlns:a16="http://schemas.microsoft.com/office/drawing/2014/main" id="{A4EDFBEA-DF06-5E4F-B85E-71EAFC2081A3}"/>
              </a:ext>
            </a:extLst>
          </p:cNvPr>
          <p:cNvSpPr>
            <a:spLocks noGrp="1"/>
          </p:cNvSpPr>
          <p:nvPr>
            <p:ph idx="1"/>
          </p:nvPr>
        </p:nvSpPr>
        <p:spPr>
          <a:xfrm>
            <a:off x="367931" y="856397"/>
            <a:ext cx="3874236" cy="1692771"/>
          </a:xfrm>
        </p:spPr>
        <p:txBody>
          <a:bodyPr/>
          <a:lstStyle/>
          <a:p>
            <a:r>
              <a:rPr lang="en-US" dirty="0"/>
              <a:t>Positive</a:t>
            </a:r>
          </a:p>
          <a:p>
            <a:r>
              <a:rPr lang="en-US" dirty="0"/>
              <a:t>The more time you spend running on a treadmill, the more calories you will burn.</a:t>
            </a:r>
          </a:p>
          <a:p>
            <a:r>
              <a:rPr lang="en-US" dirty="0"/>
              <a:t>As the temperature goes up, ice cream sales also go up.</a:t>
            </a:r>
          </a:p>
          <a:p>
            <a:r>
              <a:rPr lang="en-US" dirty="0"/>
              <a:t>As a student's study time increases, so does his test average.</a:t>
            </a:r>
          </a:p>
          <a:p>
            <a:endParaRPr lang="en-US" dirty="0"/>
          </a:p>
          <a:p>
            <a:r>
              <a:rPr lang="en-US" dirty="0"/>
              <a:t>Negative</a:t>
            </a:r>
          </a:p>
          <a:p>
            <a:r>
              <a:rPr lang="en-US" dirty="0"/>
              <a:t>A student who has many absences has a decrease in grades.</a:t>
            </a:r>
          </a:p>
          <a:p>
            <a:r>
              <a:rPr lang="en-US" dirty="0"/>
              <a:t>As one exercises more, his body weight becomes less.</a:t>
            </a:r>
          </a:p>
          <a:p>
            <a:endParaRPr lang="en-US" dirty="0"/>
          </a:p>
        </p:txBody>
      </p:sp>
      <p:sp>
        <p:nvSpPr>
          <p:cNvPr id="5" name="Footer Placeholder 4">
            <a:extLst>
              <a:ext uri="{FF2B5EF4-FFF2-40B4-BE49-F238E27FC236}">
                <a16:creationId xmlns:a16="http://schemas.microsoft.com/office/drawing/2014/main" id="{40C5D9D2-90AC-BFDE-FF5D-3EC1D3070778}"/>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209FB547-61AA-73E6-5BE8-AF2A8CBFD428}"/>
              </a:ext>
            </a:extLst>
          </p:cNvPr>
          <p:cNvSpPr>
            <a:spLocks noGrp="1"/>
          </p:cNvSpPr>
          <p:nvPr>
            <p:ph type="sldNum" sz="quarter" idx="7"/>
          </p:nvPr>
        </p:nvSpPr>
        <p:spPr/>
        <p:txBody>
          <a:bodyPr/>
          <a:lstStyle/>
          <a:p>
            <a:pPr marL="38100">
              <a:lnSpc>
                <a:spcPts val="670"/>
              </a:lnSpc>
            </a:pPr>
            <a:fld id="{81D60167-4931-47E6-BA6A-407CBD079E47}" type="slidenum">
              <a:rPr lang="en-JO" smtClean="0"/>
              <a:t>56</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199086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0B46-72D1-7446-B549-E5FFC07D5E0E}"/>
              </a:ext>
            </a:extLst>
          </p:cNvPr>
          <p:cNvSpPr>
            <a:spLocks noGrp="1"/>
          </p:cNvSpPr>
          <p:nvPr>
            <p:ph type="title"/>
          </p:nvPr>
        </p:nvSpPr>
        <p:spPr>
          <a:xfrm>
            <a:off x="1754149" y="211465"/>
            <a:ext cx="1101801" cy="215444"/>
          </a:xfrm>
        </p:spPr>
        <p:txBody>
          <a:bodyPr/>
          <a:lstStyle/>
          <a:p>
            <a:r>
              <a:rPr lang="en-US" dirty="0"/>
              <a:t>Examples</a:t>
            </a:r>
          </a:p>
        </p:txBody>
      </p:sp>
      <p:pic>
        <p:nvPicPr>
          <p:cNvPr id="7" name="Picture 6">
            <a:extLst>
              <a:ext uri="{FF2B5EF4-FFF2-40B4-BE49-F238E27FC236}">
                <a16:creationId xmlns:a16="http://schemas.microsoft.com/office/drawing/2014/main" id="{FE6EDC05-2D88-571E-64CA-EC2AAED618A0}"/>
              </a:ext>
            </a:extLst>
          </p:cNvPr>
          <p:cNvPicPr>
            <a:picLocks noChangeAspect="1"/>
          </p:cNvPicPr>
          <p:nvPr/>
        </p:nvPicPr>
        <p:blipFill>
          <a:blip r:embed="rId2"/>
          <a:stretch>
            <a:fillRect/>
          </a:stretch>
        </p:blipFill>
        <p:spPr>
          <a:xfrm>
            <a:off x="-21488" y="511175"/>
            <a:ext cx="2179645" cy="902049"/>
          </a:xfrm>
          <a:prstGeom prst="rect">
            <a:avLst/>
          </a:prstGeom>
        </p:spPr>
      </p:pic>
      <p:pic>
        <p:nvPicPr>
          <p:cNvPr id="8" name="Picture 7">
            <a:extLst>
              <a:ext uri="{FF2B5EF4-FFF2-40B4-BE49-F238E27FC236}">
                <a16:creationId xmlns:a16="http://schemas.microsoft.com/office/drawing/2014/main" id="{463C2E0B-B931-8BC4-0251-852CD0467878}"/>
              </a:ext>
            </a:extLst>
          </p:cNvPr>
          <p:cNvPicPr>
            <a:picLocks noChangeAspect="1"/>
          </p:cNvPicPr>
          <p:nvPr/>
        </p:nvPicPr>
        <p:blipFill>
          <a:blip r:embed="rId3"/>
          <a:stretch>
            <a:fillRect/>
          </a:stretch>
        </p:blipFill>
        <p:spPr>
          <a:xfrm>
            <a:off x="2120926" y="511175"/>
            <a:ext cx="2489174" cy="2206505"/>
          </a:xfrm>
          <a:prstGeom prst="rect">
            <a:avLst/>
          </a:prstGeom>
        </p:spPr>
      </p:pic>
      <p:pic>
        <p:nvPicPr>
          <p:cNvPr id="9" name="Picture 8">
            <a:extLst>
              <a:ext uri="{FF2B5EF4-FFF2-40B4-BE49-F238E27FC236}">
                <a16:creationId xmlns:a16="http://schemas.microsoft.com/office/drawing/2014/main" id="{CD0D2823-31BA-5DF1-FE2D-45927138FA35}"/>
              </a:ext>
            </a:extLst>
          </p:cNvPr>
          <p:cNvPicPr>
            <a:picLocks noChangeAspect="1"/>
          </p:cNvPicPr>
          <p:nvPr/>
        </p:nvPicPr>
        <p:blipFill>
          <a:blip r:embed="rId4"/>
          <a:stretch>
            <a:fillRect/>
          </a:stretch>
        </p:blipFill>
        <p:spPr>
          <a:xfrm>
            <a:off x="37742" y="1680366"/>
            <a:ext cx="2076759" cy="1345409"/>
          </a:xfrm>
          <a:prstGeom prst="rect">
            <a:avLst/>
          </a:prstGeom>
        </p:spPr>
      </p:pic>
      <p:sp>
        <p:nvSpPr>
          <p:cNvPr id="10" name="Footer Placeholder 9">
            <a:extLst>
              <a:ext uri="{FF2B5EF4-FFF2-40B4-BE49-F238E27FC236}">
                <a16:creationId xmlns:a16="http://schemas.microsoft.com/office/drawing/2014/main" id="{1DA7910D-183F-D9B3-A90C-FCA9BB1AD259}"/>
              </a:ext>
            </a:extLst>
          </p:cNvPr>
          <p:cNvSpPr>
            <a:spLocks noGrp="1"/>
          </p:cNvSpPr>
          <p:nvPr>
            <p:ph type="ftr" sz="quarter" idx="5"/>
          </p:nvPr>
        </p:nvSpPr>
        <p:spPr/>
        <p:txBody>
          <a:bodyPr/>
          <a:lstStyle/>
          <a:p>
            <a:r>
              <a:rPr lang="en-US"/>
              <a:t>Dr. Malak Abdullah</a:t>
            </a:r>
          </a:p>
        </p:txBody>
      </p:sp>
      <p:sp>
        <p:nvSpPr>
          <p:cNvPr id="11" name="Slide Number Placeholder 10">
            <a:extLst>
              <a:ext uri="{FF2B5EF4-FFF2-40B4-BE49-F238E27FC236}">
                <a16:creationId xmlns:a16="http://schemas.microsoft.com/office/drawing/2014/main" id="{6A31E978-F1D5-DC1C-D586-B334E8B63E0D}"/>
              </a:ext>
            </a:extLst>
          </p:cNvPr>
          <p:cNvSpPr>
            <a:spLocks noGrp="1"/>
          </p:cNvSpPr>
          <p:nvPr>
            <p:ph type="sldNum" sz="quarter" idx="7"/>
          </p:nvPr>
        </p:nvSpPr>
        <p:spPr/>
        <p:txBody>
          <a:bodyPr/>
          <a:lstStyle/>
          <a:p>
            <a:pPr marL="38100">
              <a:lnSpc>
                <a:spcPts val="670"/>
              </a:lnSpc>
            </a:pPr>
            <a:fld id="{81D60167-4931-47E6-BA6A-407CBD079E47}" type="slidenum">
              <a:rPr lang="en-JO" smtClean="0"/>
              <a:t>57</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1335356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0BEB-F00B-5F48-B320-FE334D916213}"/>
              </a:ext>
            </a:extLst>
          </p:cNvPr>
          <p:cNvSpPr>
            <a:spLocks noGrp="1"/>
          </p:cNvSpPr>
          <p:nvPr>
            <p:ph type="title"/>
          </p:nvPr>
        </p:nvSpPr>
        <p:spPr>
          <a:xfrm>
            <a:off x="1034237" y="1196975"/>
            <a:ext cx="2541625" cy="244475"/>
          </a:xfrm>
        </p:spPr>
        <p:txBody>
          <a:bodyPr>
            <a:noAutofit/>
          </a:bodyPr>
          <a:lstStyle/>
          <a:p>
            <a:r>
              <a:rPr lang="en-US" sz="3327" dirty="0"/>
              <a:t>Visualization</a:t>
            </a:r>
          </a:p>
        </p:txBody>
      </p:sp>
      <p:sp>
        <p:nvSpPr>
          <p:cNvPr id="4" name="Date Placeholder 3">
            <a:extLst>
              <a:ext uri="{FF2B5EF4-FFF2-40B4-BE49-F238E27FC236}">
                <a16:creationId xmlns:a16="http://schemas.microsoft.com/office/drawing/2014/main" id="{3915DE04-9A68-8C4D-BD8A-E2F5D681329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37B33815-5475-5C41-924B-137D11344CD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58</a:t>
            </a:fld>
            <a:endParaRPr lang="en-US" dirty="0"/>
          </a:p>
        </p:txBody>
      </p:sp>
      <p:sp>
        <p:nvSpPr>
          <p:cNvPr id="6" name="Footer Placeholder 5">
            <a:extLst>
              <a:ext uri="{FF2B5EF4-FFF2-40B4-BE49-F238E27FC236}">
                <a16:creationId xmlns:a16="http://schemas.microsoft.com/office/drawing/2014/main" id="{8ADDD994-3527-5B4F-B3FD-AB71071BDFD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800318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159B-B579-5343-9954-4B7E30D9674B}"/>
              </a:ext>
            </a:extLst>
          </p:cNvPr>
          <p:cNvSpPr>
            <a:spLocks noGrp="1"/>
          </p:cNvSpPr>
          <p:nvPr>
            <p:ph type="title"/>
          </p:nvPr>
        </p:nvSpPr>
        <p:spPr>
          <a:xfrm>
            <a:off x="1754149" y="211465"/>
            <a:ext cx="1101801" cy="430887"/>
          </a:xfrm>
        </p:spPr>
        <p:txBody>
          <a:bodyPr/>
          <a:lstStyle/>
          <a:p>
            <a:r>
              <a:rPr lang="en-US" dirty="0"/>
              <a:t>Input output files</a:t>
            </a:r>
          </a:p>
        </p:txBody>
      </p:sp>
      <p:sp>
        <p:nvSpPr>
          <p:cNvPr id="3" name="Content Placeholder 2">
            <a:extLst>
              <a:ext uri="{FF2B5EF4-FFF2-40B4-BE49-F238E27FC236}">
                <a16:creationId xmlns:a16="http://schemas.microsoft.com/office/drawing/2014/main" id="{96657F1D-8E5F-DF4D-A316-9788C954D437}"/>
              </a:ext>
            </a:extLst>
          </p:cNvPr>
          <p:cNvSpPr>
            <a:spLocks noGrp="1"/>
          </p:cNvSpPr>
          <p:nvPr>
            <p:ph idx="1"/>
          </p:nvPr>
        </p:nvSpPr>
        <p:spPr>
          <a:xfrm>
            <a:off x="118854" y="1092885"/>
            <a:ext cx="1897119" cy="2031325"/>
          </a:xfrm>
        </p:spPr>
        <p:txBody>
          <a:bodyPr/>
          <a:lstStyle/>
          <a:p>
            <a:r>
              <a:rPr lang="en-US" dirty="0"/>
              <a:t> file object = open(</a:t>
            </a:r>
            <a:r>
              <a:rPr lang="en-US" dirty="0" err="1"/>
              <a:t>file_name</a:t>
            </a:r>
            <a:r>
              <a:rPr lang="en-US" dirty="0"/>
              <a:t> [, </a:t>
            </a:r>
            <a:r>
              <a:rPr lang="en-US" dirty="0" err="1"/>
              <a:t>access_mode</a:t>
            </a:r>
            <a:r>
              <a:rPr lang="en-US" dirty="0"/>
              <a:t>])</a:t>
            </a:r>
          </a:p>
          <a:p>
            <a:r>
              <a:rPr lang="en-US" b="1" dirty="0" err="1"/>
              <a:t>access_mode</a:t>
            </a:r>
            <a:r>
              <a:rPr lang="en-US" dirty="0"/>
              <a:t> − The </a:t>
            </a:r>
            <a:r>
              <a:rPr lang="en-US" dirty="0" err="1"/>
              <a:t>access_mode</a:t>
            </a:r>
            <a:r>
              <a:rPr lang="en-US" dirty="0"/>
              <a:t> determines the mode in which the file has to be opened, i.e., read, write, append, etc. A complete list of possible values is given below in the table. This is optional parameter and the default file access mode is read (r).</a:t>
            </a:r>
          </a:p>
          <a:p>
            <a:endParaRPr lang="en-US" dirty="0"/>
          </a:p>
        </p:txBody>
      </p:sp>
      <p:sp>
        <p:nvSpPr>
          <p:cNvPr id="4" name="Date Placeholder 3">
            <a:extLst>
              <a:ext uri="{FF2B5EF4-FFF2-40B4-BE49-F238E27FC236}">
                <a16:creationId xmlns:a16="http://schemas.microsoft.com/office/drawing/2014/main" id="{379B9E43-706F-6848-BC64-E993AFBFA4A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pic>
        <p:nvPicPr>
          <p:cNvPr id="6" name="Picture 5">
            <a:extLst>
              <a:ext uri="{FF2B5EF4-FFF2-40B4-BE49-F238E27FC236}">
                <a16:creationId xmlns:a16="http://schemas.microsoft.com/office/drawing/2014/main" id="{9BE7F60F-71BE-6D4A-AF53-731E083A0529}"/>
              </a:ext>
            </a:extLst>
          </p:cNvPr>
          <p:cNvPicPr>
            <a:picLocks noChangeAspect="1"/>
          </p:cNvPicPr>
          <p:nvPr/>
        </p:nvPicPr>
        <p:blipFill rotWithShape="1">
          <a:blip r:embed="rId2"/>
          <a:srcRect l="39360" t="6554" r="39377" b="45392"/>
          <a:stretch/>
        </p:blipFill>
        <p:spPr>
          <a:xfrm>
            <a:off x="2015973" y="754948"/>
            <a:ext cx="1307981" cy="1847516"/>
          </a:xfrm>
          <a:prstGeom prst="rect">
            <a:avLst/>
          </a:prstGeom>
        </p:spPr>
      </p:pic>
      <p:pic>
        <p:nvPicPr>
          <p:cNvPr id="7" name="Picture 6">
            <a:extLst>
              <a:ext uri="{FF2B5EF4-FFF2-40B4-BE49-F238E27FC236}">
                <a16:creationId xmlns:a16="http://schemas.microsoft.com/office/drawing/2014/main" id="{C472037A-A793-F84B-B4B7-17873A47FF34}"/>
              </a:ext>
            </a:extLst>
          </p:cNvPr>
          <p:cNvPicPr>
            <a:picLocks noChangeAspect="1"/>
          </p:cNvPicPr>
          <p:nvPr/>
        </p:nvPicPr>
        <p:blipFill rotWithShape="1">
          <a:blip r:embed="rId2"/>
          <a:srcRect l="39360" t="53618" r="39223" b="5536"/>
          <a:stretch/>
        </p:blipFill>
        <p:spPr>
          <a:xfrm>
            <a:off x="3341626" y="915900"/>
            <a:ext cx="1247457" cy="1486944"/>
          </a:xfrm>
          <a:prstGeom prst="rect">
            <a:avLst/>
          </a:prstGeom>
        </p:spPr>
      </p:pic>
      <p:sp>
        <p:nvSpPr>
          <p:cNvPr id="8" name="Footer Placeholder 7">
            <a:extLst>
              <a:ext uri="{FF2B5EF4-FFF2-40B4-BE49-F238E27FC236}">
                <a16:creationId xmlns:a16="http://schemas.microsoft.com/office/drawing/2014/main" id="{4806F124-5633-1F40-A942-FB3AD9A4853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5" name="Slide Number Placeholder 4">
            <a:extLst>
              <a:ext uri="{FF2B5EF4-FFF2-40B4-BE49-F238E27FC236}">
                <a16:creationId xmlns:a16="http://schemas.microsoft.com/office/drawing/2014/main" id="{DBC47732-4084-8340-A194-902D57FF6B6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59</a:t>
            </a:fld>
            <a:endParaRPr lang="en-US" dirty="0"/>
          </a:p>
        </p:txBody>
      </p:sp>
    </p:spTree>
    <p:extLst>
      <p:ext uri="{BB962C8B-B14F-4D97-AF65-F5344CB8AC3E}">
        <p14:creationId xmlns:p14="http://schemas.microsoft.com/office/powerpoint/2010/main" val="104415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468C946-8DB1-9C42-B8CF-7086F2C58156}"/>
              </a:ext>
            </a:extLst>
          </p:cNvPr>
          <p:cNvSpPr>
            <a:spLocks noGrp="1" noChangeArrowheads="1"/>
          </p:cNvSpPr>
          <p:nvPr>
            <p:ph type="title"/>
          </p:nvPr>
        </p:nvSpPr>
        <p:spPr>
          <a:xfrm>
            <a:off x="0" y="495066"/>
            <a:ext cx="1693004" cy="215444"/>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chor="ctr" anchorCtr="1">
            <a:normAutofit fontScale="90000"/>
          </a:bodyPr>
          <a:lstStyle/>
          <a:p>
            <a:r>
              <a:rPr lang="en-US" altLang="en-US" b="1" dirty="0"/>
              <a:t>Descriptive Statistics</a:t>
            </a:r>
          </a:p>
        </p:txBody>
      </p:sp>
      <p:sp>
        <p:nvSpPr>
          <p:cNvPr id="11267" name="Rectangle 3">
            <a:extLst>
              <a:ext uri="{FF2B5EF4-FFF2-40B4-BE49-F238E27FC236}">
                <a16:creationId xmlns:a16="http://schemas.microsoft.com/office/drawing/2014/main" id="{797E275D-8B9F-B145-9093-EFCE4EBCDB9D}"/>
              </a:ext>
            </a:extLst>
          </p:cNvPr>
          <p:cNvSpPr>
            <a:spLocks noGrp="1" noChangeArrowheads="1"/>
          </p:cNvSpPr>
          <p:nvPr>
            <p:ph type="body" sz="half" idx="1"/>
          </p:nvPr>
        </p:nvSpPr>
        <p:spPr>
          <a:xfrm>
            <a:off x="125044" y="806254"/>
            <a:ext cx="2106588" cy="171138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p>
            <a:pPr marL="201679" indent="-201679">
              <a:buClr>
                <a:srgbClr val="8E0D30"/>
              </a:buClr>
              <a:buFontTx/>
              <a:buAutoNum type="arabicPeriod"/>
            </a:pPr>
            <a:r>
              <a:rPr lang="en-US" altLang="en-US" dirty="0">
                <a:latin typeface="Times New Roman" panose="02020603050405020304" pitchFamily="18" charset="0"/>
              </a:rPr>
              <a:t>Involves</a:t>
            </a:r>
          </a:p>
          <a:p>
            <a:pPr marL="345735" lvl="1" indent="-172867">
              <a:buClr>
                <a:srgbClr val="8E0D30"/>
              </a:buClr>
              <a:buFontTx/>
              <a:buChar char="•"/>
            </a:pPr>
            <a:r>
              <a:rPr lang="en-US" altLang="en-US" sz="1100" dirty="0">
                <a:latin typeface="Times New Roman" panose="02020603050405020304" pitchFamily="18" charset="0"/>
              </a:rPr>
              <a:t>Collecting Data</a:t>
            </a:r>
          </a:p>
          <a:p>
            <a:pPr marL="345735" lvl="1" indent="-172867">
              <a:buClr>
                <a:srgbClr val="8E0D30"/>
              </a:buClr>
              <a:buFontTx/>
              <a:buChar char="•"/>
            </a:pPr>
            <a:r>
              <a:rPr lang="en-US" altLang="en-US" sz="1100" dirty="0">
                <a:latin typeface="Times New Roman" panose="02020603050405020304" pitchFamily="18" charset="0"/>
              </a:rPr>
              <a:t>Presenting Data</a:t>
            </a:r>
          </a:p>
          <a:p>
            <a:pPr marL="345735" lvl="1" indent="-172867">
              <a:buClr>
                <a:srgbClr val="8E0D30"/>
              </a:buClr>
              <a:buFontTx/>
              <a:buChar char="•"/>
            </a:pPr>
            <a:r>
              <a:rPr lang="en-US" altLang="en-US" sz="1100" dirty="0">
                <a:latin typeface="Times New Roman" panose="02020603050405020304" pitchFamily="18" charset="0"/>
              </a:rPr>
              <a:t>Characterizing Data</a:t>
            </a:r>
          </a:p>
          <a:p>
            <a:pPr marL="201679" indent="-201679">
              <a:spcBef>
                <a:spcPct val="60000"/>
              </a:spcBef>
              <a:buClr>
                <a:srgbClr val="8E0D30"/>
              </a:buClr>
              <a:buFontTx/>
              <a:buAutoNum type="arabicPeriod"/>
            </a:pPr>
            <a:r>
              <a:rPr lang="en-US" altLang="en-US" dirty="0">
                <a:latin typeface="Times New Roman" panose="02020603050405020304" pitchFamily="18" charset="0"/>
              </a:rPr>
              <a:t>Purpose</a:t>
            </a:r>
          </a:p>
          <a:p>
            <a:pPr marL="345735" lvl="1" indent="-172867">
              <a:buClr>
                <a:srgbClr val="8E0D30"/>
              </a:buClr>
              <a:buFontTx/>
              <a:buChar char="•"/>
            </a:pPr>
            <a:r>
              <a:rPr lang="en-US" altLang="en-US" sz="1100" dirty="0">
                <a:latin typeface="Times New Roman" panose="02020603050405020304" pitchFamily="18" charset="0"/>
              </a:rPr>
              <a:t>Describe Data</a:t>
            </a:r>
          </a:p>
        </p:txBody>
      </p:sp>
      <p:grpSp>
        <p:nvGrpSpPr>
          <p:cNvPr id="11291" name="Group 27">
            <a:extLst>
              <a:ext uri="{FF2B5EF4-FFF2-40B4-BE49-F238E27FC236}">
                <a16:creationId xmlns:a16="http://schemas.microsoft.com/office/drawing/2014/main" id="{5096E2A1-0AA3-E94C-8B31-A654AB8240CF}"/>
              </a:ext>
            </a:extLst>
          </p:cNvPr>
          <p:cNvGrpSpPr>
            <a:grpSpLocks/>
          </p:cNvGrpSpPr>
          <p:nvPr/>
        </p:nvGrpSpPr>
        <p:grpSpPr bwMode="auto">
          <a:xfrm>
            <a:off x="173112" y="2035175"/>
            <a:ext cx="1519892" cy="1387232"/>
            <a:chOff x="2943" y="1374"/>
            <a:chExt cx="2532" cy="2311"/>
          </a:xfrm>
        </p:grpSpPr>
        <p:sp>
          <p:nvSpPr>
            <p:cNvPr id="11268" name="Rectangle 4">
              <a:extLst>
                <a:ext uri="{FF2B5EF4-FFF2-40B4-BE49-F238E27FC236}">
                  <a16:creationId xmlns:a16="http://schemas.microsoft.com/office/drawing/2014/main" id="{4F389C94-4EFB-1840-AE6E-66E8022A2252}"/>
                </a:ext>
              </a:extLst>
            </p:cNvPr>
            <p:cNvSpPr>
              <a:spLocks noChangeArrowheads="1"/>
            </p:cNvSpPr>
            <p:nvPr/>
          </p:nvSpPr>
          <p:spPr bwMode="auto">
            <a:xfrm>
              <a:off x="2943" y="3357"/>
              <a:ext cx="2532"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16" tIns="16808" rIns="34216" bIns="16808">
              <a:spAutoFit/>
            </a:bodyPr>
            <a:lstStyle/>
            <a:p>
              <a:pPr algn="ctr" eaLnBrk="0" hangingPunct="0"/>
              <a:r>
                <a:rPr lang="en-US" altLang="en-US" sz="1059" b="1">
                  <a:latin typeface="Symbol" pitchFamily="2" charset="2"/>
                </a:rPr>
                <a:t></a:t>
              </a:r>
              <a:r>
                <a:rPr lang="en-US" altLang="en-US" sz="1059" b="1"/>
                <a:t>X = 30.5   S</a:t>
              </a:r>
              <a:r>
                <a:rPr lang="en-US" altLang="en-US" sz="1059" b="1" baseline="30000"/>
                <a:t>2</a:t>
              </a:r>
              <a:r>
                <a:rPr lang="en-US" altLang="en-US" sz="1059" b="1"/>
                <a:t> = 113</a:t>
              </a:r>
            </a:p>
          </p:txBody>
        </p:sp>
        <p:sp>
          <p:nvSpPr>
            <p:cNvPr id="11269" name="Freeform 5">
              <a:extLst>
                <a:ext uri="{FF2B5EF4-FFF2-40B4-BE49-F238E27FC236}">
                  <a16:creationId xmlns:a16="http://schemas.microsoft.com/office/drawing/2014/main" id="{659DFFCD-A500-3E4D-A7F2-BB8716BE1422}"/>
                </a:ext>
              </a:extLst>
            </p:cNvPr>
            <p:cNvSpPr>
              <a:spLocks/>
            </p:cNvSpPr>
            <p:nvPr/>
          </p:nvSpPr>
          <p:spPr bwMode="auto">
            <a:xfrm>
              <a:off x="3510" y="2285"/>
              <a:ext cx="332" cy="396"/>
            </a:xfrm>
            <a:custGeom>
              <a:avLst/>
              <a:gdLst>
                <a:gd name="T0" fmla="*/ 0 w 332"/>
                <a:gd name="T1" fmla="*/ 0 h 396"/>
                <a:gd name="T2" fmla="*/ 331 w 332"/>
                <a:gd name="T3" fmla="*/ 0 h 396"/>
                <a:gd name="T4" fmla="*/ 331 w 332"/>
                <a:gd name="T5" fmla="*/ 395 h 396"/>
                <a:gd name="T6" fmla="*/ 0 w 332"/>
                <a:gd name="T7" fmla="*/ 395 h 396"/>
                <a:gd name="T8" fmla="*/ 0 w 332"/>
                <a:gd name="T9" fmla="*/ 0 h 396"/>
              </a:gdLst>
              <a:ahLst/>
              <a:cxnLst>
                <a:cxn ang="0">
                  <a:pos x="T0" y="T1"/>
                </a:cxn>
                <a:cxn ang="0">
                  <a:pos x="T2" y="T3"/>
                </a:cxn>
                <a:cxn ang="0">
                  <a:pos x="T4" y="T5"/>
                </a:cxn>
                <a:cxn ang="0">
                  <a:pos x="T6" y="T7"/>
                </a:cxn>
                <a:cxn ang="0">
                  <a:pos x="T8" y="T9"/>
                </a:cxn>
              </a:cxnLst>
              <a:rect l="0" t="0" r="r" b="b"/>
              <a:pathLst>
                <a:path w="332" h="396">
                  <a:moveTo>
                    <a:pt x="0" y="0"/>
                  </a:moveTo>
                  <a:lnTo>
                    <a:pt x="331" y="0"/>
                  </a:lnTo>
                  <a:lnTo>
                    <a:pt x="331"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70" name="Freeform 6">
              <a:extLst>
                <a:ext uri="{FF2B5EF4-FFF2-40B4-BE49-F238E27FC236}">
                  <a16:creationId xmlns:a16="http://schemas.microsoft.com/office/drawing/2014/main" id="{EC8F3357-3842-D34D-AB32-639123ED60A9}"/>
                </a:ext>
              </a:extLst>
            </p:cNvPr>
            <p:cNvSpPr>
              <a:spLocks/>
            </p:cNvSpPr>
            <p:nvPr/>
          </p:nvSpPr>
          <p:spPr bwMode="auto">
            <a:xfrm>
              <a:off x="4006" y="2150"/>
              <a:ext cx="329" cy="531"/>
            </a:xfrm>
            <a:custGeom>
              <a:avLst/>
              <a:gdLst>
                <a:gd name="T0" fmla="*/ 0 w 329"/>
                <a:gd name="T1" fmla="*/ 0 h 531"/>
                <a:gd name="T2" fmla="*/ 328 w 329"/>
                <a:gd name="T3" fmla="*/ 0 h 531"/>
                <a:gd name="T4" fmla="*/ 328 w 329"/>
                <a:gd name="T5" fmla="*/ 530 h 531"/>
                <a:gd name="T6" fmla="*/ 0 w 329"/>
                <a:gd name="T7" fmla="*/ 530 h 531"/>
                <a:gd name="T8" fmla="*/ 0 w 329"/>
                <a:gd name="T9" fmla="*/ 0 h 531"/>
              </a:gdLst>
              <a:ahLst/>
              <a:cxnLst>
                <a:cxn ang="0">
                  <a:pos x="T0" y="T1"/>
                </a:cxn>
                <a:cxn ang="0">
                  <a:pos x="T2" y="T3"/>
                </a:cxn>
                <a:cxn ang="0">
                  <a:pos x="T4" y="T5"/>
                </a:cxn>
                <a:cxn ang="0">
                  <a:pos x="T6" y="T7"/>
                </a:cxn>
                <a:cxn ang="0">
                  <a:pos x="T8" y="T9"/>
                </a:cxn>
              </a:cxnLst>
              <a:rect l="0" t="0" r="r" b="b"/>
              <a:pathLst>
                <a:path w="329" h="531">
                  <a:moveTo>
                    <a:pt x="0" y="0"/>
                  </a:moveTo>
                  <a:lnTo>
                    <a:pt x="328" y="0"/>
                  </a:lnTo>
                  <a:lnTo>
                    <a:pt x="328" y="530"/>
                  </a:lnTo>
                  <a:lnTo>
                    <a:pt x="0" y="530"/>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71" name="Freeform 7">
              <a:extLst>
                <a:ext uri="{FF2B5EF4-FFF2-40B4-BE49-F238E27FC236}">
                  <a16:creationId xmlns:a16="http://schemas.microsoft.com/office/drawing/2014/main" id="{191E0C00-7C05-2941-B6E8-4192709E97C5}"/>
                </a:ext>
              </a:extLst>
            </p:cNvPr>
            <p:cNvSpPr>
              <a:spLocks/>
            </p:cNvSpPr>
            <p:nvPr/>
          </p:nvSpPr>
          <p:spPr bwMode="auto">
            <a:xfrm>
              <a:off x="4498" y="1811"/>
              <a:ext cx="332" cy="870"/>
            </a:xfrm>
            <a:custGeom>
              <a:avLst/>
              <a:gdLst>
                <a:gd name="T0" fmla="*/ 0 w 332"/>
                <a:gd name="T1" fmla="*/ 0 h 870"/>
                <a:gd name="T2" fmla="*/ 331 w 332"/>
                <a:gd name="T3" fmla="*/ 0 h 870"/>
                <a:gd name="T4" fmla="*/ 331 w 332"/>
                <a:gd name="T5" fmla="*/ 869 h 870"/>
                <a:gd name="T6" fmla="*/ 0 w 332"/>
                <a:gd name="T7" fmla="*/ 869 h 870"/>
                <a:gd name="T8" fmla="*/ 0 w 332"/>
                <a:gd name="T9" fmla="*/ 0 h 870"/>
              </a:gdLst>
              <a:ahLst/>
              <a:cxnLst>
                <a:cxn ang="0">
                  <a:pos x="T0" y="T1"/>
                </a:cxn>
                <a:cxn ang="0">
                  <a:pos x="T2" y="T3"/>
                </a:cxn>
                <a:cxn ang="0">
                  <a:pos x="T4" y="T5"/>
                </a:cxn>
                <a:cxn ang="0">
                  <a:pos x="T6" y="T7"/>
                </a:cxn>
                <a:cxn ang="0">
                  <a:pos x="T8" y="T9"/>
                </a:cxn>
              </a:cxnLst>
              <a:rect l="0" t="0" r="r" b="b"/>
              <a:pathLst>
                <a:path w="332" h="870">
                  <a:moveTo>
                    <a:pt x="0" y="0"/>
                  </a:moveTo>
                  <a:lnTo>
                    <a:pt x="331" y="0"/>
                  </a:lnTo>
                  <a:lnTo>
                    <a:pt x="331" y="869"/>
                  </a:lnTo>
                  <a:lnTo>
                    <a:pt x="0" y="869"/>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72" name="Freeform 8">
              <a:extLst>
                <a:ext uri="{FF2B5EF4-FFF2-40B4-BE49-F238E27FC236}">
                  <a16:creationId xmlns:a16="http://schemas.microsoft.com/office/drawing/2014/main" id="{664A6CF0-E44E-DF4B-BE13-8EE58E50C4FA}"/>
                </a:ext>
              </a:extLst>
            </p:cNvPr>
            <p:cNvSpPr>
              <a:spLocks/>
            </p:cNvSpPr>
            <p:nvPr/>
          </p:nvSpPr>
          <p:spPr bwMode="auto">
            <a:xfrm>
              <a:off x="4993" y="2285"/>
              <a:ext cx="329" cy="396"/>
            </a:xfrm>
            <a:custGeom>
              <a:avLst/>
              <a:gdLst>
                <a:gd name="T0" fmla="*/ 0 w 329"/>
                <a:gd name="T1" fmla="*/ 0 h 396"/>
                <a:gd name="T2" fmla="*/ 328 w 329"/>
                <a:gd name="T3" fmla="*/ 0 h 396"/>
                <a:gd name="T4" fmla="*/ 328 w 329"/>
                <a:gd name="T5" fmla="*/ 395 h 396"/>
                <a:gd name="T6" fmla="*/ 0 w 329"/>
                <a:gd name="T7" fmla="*/ 395 h 396"/>
                <a:gd name="T8" fmla="*/ 0 w 329"/>
                <a:gd name="T9" fmla="*/ 0 h 396"/>
              </a:gdLst>
              <a:ahLst/>
              <a:cxnLst>
                <a:cxn ang="0">
                  <a:pos x="T0" y="T1"/>
                </a:cxn>
                <a:cxn ang="0">
                  <a:pos x="T2" y="T3"/>
                </a:cxn>
                <a:cxn ang="0">
                  <a:pos x="T4" y="T5"/>
                </a:cxn>
                <a:cxn ang="0">
                  <a:pos x="T6" y="T7"/>
                </a:cxn>
                <a:cxn ang="0">
                  <a:pos x="T8" y="T9"/>
                </a:cxn>
              </a:cxnLst>
              <a:rect l="0" t="0" r="r" b="b"/>
              <a:pathLst>
                <a:path w="329" h="396">
                  <a:moveTo>
                    <a:pt x="0" y="0"/>
                  </a:moveTo>
                  <a:lnTo>
                    <a:pt x="328" y="0"/>
                  </a:lnTo>
                  <a:lnTo>
                    <a:pt x="328"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73" name="Line 9">
              <a:extLst>
                <a:ext uri="{FF2B5EF4-FFF2-40B4-BE49-F238E27FC236}">
                  <a16:creationId xmlns:a16="http://schemas.microsoft.com/office/drawing/2014/main" id="{7181FEAD-8FED-0144-8F1A-68E8330C4B62}"/>
                </a:ext>
              </a:extLst>
            </p:cNvPr>
            <p:cNvSpPr>
              <a:spLocks noChangeShapeType="1"/>
            </p:cNvSpPr>
            <p:nvPr/>
          </p:nvSpPr>
          <p:spPr bwMode="auto">
            <a:xfrm>
              <a:off x="3430" y="1722"/>
              <a:ext cx="0" cy="9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4" name="Line 10">
              <a:extLst>
                <a:ext uri="{FF2B5EF4-FFF2-40B4-BE49-F238E27FC236}">
                  <a16:creationId xmlns:a16="http://schemas.microsoft.com/office/drawing/2014/main" id="{78A1A67E-53CB-AF4B-BE4F-C33D14C63686}"/>
                </a:ext>
              </a:extLst>
            </p:cNvPr>
            <p:cNvSpPr>
              <a:spLocks noChangeShapeType="1"/>
            </p:cNvSpPr>
            <p:nvPr/>
          </p:nvSpPr>
          <p:spPr bwMode="auto">
            <a:xfrm>
              <a:off x="3373" y="2680"/>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5" name="Line 11">
              <a:extLst>
                <a:ext uri="{FF2B5EF4-FFF2-40B4-BE49-F238E27FC236}">
                  <a16:creationId xmlns:a16="http://schemas.microsoft.com/office/drawing/2014/main" id="{D979A5A9-BACC-3847-AB8F-EF75763E22A2}"/>
                </a:ext>
              </a:extLst>
            </p:cNvPr>
            <p:cNvSpPr>
              <a:spLocks noChangeShapeType="1"/>
            </p:cNvSpPr>
            <p:nvPr/>
          </p:nvSpPr>
          <p:spPr bwMode="auto">
            <a:xfrm>
              <a:off x="3373" y="2197"/>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6" name="Line 12">
              <a:extLst>
                <a:ext uri="{FF2B5EF4-FFF2-40B4-BE49-F238E27FC236}">
                  <a16:creationId xmlns:a16="http://schemas.microsoft.com/office/drawing/2014/main" id="{0647F322-6854-004B-9E97-D792E18EF63C}"/>
                </a:ext>
              </a:extLst>
            </p:cNvPr>
            <p:cNvSpPr>
              <a:spLocks noChangeShapeType="1"/>
            </p:cNvSpPr>
            <p:nvPr/>
          </p:nvSpPr>
          <p:spPr bwMode="auto">
            <a:xfrm>
              <a:off x="3373" y="1714"/>
              <a:ext cx="4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7" name="Line 13">
              <a:extLst>
                <a:ext uri="{FF2B5EF4-FFF2-40B4-BE49-F238E27FC236}">
                  <a16:creationId xmlns:a16="http://schemas.microsoft.com/office/drawing/2014/main" id="{616D66A6-4415-1F4A-A917-3D44130911A0}"/>
                </a:ext>
              </a:extLst>
            </p:cNvPr>
            <p:cNvSpPr>
              <a:spLocks noChangeShapeType="1"/>
            </p:cNvSpPr>
            <p:nvPr/>
          </p:nvSpPr>
          <p:spPr bwMode="auto">
            <a:xfrm>
              <a:off x="3438" y="2680"/>
              <a:ext cx="195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8" name="Line 14">
              <a:extLst>
                <a:ext uri="{FF2B5EF4-FFF2-40B4-BE49-F238E27FC236}">
                  <a16:creationId xmlns:a16="http://schemas.microsoft.com/office/drawing/2014/main" id="{AF12DA88-78E5-8547-8322-C1EF510E0C0E}"/>
                </a:ext>
              </a:extLst>
            </p:cNvPr>
            <p:cNvSpPr>
              <a:spLocks noChangeShapeType="1"/>
            </p:cNvSpPr>
            <p:nvPr/>
          </p:nvSpPr>
          <p:spPr bwMode="auto">
            <a:xfrm flipV="1">
              <a:off x="3430"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79" name="Line 15">
              <a:extLst>
                <a:ext uri="{FF2B5EF4-FFF2-40B4-BE49-F238E27FC236}">
                  <a16:creationId xmlns:a16="http://schemas.microsoft.com/office/drawing/2014/main" id="{30D5CAAF-4D8D-A641-B5AC-0E21289DD071}"/>
                </a:ext>
              </a:extLst>
            </p:cNvPr>
            <p:cNvSpPr>
              <a:spLocks noChangeShapeType="1"/>
            </p:cNvSpPr>
            <p:nvPr/>
          </p:nvSpPr>
          <p:spPr bwMode="auto">
            <a:xfrm flipV="1">
              <a:off x="3925"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80" name="Line 16">
              <a:extLst>
                <a:ext uri="{FF2B5EF4-FFF2-40B4-BE49-F238E27FC236}">
                  <a16:creationId xmlns:a16="http://schemas.microsoft.com/office/drawing/2014/main" id="{DDC94F8F-26F9-D446-B438-4C55D798AD33}"/>
                </a:ext>
              </a:extLst>
            </p:cNvPr>
            <p:cNvSpPr>
              <a:spLocks noChangeShapeType="1"/>
            </p:cNvSpPr>
            <p:nvPr/>
          </p:nvSpPr>
          <p:spPr bwMode="auto">
            <a:xfrm flipV="1">
              <a:off x="4417"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81" name="Line 17">
              <a:extLst>
                <a:ext uri="{FF2B5EF4-FFF2-40B4-BE49-F238E27FC236}">
                  <a16:creationId xmlns:a16="http://schemas.microsoft.com/office/drawing/2014/main" id="{52B2CF6B-7973-584E-A5A3-E99D94A20503}"/>
                </a:ext>
              </a:extLst>
            </p:cNvPr>
            <p:cNvSpPr>
              <a:spLocks noChangeShapeType="1"/>
            </p:cNvSpPr>
            <p:nvPr/>
          </p:nvSpPr>
          <p:spPr bwMode="auto">
            <a:xfrm flipV="1">
              <a:off x="4913"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82" name="Line 18">
              <a:extLst>
                <a:ext uri="{FF2B5EF4-FFF2-40B4-BE49-F238E27FC236}">
                  <a16:creationId xmlns:a16="http://schemas.microsoft.com/office/drawing/2014/main" id="{98675D7A-5178-4D45-80E5-41033A181D46}"/>
                </a:ext>
              </a:extLst>
            </p:cNvPr>
            <p:cNvSpPr>
              <a:spLocks noChangeShapeType="1"/>
            </p:cNvSpPr>
            <p:nvPr/>
          </p:nvSpPr>
          <p:spPr bwMode="auto">
            <a:xfrm flipV="1">
              <a:off x="5405" y="2672"/>
              <a:ext cx="0" cy="8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11283" name="Rectangle 19">
              <a:extLst>
                <a:ext uri="{FF2B5EF4-FFF2-40B4-BE49-F238E27FC236}">
                  <a16:creationId xmlns:a16="http://schemas.microsoft.com/office/drawing/2014/main" id="{5060FE1B-C17B-FD42-BE3B-B77A2B3126B4}"/>
                </a:ext>
              </a:extLst>
            </p:cNvPr>
            <p:cNvSpPr>
              <a:spLocks noChangeArrowheads="1"/>
            </p:cNvSpPr>
            <p:nvPr/>
          </p:nvSpPr>
          <p:spPr bwMode="auto">
            <a:xfrm>
              <a:off x="3093" y="2530"/>
              <a:ext cx="22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0</a:t>
              </a:r>
            </a:p>
          </p:txBody>
        </p:sp>
        <p:sp>
          <p:nvSpPr>
            <p:cNvPr id="11284" name="Rectangle 20">
              <a:extLst>
                <a:ext uri="{FF2B5EF4-FFF2-40B4-BE49-F238E27FC236}">
                  <a16:creationId xmlns:a16="http://schemas.microsoft.com/office/drawing/2014/main" id="{C911004A-5B35-A343-830B-8BB828FB7E9D}"/>
                </a:ext>
              </a:extLst>
            </p:cNvPr>
            <p:cNvSpPr>
              <a:spLocks noChangeArrowheads="1"/>
            </p:cNvSpPr>
            <p:nvPr/>
          </p:nvSpPr>
          <p:spPr bwMode="auto">
            <a:xfrm>
              <a:off x="2979" y="2046"/>
              <a:ext cx="329"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25</a:t>
              </a:r>
            </a:p>
          </p:txBody>
        </p:sp>
        <p:sp>
          <p:nvSpPr>
            <p:cNvPr id="11285" name="Rectangle 21">
              <a:extLst>
                <a:ext uri="{FF2B5EF4-FFF2-40B4-BE49-F238E27FC236}">
                  <a16:creationId xmlns:a16="http://schemas.microsoft.com/office/drawing/2014/main" id="{A83A6DCA-0A0C-7D46-A32D-556B6C9C30D4}"/>
                </a:ext>
              </a:extLst>
            </p:cNvPr>
            <p:cNvSpPr>
              <a:spLocks noChangeArrowheads="1"/>
            </p:cNvSpPr>
            <p:nvPr/>
          </p:nvSpPr>
          <p:spPr bwMode="auto">
            <a:xfrm>
              <a:off x="2979" y="1563"/>
              <a:ext cx="329"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50</a:t>
              </a:r>
            </a:p>
          </p:txBody>
        </p:sp>
        <p:sp>
          <p:nvSpPr>
            <p:cNvPr id="11286" name="Rectangle 22">
              <a:extLst>
                <a:ext uri="{FF2B5EF4-FFF2-40B4-BE49-F238E27FC236}">
                  <a16:creationId xmlns:a16="http://schemas.microsoft.com/office/drawing/2014/main" id="{611C534D-DFE1-824C-8892-863C330D9FE4}"/>
                </a:ext>
              </a:extLst>
            </p:cNvPr>
            <p:cNvSpPr>
              <a:spLocks noChangeArrowheads="1"/>
            </p:cNvSpPr>
            <p:nvPr/>
          </p:nvSpPr>
          <p:spPr bwMode="auto">
            <a:xfrm>
              <a:off x="3480" y="2843"/>
              <a:ext cx="36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Q1</a:t>
              </a:r>
            </a:p>
          </p:txBody>
        </p:sp>
        <p:sp>
          <p:nvSpPr>
            <p:cNvPr id="11287" name="Rectangle 23">
              <a:extLst>
                <a:ext uri="{FF2B5EF4-FFF2-40B4-BE49-F238E27FC236}">
                  <a16:creationId xmlns:a16="http://schemas.microsoft.com/office/drawing/2014/main" id="{A76D6057-2907-724F-9C80-770F7764EF8E}"/>
                </a:ext>
              </a:extLst>
            </p:cNvPr>
            <p:cNvSpPr>
              <a:spLocks noChangeArrowheads="1"/>
            </p:cNvSpPr>
            <p:nvPr/>
          </p:nvSpPr>
          <p:spPr bwMode="auto">
            <a:xfrm>
              <a:off x="3972" y="2843"/>
              <a:ext cx="36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Q2</a:t>
              </a:r>
            </a:p>
          </p:txBody>
        </p:sp>
        <p:sp>
          <p:nvSpPr>
            <p:cNvPr id="11288" name="Rectangle 24">
              <a:extLst>
                <a:ext uri="{FF2B5EF4-FFF2-40B4-BE49-F238E27FC236}">
                  <a16:creationId xmlns:a16="http://schemas.microsoft.com/office/drawing/2014/main" id="{4C4A3AC2-8ACC-2A41-8050-24F7FA589333}"/>
                </a:ext>
              </a:extLst>
            </p:cNvPr>
            <p:cNvSpPr>
              <a:spLocks noChangeArrowheads="1"/>
            </p:cNvSpPr>
            <p:nvPr/>
          </p:nvSpPr>
          <p:spPr bwMode="auto">
            <a:xfrm>
              <a:off x="4468" y="2843"/>
              <a:ext cx="36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Q3</a:t>
              </a:r>
            </a:p>
          </p:txBody>
        </p:sp>
        <p:sp>
          <p:nvSpPr>
            <p:cNvPr id="11289" name="Rectangle 25">
              <a:extLst>
                <a:ext uri="{FF2B5EF4-FFF2-40B4-BE49-F238E27FC236}">
                  <a16:creationId xmlns:a16="http://schemas.microsoft.com/office/drawing/2014/main" id="{A8A4C11B-8F37-8548-B889-9946C15DDFEF}"/>
                </a:ext>
              </a:extLst>
            </p:cNvPr>
            <p:cNvSpPr>
              <a:spLocks noChangeArrowheads="1"/>
            </p:cNvSpPr>
            <p:nvPr/>
          </p:nvSpPr>
          <p:spPr bwMode="auto">
            <a:xfrm>
              <a:off x="4960" y="2843"/>
              <a:ext cx="36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983" b="1"/>
                <a:t>Q4</a:t>
              </a:r>
            </a:p>
          </p:txBody>
        </p:sp>
        <p:sp>
          <p:nvSpPr>
            <p:cNvPr id="11290" name="Rectangle 26">
              <a:extLst>
                <a:ext uri="{FF2B5EF4-FFF2-40B4-BE49-F238E27FC236}">
                  <a16:creationId xmlns:a16="http://schemas.microsoft.com/office/drawing/2014/main" id="{2AA5705A-7239-8344-8E58-147A37E25171}"/>
                </a:ext>
              </a:extLst>
            </p:cNvPr>
            <p:cNvSpPr>
              <a:spLocks noChangeArrowheads="1"/>
            </p:cNvSpPr>
            <p:nvPr/>
          </p:nvSpPr>
          <p:spPr bwMode="auto">
            <a:xfrm>
              <a:off x="3304" y="1374"/>
              <a:ext cx="233"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pPr eaLnBrk="0" hangingPunct="0">
                <a:spcBef>
                  <a:spcPct val="0"/>
                </a:spcBef>
              </a:pPr>
              <a:r>
                <a:rPr lang="en-US" altLang="en-US" sz="1096" b="1"/>
                <a:t>$</a:t>
              </a:r>
            </a:p>
          </p:txBody>
        </p:sp>
      </p:grpSp>
      <p:sp>
        <p:nvSpPr>
          <p:cNvPr id="3" name="Rectangle 41">
            <a:extLst>
              <a:ext uri="{FF2B5EF4-FFF2-40B4-BE49-F238E27FC236}">
                <a16:creationId xmlns:a16="http://schemas.microsoft.com/office/drawing/2014/main" id="{578B511F-165C-BDD4-7D00-472A17983BDF}"/>
              </a:ext>
            </a:extLst>
          </p:cNvPr>
          <p:cNvSpPr txBox="1">
            <a:spLocks noChangeArrowheads="1"/>
          </p:cNvSpPr>
          <p:nvPr/>
        </p:nvSpPr>
        <p:spPr>
          <a:xfrm>
            <a:off x="2594795" y="776941"/>
            <a:ext cx="1890261" cy="1711380"/>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01679" indent="-201679">
              <a:buClr>
                <a:srgbClr val="8E0D30"/>
              </a:buClr>
              <a:buFontTx/>
              <a:buAutoNum type="arabicPeriod"/>
            </a:pPr>
            <a:r>
              <a:rPr lang="en-US" altLang="en-US" kern="0" dirty="0">
                <a:latin typeface="Times New Roman" panose="02020603050405020304" pitchFamily="18" charset="0"/>
              </a:rPr>
              <a:t>Involves</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Estimation</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Hypothesis </a:t>
            </a:r>
            <a:br>
              <a:rPr lang="en-US" altLang="en-US" sz="1100" kern="0" dirty="0">
                <a:solidFill>
                  <a:sysClr val="windowText" lastClr="000000"/>
                </a:solidFill>
                <a:latin typeface="Times New Roman" panose="02020603050405020304" pitchFamily="18" charset="0"/>
              </a:rPr>
            </a:br>
            <a:r>
              <a:rPr lang="en-US" altLang="en-US" sz="1100" kern="0" dirty="0">
                <a:solidFill>
                  <a:sysClr val="windowText" lastClr="000000"/>
                </a:solidFill>
                <a:latin typeface="Times New Roman" panose="02020603050405020304" pitchFamily="18" charset="0"/>
              </a:rPr>
              <a:t>Testing</a:t>
            </a:r>
          </a:p>
          <a:p>
            <a:pPr marL="201679" indent="-201679">
              <a:spcBef>
                <a:spcPct val="60000"/>
              </a:spcBef>
              <a:buClr>
                <a:srgbClr val="8E0D30"/>
              </a:buClr>
              <a:buFontTx/>
              <a:buAutoNum type="arabicPeriod"/>
            </a:pPr>
            <a:r>
              <a:rPr lang="en-US" altLang="en-US" kern="0" dirty="0">
                <a:latin typeface="Times New Roman" panose="02020603050405020304" pitchFamily="18" charset="0"/>
              </a:rPr>
              <a:t>Purpose</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Make decisions about population characteristics</a:t>
            </a:r>
          </a:p>
        </p:txBody>
      </p:sp>
      <p:sp>
        <p:nvSpPr>
          <p:cNvPr id="4" name="Rectangle 40">
            <a:extLst>
              <a:ext uri="{FF2B5EF4-FFF2-40B4-BE49-F238E27FC236}">
                <a16:creationId xmlns:a16="http://schemas.microsoft.com/office/drawing/2014/main" id="{33BC2D78-3FFB-DC9C-FA1A-F78B53728DC8}"/>
              </a:ext>
            </a:extLst>
          </p:cNvPr>
          <p:cNvSpPr txBox="1">
            <a:spLocks noChangeArrowheads="1"/>
          </p:cNvSpPr>
          <p:nvPr/>
        </p:nvSpPr>
        <p:spPr>
          <a:xfrm>
            <a:off x="1142453" y="430947"/>
            <a:ext cx="4149090" cy="215444"/>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chor="ctr" anchorCtr="1">
            <a:normAutofit fontScale="90000" lnSpcReduction="10000"/>
          </a:bodyPr>
          <a:lstStyle>
            <a:lvl1pPr>
              <a:defRPr sz="1400" b="0" i="1">
                <a:solidFill>
                  <a:srgbClr val="009900"/>
                </a:solidFill>
                <a:latin typeface="Calibri"/>
                <a:ea typeface="+mj-ea"/>
                <a:cs typeface="Calibri"/>
              </a:defRPr>
            </a:lvl1pPr>
          </a:lstStyle>
          <a:p>
            <a:r>
              <a:rPr lang="en-US" altLang="en-US" b="1" kern="0"/>
              <a:t>Inferential Statistics</a:t>
            </a:r>
          </a:p>
        </p:txBody>
      </p:sp>
      <p:grpSp>
        <p:nvGrpSpPr>
          <p:cNvPr id="5" name="Group 87">
            <a:extLst>
              <a:ext uri="{FF2B5EF4-FFF2-40B4-BE49-F238E27FC236}">
                <a16:creationId xmlns:a16="http://schemas.microsoft.com/office/drawing/2014/main" id="{9761CF0B-CD45-2584-A73A-6AA324706B1C}"/>
              </a:ext>
            </a:extLst>
          </p:cNvPr>
          <p:cNvGrpSpPr>
            <a:grpSpLocks/>
          </p:cNvGrpSpPr>
          <p:nvPr/>
        </p:nvGrpSpPr>
        <p:grpSpPr bwMode="auto">
          <a:xfrm>
            <a:off x="2762250" y="2345557"/>
            <a:ext cx="1290162" cy="776050"/>
            <a:chOff x="1968" y="1248"/>
            <a:chExt cx="3928" cy="2737"/>
          </a:xfrm>
        </p:grpSpPr>
        <p:grpSp>
          <p:nvGrpSpPr>
            <p:cNvPr id="6" name="Group 14">
              <a:extLst>
                <a:ext uri="{FF2B5EF4-FFF2-40B4-BE49-F238E27FC236}">
                  <a16:creationId xmlns:a16="http://schemas.microsoft.com/office/drawing/2014/main" id="{5E7A0EDE-6B3C-6DAC-C0EA-5C54953A27E6}"/>
                </a:ext>
              </a:extLst>
            </p:cNvPr>
            <p:cNvGrpSpPr>
              <a:grpSpLocks/>
            </p:cNvGrpSpPr>
            <p:nvPr/>
          </p:nvGrpSpPr>
          <p:grpSpPr bwMode="auto">
            <a:xfrm>
              <a:off x="2296" y="1584"/>
              <a:ext cx="1976" cy="327"/>
              <a:chOff x="2580" y="1923"/>
              <a:chExt cx="1976" cy="327"/>
            </a:xfrm>
          </p:grpSpPr>
          <p:sp>
            <p:nvSpPr>
              <p:cNvPr id="11299" name="Freeform 2">
                <a:extLst>
                  <a:ext uri="{FF2B5EF4-FFF2-40B4-BE49-F238E27FC236}">
                    <a16:creationId xmlns:a16="http://schemas.microsoft.com/office/drawing/2014/main" id="{029D70E0-9935-EF7B-5063-BAFA7940C004}"/>
                  </a:ext>
                </a:extLst>
              </p:cNvPr>
              <p:cNvSpPr>
                <a:spLocks/>
              </p:cNvSpPr>
              <p:nvPr/>
            </p:nvSpPr>
            <p:spPr bwMode="auto">
              <a:xfrm>
                <a:off x="2759" y="1992"/>
                <a:ext cx="38" cy="210"/>
              </a:xfrm>
              <a:custGeom>
                <a:avLst/>
                <a:gdLst>
                  <a:gd name="T0" fmla="*/ 24 w 38"/>
                  <a:gd name="T1" fmla="*/ 2 h 210"/>
                  <a:gd name="T2" fmla="*/ 16 w 38"/>
                  <a:gd name="T3" fmla="*/ 0 h 210"/>
                  <a:gd name="T4" fmla="*/ 8 w 38"/>
                  <a:gd name="T5" fmla="*/ 0 h 210"/>
                  <a:gd name="T6" fmla="*/ 2 w 38"/>
                  <a:gd name="T7" fmla="*/ 1 h 210"/>
                  <a:gd name="T8" fmla="*/ 1 w 38"/>
                  <a:gd name="T9" fmla="*/ 9 h 210"/>
                  <a:gd name="T10" fmla="*/ 1 w 38"/>
                  <a:gd name="T11" fmla="*/ 14 h 210"/>
                  <a:gd name="T12" fmla="*/ 4 w 38"/>
                  <a:gd name="T13" fmla="*/ 22 h 210"/>
                  <a:gd name="T14" fmla="*/ 7 w 38"/>
                  <a:gd name="T15" fmla="*/ 22 h 210"/>
                  <a:gd name="T16" fmla="*/ 2 w 38"/>
                  <a:gd name="T17" fmla="*/ 31 h 210"/>
                  <a:gd name="T18" fmla="*/ 0 w 38"/>
                  <a:gd name="T19" fmla="*/ 44 h 210"/>
                  <a:gd name="T20" fmla="*/ 0 w 38"/>
                  <a:gd name="T21" fmla="*/ 57 h 210"/>
                  <a:gd name="T22" fmla="*/ 1 w 38"/>
                  <a:gd name="T23" fmla="*/ 72 h 210"/>
                  <a:gd name="T24" fmla="*/ 2 w 38"/>
                  <a:gd name="T25" fmla="*/ 87 h 210"/>
                  <a:gd name="T26" fmla="*/ 7 w 38"/>
                  <a:gd name="T27" fmla="*/ 88 h 210"/>
                  <a:gd name="T28" fmla="*/ 7 w 38"/>
                  <a:gd name="T29" fmla="*/ 92 h 210"/>
                  <a:gd name="T30" fmla="*/ 10 w 38"/>
                  <a:gd name="T31" fmla="*/ 94 h 210"/>
                  <a:gd name="T32" fmla="*/ 10 w 38"/>
                  <a:gd name="T33" fmla="*/ 110 h 210"/>
                  <a:gd name="T34" fmla="*/ 12 w 38"/>
                  <a:gd name="T35" fmla="*/ 112 h 210"/>
                  <a:gd name="T36" fmla="*/ 12 w 38"/>
                  <a:gd name="T37" fmla="*/ 141 h 210"/>
                  <a:gd name="T38" fmla="*/ 12 w 38"/>
                  <a:gd name="T39" fmla="*/ 158 h 210"/>
                  <a:gd name="T40" fmla="*/ 8 w 38"/>
                  <a:gd name="T41" fmla="*/ 178 h 210"/>
                  <a:gd name="T42" fmla="*/ 7 w 38"/>
                  <a:gd name="T43" fmla="*/ 204 h 210"/>
                  <a:gd name="T44" fmla="*/ 11 w 38"/>
                  <a:gd name="T45" fmla="*/ 206 h 210"/>
                  <a:gd name="T46" fmla="*/ 11 w 38"/>
                  <a:gd name="T47" fmla="*/ 209 h 210"/>
                  <a:gd name="T48" fmla="*/ 17 w 38"/>
                  <a:gd name="T49" fmla="*/ 209 h 210"/>
                  <a:gd name="T50" fmla="*/ 18 w 38"/>
                  <a:gd name="T51" fmla="*/ 208 h 210"/>
                  <a:gd name="T52" fmla="*/ 21 w 38"/>
                  <a:gd name="T53" fmla="*/ 208 h 210"/>
                  <a:gd name="T54" fmla="*/ 21 w 38"/>
                  <a:gd name="T55" fmla="*/ 209 h 210"/>
                  <a:gd name="T56" fmla="*/ 25 w 38"/>
                  <a:gd name="T57" fmla="*/ 209 h 210"/>
                  <a:gd name="T58" fmla="*/ 35 w 38"/>
                  <a:gd name="T59" fmla="*/ 208 h 210"/>
                  <a:gd name="T60" fmla="*/ 35 w 38"/>
                  <a:gd name="T61" fmla="*/ 206 h 210"/>
                  <a:gd name="T62" fmla="*/ 26 w 38"/>
                  <a:gd name="T63" fmla="*/ 202 h 210"/>
                  <a:gd name="T64" fmla="*/ 26 w 38"/>
                  <a:gd name="T65" fmla="*/ 198 h 210"/>
                  <a:gd name="T66" fmla="*/ 35 w 38"/>
                  <a:gd name="T67" fmla="*/ 196 h 210"/>
                  <a:gd name="T68" fmla="*/ 35 w 38"/>
                  <a:gd name="T69" fmla="*/ 194 h 210"/>
                  <a:gd name="T70" fmla="*/ 29 w 38"/>
                  <a:gd name="T71" fmla="*/ 190 h 210"/>
                  <a:gd name="T72" fmla="*/ 29 w 38"/>
                  <a:gd name="T73" fmla="*/ 161 h 210"/>
                  <a:gd name="T74" fmla="*/ 30 w 38"/>
                  <a:gd name="T75" fmla="*/ 135 h 210"/>
                  <a:gd name="T76" fmla="*/ 30 w 38"/>
                  <a:gd name="T77" fmla="*/ 109 h 210"/>
                  <a:gd name="T78" fmla="*/ 30 w 38"/>
                  <a:gd name="T79" fmla="*/ 94 h 210"/>
                  <a:gd name="T80" fmla="*/ 30 w 38"/>
                  <a:gd name="T81" fmla="*/ 90 h 210"/>
                  <a:gd name="T82" fmla="*/ 30 w 38"/>
                  <a:gd name="T83" fmla="*/ 69 h 210"/>
                  <a:gd name="T84" fmla="*/ 37 w 38"/>
                  <a:gd name="T85" fmla="*/ 64 h 210"/>
                  <a:gd name="T86" fmla="*/ 37 w 38"/>
                  <a:gd name="T87" fmla="*/ 62 h 210"/>
                  <a:gd name="T88" fmla="*/ 23 w 38"/>
                  <a:gd name="T89" fmla="*/ 33 h 210"/>
                  <a:gd name="T90" fmla="*/ 16 w 38"/>
                  <a:gd name="T91" fmla="*/ 30 h 210"/>
                  <a:gd name="T92" fmla="*/ 17 w 38"/>
                  <a:gd name="T93" fmla="*/ 28 h 210"/>
                  <a:gd name="T94" fmla="*/ 21 w 38"/>
                  <a:gd name="T95" fmla="*/ 26 h 210"/>
                  <a:gd name="T96" fmla="*/ 21 w 38"/>
                  <a:gd name="T97" fmla="*/ 25 h 210"/>
                  <a:gd name="T98" fmla="*/ 23 w 38"/>
                  <a:gd name="T99" fmla="*/ 24 h 210"/>
                  <a:gd name="T100" fmla="*/ 23 w 38"/>
                  <a:gd name="T101" fmla="*/ 22 h 210"/>
                  <a:gd name="T102" fmla="*/ 24 w 38"/>
                  <a:gd name="T103" fmla="*/ 21 h 210"/>
                  <a:gd name="T104" fmla="*/ 23 w 38"/>
                  <a:gd name="T105" fmla="*/ 20 h 210"/>
                  <a:gd name="T106" fmla="*/ 24 w 38"/>
                  <a:gd name="T107" fmla="*/ 19 h 210"/>
                  <a:gd name="T108" fmla="*/ 21 w 38"/>
                  <a:gd name="T109" fmla="*/ 14 h 210"/>
                  <a:gd name="T110" fmla="*/ 23 w 38"/>
                  <a:gd name="T111" fmla="*/ 12 h 210"/>
                  <a:gd name="T112" fmla="*/ 21 w 38"/>
                  <a:gd name="T113" fmla="*/ 9 h 210"/>
                  <a:gd name="T114" fmla="*/ 24 w 38"/>
                  <a:gd name="T115" fmla="*/ 7 h 210"/>
                  <a:gd name="T116" fmla="*/ 24 w 38"/>
                  <a:gd name="T117" fmla="*/ 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0" name="Freeform 3">
                <a:extLst>
                  <a:ext uri="{FF2B5EF4-FFF2-40B4-BE49-F238E27FC236}">
                    <a16:creationId xmlns:a16="http://schemas.microsoft.com/office/drawing/2014/main" id="{3C5D1D61-C63A-3034-9A53-D1548745D4EC}"/>
                  </a:ext>
                </a:extLst>
              </p:cNvPr>
              <p:cNvSpPr>
                <a:spLocks/>
              </p:cNvSpPr>
              <p:nvPr/>
            </p:nvSpPr>
            <p:spPr bwMode="auto">
              <a:xfrm>
                <a:off x="2580" y="1998"/>
                <a:ext cx="68" cy="241"/>
              </a:xfrm>
              <a:custGeom>
                <a:avLst/>
                <a:gdLst>
                  <a:gd name="T0" fmla="*/ 40 w 68"/>
                  <a:gd name="T1" fmla="*/ 3 h 241"/>
                  <a:gd name="T2" fmla="*/ 54 w 68"/>
                  <a:gd name="T3" fmla="*/ 0 h 241"/>
                  <a:gd name="T4" fmla="*/ 59 w 68"/>
                  <a:gd name="T5" fmla="*/ 5 h 241"/>
                  <a:gd name="T6" fmla="*/ 61 w 68"/>
                  <a:gd name="T7" fmla="*/ 3 h 241"/>
                  <a:gd name="T8" fmla="*/ 64 w 68"/>
                  <a:gd name="T9" fmla="*/ 14 h 241"/>
                  <a:gd name="T10" fmla="*/ 57 w 68"/>
                  <a:gd name="T11" fmla="*/ 20 h 241"/>
                  <a:gd name="T12" fmla="*/ 56 w 68"/>
                  <a:gd name="T13" fmla="*/ 26 h 241"/>
                  <a:gd name="T14" fmla="*/ 55 w 68"/>
                  <a:gd name="T15" fmla="*/ 27 h 241"/>
                  <a:gd name="T16" fmla="*/ 54 w 68"/>
                  <a:gd name="T17" fmla="*/ 32 h 241"/>
                  <a:gd name="T18" fmla="*/ 48 w 68"/>
                  <a:gd name="T19" fmla="*/ 34 h 241"/>
                  <a:gd name="T20" fmla="*/ 48 w 68"/>
                  <a:gd name="T21" fmla="*/ 36 h 241"/>
                  <a:gd name="T22" fmla="*/ 57 w 68"/>
                  <a:gd name="T23" fmla="*/ 43 h 241"/>
                  <a:gd name="T24" fmla="*/ 64 w 68"/>
                  <a:gd name="T25" fmla="*/ 77 h 241"/>
                  <a:gd name="T26" fmla="*/ 59 w 68"/>
                  <a:gd name="T27" fmla="*/ 86 h 241"/>
                  <a:gd name="T28" fmla="*/ 59 w 68"/>
                  <a:gd name="T29" fmla="*/ 149 h 241"/>
                  <a:gd name="T30" fmla="*/ 52 w 68"/>
                  <a:gd name="T31" fmla="*/ 151 h 241"/>
                  <a:gd name="T32" fmla="*/ 50 w 68"/>
                  <a:gd name="T33" fmla="*/ 162 h 241"/>
                  <a:gd name="T34" fmla="*/ 48 w 68"/>
                  <a:gd name="T35" fmla="*/ 189 h 241"/>
                  <a:gd name="T36" fmla="*/ 48 w 68"/>
                  <a:gd name="T37" fmla="*/ 202 h 241"/>
                  <a:gd name="T38" fmla="*/ 59 w 68"/>
                  <a:gd name="T39" fmla="*/ 211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4 w 68"/>
                  <a:gd name="T51" fmla="*/ 215 h 241"/>
                  <a:gd name="T52" fmla="*/ 42 w 68"/>
                  <a:gd name="T53" fmla="*/ 204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6 h 241"/>
                  <a:gd name="T76" fmla="*/ 21 w 68"/>
                  <a:gd name="T77" fmla="*/ 91 h 241"/>
                  <a:gd name="T78" fmla="*/ 21 w 68"/>
                  <a:gd name="T79" fmla="*/ 83 h 241"/>
                  <a:gd name="T80" fmla="*/ 21 w 68"/>
                  <a:gd name="T81" fmla="*/ 68 h 241"/>
                  <a:gd name="T82" fmla="*/ 14 w 68"/>
                  <a:gd name="T83" fmla="*/ 72 h 241"/>
                  <a:gd name="T84" fmla="*/ 21 w 68"/>
                  <a:gd name="T85" fmla="*/ 81 h 241"/>
                  <a:gd name="T86" fmla="*/ 21 w 68"/>
                  <a:gd name="T87" fmla="*/ 90 h 241"/>
                  <a:gd name="T88" fmla="*/ 14 w 68"/>
                  <a:gd name="T89" fmla="*/ 85 h 241"/>
                  <a:gd name="T90" fmla="*/ 11 w 68"/>
                  <a:gd name="T91" fmla="*/ 79 h 241"/>
                  <a:gd name="T92" fmla="*/ 7 w 68"/>
                  <a:gd name="T93" fmla="*/ 80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6 h 241"/>
                  <a:gd name="T106" fmla="*/ 40 w 68"/>
                  <a:gd name="T107" fmla="*/ 32 h 241"/>
                  <a:gd name="T108" fmla="*/ 40 w 68"/>
                  <a:gd name="T109" fmla="*/ 25 h 241"/>
                  <a:gd name="T110" fmla="*/ 37 w 68"/>
                  <a:gd name="T111" fmla="*/ 21 h 241"/>
                  <a:gd name="T112" fmla="*/ 37 w 68"/>
                  <a:gd name="T113" fmla="*/ 12 h 241"/>
                  <a:gd name="T114" fmla="*/ 35 w 68"/>
                  <a:gd name="T115" fmla="*/ 10 h 241"/>
                  <a:gd name="T116" fmla="*/ 40 w 68"/>
                  <a:gd name="T117"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1" name="Freeform 4">
                <a:extLst>
                  <a:ext uri="{FF2B5EF4-FFF2-40B4-BE49-F238E27FC236}">
                    <a16:creationId xmlns:a16="http://schemas.microsoft.com/office/drawing/2014/main" id="{CCFCA640-D296-3D2B-1665-1376BFCCD2C3}"/>
                  </a:ext>
                </a:extLst>
              </p:cNvPr>
              <p:cNvSpPr>
                <a:spLocks/>
              </p:cNvSpPr>
              <p:nvPr/>
            </p:nvSpPr>
            <p:spPr bwMode="auto">
              <a:xfrm>
                <a:off x="2876" y="2006"/>
                <a:ext cx="46" cy="173"/>
              </a:xfrm>
              <a:custGeom>
                <a:avLst/>
                <a:gdLst>
                  <a:gd name="T0" fmla="*/ 27 w 46"/>
                  <a:gd name="T1" fmla="*/ 2 h 173"/>
                  <a:gd name="T2" fmla="*/ 37 w 46"/>
                  <a:gd name="T3" fmla="*/ 0 h 173"/>
                  <a:gd name="T4" fmla="*/ 41 w 46"/>
                  <a:gd name="T5" fmla="*/ 4 h 173"/>
                  <a:gd name="T6" fmla="*/ 42 w 46"/>
                  <a:gd name="T7" fmla="*/ 2 h 173"/>
                  <a:gd name="T8" fmla="*/ 44 w 46"/>
                  <a:gd name="T9" fmla="*/ 11 h 173"/>
                  <a:gd name="T10" fmla="*/ 39 w 46"/>
                  <a:gd name="T11" fmla="*/ 14 h 173"/>
                  <a:gd name="T12" fmla="*/ 39 w 46"/>
                  <a:gd name="T13" fmla="*/ 19 h 173"/>
                  <a:gd name="T14" fmla="*/ 38 w 46"/>
                  <a:gd name="T15" fmla="*/ 19 h 173"/>
                  <a:gd name="T16" fmla="*/ 37 w 46"/>
                  <a:gd name="T17" fmla="*/ 24 h 173"/>
                  <a:gd name="T18" fmla="*/ 33 w 46"/>
                  <a:gd name="T19" fmla="*/ 24 h 173"/>
                  <a:gd name="T20" fmla="*/ 33 w 46"/>
                  <a:gd name="T21" fmla="*/ 26 h 173"/>
                  <a:gd name="T22" fmla="*/ 39 w 46"/>
                  <a:gd name="T23" fmla="*/ 31 h 173"/>
                  <a:gd name="T24" fmla="*/ 44 w 46"/>
                  <a:gd name="T25" fmla="*/ 55 h 173"/>
                  <a:gd name="T26" fmla="*/ 41 w 46"/>
                  <a:gd name="T27" fmla="*/ 62 h 173"/>
                  <a:gd name="T28" fmla="*/ 41 w 46"/>
                  <a:gd name="T29" fmla="*/ 107 h 173"/>
                  <a:gd name="T30" fmla="*/ 36 w 46"/>
                  <a:gd name="T31" fmla="*/ 109 h 173"/>
                  <a:gd name="T32" fmla="*/ 35 w 46"/>
                  <a:gd name="T33" fmla="*/ 117 h 173"/>
                  <a:gd name="T34" fmla="*/ 33 w 46"/>
                  <a:gd name="T35" fmla="*/ 136 h 173"/>
                  <a:gd name="T36" fmla="*/ 33 w 46"/>
                  <a:gd name="T37" fmla="*/ 146 h 173"/>
                  <a:gd name="T38" fmla="*/ 41 w 46"/>
                  <a:gd name="T39" fmla="*/ 153 h 173"/>
                  <a:gd name="T40" fmla="*/ 45 w 46"/>
                  <a:gd name="T41" fmla="*/ 156 h 173"/>
                  <a:gd name="T42" fmla="*/ 45 w 46"/>
                  <a:gd name="T43" fmla="*/ 158 h 173"/>
                  <a:gd name="T44" fmla="*/ 34 w 46"/>
                  <a:gd name="T45" fmla="*/ 155 h 173"/>
                  <a:gd name="T46" fmla="*/ 33 w 46"/>
                  <a:gd name="T47" fmla="*/ 153 h 173"/>
                  <a:gd name="T48" fmla="*/ 31 w 46"/>
                  <a:gd name="T49" fmla="*/ 155 h 173"/>
                  <a:gd name="T50" fmla="*/ 31 w 46"/>
                  <a:gd name="T51" fmla="*/ 155 h 173"/>
                  <a:gd name="T52" fmla="*/ 29 w 46"/>
                  <a:gd name="T53" fmla="*/ 147 h 173"/>
                  <a:gd name="T54" fmla="*/ 27 w 46"/>
                  <a:gd name="T55" fmla="*/ 115 h 173"/>
                  <a:gd name="T56" fmla="*/ 25 w 46"/>
                  <a:gd name="T57" fmla="*/ 115 h 173"/>
                  <a:gd name="T58" fmla="*/ 19 w 46"/>
                  <a:gd name="T59" fmla="*/ 143 h 173"/>
                  <a:gd name="T60" fmla="*/ 19 w 46"/>
                  <a:gd name="T61" fmla="*/ 161 h 173"/>
                  <a:gd name="T62" fmla="*/ 16 w 46"/>
                  <a:gd name="T63" fmla="*/ 171 h 173"/>
                  <a:gd name="T64" fmla="*/ 14 w 46"/>
                  <a:gd name="T65" fmla="*/ 172 h 173"/>
                  <a:gd name="T66" fmla="*/ 12 w 46"/>
                  <a:gd name="T67" fmla="*/ 168 h 173"/>
                  <a:gd name="T68" fmla="*/ 14 w 46"/>
                  <a:gd name="T69" fmla="*/ 163 h 173"/>
                  <a:gd name="T70" fmla="*/ 16 w 46"/>
                  <a:gd name="T71" fmla="*/ 151 h 173"/>
                  <a:gd name="T72" fmla="*/ 17 w 46"/>
                  <a:gd name="T73" fmla="*/ 110 h 173"/>
                  <a:gd name="T74" fmla="*/ 19 w 46"/>
                  <a:gd name="T75" fmla="*/ 70 h 173"/>
                  <a:gd name="T76" fmla="*/ 15 w 46"/>
                  <a:gd name="T77" fmla="*/ 66 h 173"/>
                  <a:gd name="T78" fmla="*/ 15 w 46"/>
                  <a:gd name="T79" fmla="*/ 60 h 173"/>
                  <a:gd name="T80" fmla="*/ 15 w 46"/>
                  <a:gd name="T81" fmla="*/ 49 h 173"/>
                  <a:gd name="T82" fmla="*/ 10 w 46"/>
                  <a:gd name="T83" fmla="*/ 52 h 173"/>
                  <a:gd name="T84" fmla="*/ 14 w 46"/>
                  <a:gd name="T85" fmla="*/ 58 h 173"/>
                  <a:gd name="T86" fmla="*/ 14 w 46"/>
                  <a:gd name="T87" fmla="*/ 65 h 173"/>
                  <a:gd name="T88" fmla="*/ 10 w 46"/>
                  <a:gd name="T89" fmla="*/ 61 h 173"/>
                  <a:gd name="T90" fmla="*/ 8 w 46"/>
                  <a:gd name="T91" fmla="*/ 57 h 173"/>
                  <a:gd name="T92" fmla="*/ 4 w 46"/>
                  <a:gd name="T93" fmla="*/ 58 h 173"/>
                  <a:gd name="T94" fmla="*/ 0 w 46"/>
                  <a:gd name="T95" fmla="*/ 52 h 173"/>
                  <a:gd name="T96" fmla="*/ 0 w 46"/>
                  <a:gd name="T97" fmla="*/ 49 h 173"/>
                  <a:gd name="T98" fmla="*/ 3 w 46"/>
                  <a:gd name="T99" fmla="*/ 48 h 173"/>
                  <a:gd name="T100" fmla="*/ 8 w 46"/>
                  <a:gd name="T101" fmla="*/ 40 h 173"/>
                  <a:gd name="T102" fmla="*/ 14 w 46"/>
                  <a:gd name="T103" fmla="*/ 34 h 173"/>
                  <a:gd name="T104" fmla="*/ 22 w 46"/>
                  <a:gd name="T105" fmla="*/ 26 h 173"/>
                  <a:gd name="T106" fmla="*/ 27 w 46"/>
                  <a:gd name="T107" fmla="*/ 24 h 173"/>
                  <a:gd name="T108" fmla="*/ 27 w 46"/>
                  <a:gd name="T109" fmla="*/ 18 h 173"/>
                  <a:gd name="T110" fmla="*/ 25 w 46"/>
                  <a:gd name="T111" fmla="*/ 15 h 173"/>
                  <a:gd name="T112" fmla="*/ 25 w 46"/>
                  <a:gd name="T113" fmla="*/ 9 h 173"/>
                  <a:gd name="T114" fmla="*/ 24 w 46"/>
                  <a:gd name="T115" fmla="*/ 7 h 173"/>
                  <a:gd name="T116" fmla="*/ 27 w 46"/>
                  <a:gd name="T117" fmla="*/ 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2" name="Freeform 5">
                <a:extLst>
                  <a:ext uri="{FF2B5EF4-FFF2-40B4-BE49-F238E27FC236}">
                    <a16:creationId xmlns:a16="http://schemas.microsoft.com/office/drawing/2014/main" id="{8F7BC735-4B3D-891C-BAC1-2748258262E1}"/>
                  </a:ext>
                </a:extLst>
              </p:cNvPr>
              <p:cNvSpPr>
                <a:spLocks/>
              </p:cNvSpPr>
              <p:nvPr/>
            </p:nvSpPr>
            <p:spPr bwMode="auto">
              <a:xfrm>
                <a:off x="2967" y="1992"/>
                <a:ext cx="38" cy="212"/>
              </a:xfrm>
              <a:custGeom>
                <a:avLst/>
                <a:gdLst>
                  <a:gd name="T0" fmla="*/ 25 w 38"/>
                  <a:gd name="T1" fmla="*/ 2 h 212"/>
                  <a:gd name="T2" fmla="*/ 16 w 38"/>
                  <a:gd name="T3" fmla="*/ 0 h 212"/>
                  <a:gd name="T4" fmla="*/ 8 w 38"/>
                  <a:gd name="T5" fmla="*/ 0 h 212"/>
                  <a:gd name="T6" fmla="*/ 2 w 38"/>
                  <a:gd name="T7" fmla="*/ 1 h 212"/>
                  <a:gd name="T8" fmla="*/ 1 w 38"/>
                  <a:gd name="T9" fmla="*/ 9 h 212"/>
                  <a:gd name="T10" fmla="*/ 1 w 38"/>
                  <a:gd name="T11" fmla="*/ 15 h 212"/>
                  <a:gd name="T12" fmla="*/ 4 w 38"/>
                  <a:gd name="T13" fmla="*/ 22 h 212"/>
                  <a:gd name="T14" fmla="*/ 7 w 38"/>
                  <a:gd name="T15" fmla="*/ 22 h 212"/>
                  <a:gd name="T16" fmla="*/ 2 w 38"/>
                  <a:gd name="T17" fmla="*/ 31 h 212"/>
                  <a:gd name="T18" fmla="*/ 0 w 38"/>
                  <a:gd name="T19" fmla="*/ 44 h 212"/>
                  <a:gd name="T20" fmla="*/ 0 w 38"/>
                  <a:gd name="T21" fmla="*/ 57 h 212"/>
                  <a:gd name="T22" fmla="*/ 1 w 38"/>
                  <a:gd name="T23" fmla="*/ 72 h 212"/>
                  <a:gd name="T24" fmla="*/ 2 w 38"/>
                  <a:gd name="T25" fmla="*/ 88 h 212"/>
                  <a:gd name="T26" fmla="*/ 7 w 38"/>
                  <a:gd name="T27" fmla="*/ 88 h 212"/>
                  <a:gd name="T28" fmla="*/ 7 w 38"/>
                  <a:gd name="T29" fmla="*/ 92 h 212"/>
                  <a:gd name="T30" fmla="*/ 10 w 38"/>
                  <a:gd name="T31" fmla="*/ 94 h 212"/>
                  <a:gd name="T32" fmla="*/ 10 w 38"/>
                  <a:gd name="T33" fmla="*/ 110 h 212"/>
                  <a:gd name="T34" fmla="*/ 12 w 38"/>
                  <a:gd name="T35" fmla="*/ 114 h 212"/>
                  <a:gd name="T36" fmla="*/ 12 w 38"/>
                  <a:gd name="T37" fmla="*/ 142 h 212"/>
                  <a:gd name="T38" fmla="*/ 12 w 38"/>
                  <a:gd name="T39" fmla="*/ 160 h 212"/>
                  <a:gd name="T40" fmla="*/ 8 w 38"/>
                  <a:gd name="T41" fmla="*/ 180 h 212"/>
                  <a:gd name="T42" fmla="*/ 7 w 38"/>
                  <a:gd name="T43" fmla="*/ 206 h 212"/>
                  <a:gd name="T44" fmla="*/ 11 w 38"/>
                  <a:gd name="T45" fmla="*/ 208 h 212"/>
                  <a:gd name="T46" fmla="*/ 11 w 38"/>
                  <a:gd name="T47" fmla="*/ 211 h 212"/>
                  <a:gd name="T48" fmla="*/ 17 w 38"/>
                  <a:gd name="T49" fmla="*/ 211 h 212"/>
                  <a:gd name="T50" fmla="*/ 18 w 38"/>
                  <a:gd name="T51" fmla="*/ 210 h 212"/>
                  <a:gd name="T52" fmla="*/ 21 w 38"/>
                  <a:gd name="T53" fmla="*/ 210 h 212"/>
                  <a:gd name="T54" fmla="*/ 21 w 38"/>
                  <a:gd name="T55" fmla="*/ 211 h 212"/>
                  <a:gd name="T56" fmla="*/ 25 w 38"/>
                  <a:gd name="T57" fmla="*/ 211 h 212"/>
                  <a:gd name="T58" fmla="*/ 35 w 38"/>
                  <a:gd name="T59" fmla="*/ 210 h 212"/>
                  <a:gd name="T60" fmla="*/ 35 w 38"/>
                  <a:gd name="T61" fmla="*/ 208 h 212"/>
                  <a:gd name="T62" fmla="*/ 27 w 38"/>
                  <a:gd name="T63" fmla="*/ 204 h 212"/>
                  <a:gd name="T64" fmla="*/ 27 w 38"/>
                  <a:gd name="T65" fmla="*/ 200 h 212"/>
                  <a:gd name="T66" fmla="*/ 35 w 38"/>
                  <a:gd name="T67" fmla="*/ 198 h 212"/>
                  <a:gd name="T68" fmla="*/ 35 w 38"/>
                  <a:gd name="T69" fmla="*/ 196 h 212"/>
                  <a:gd name="T70" fmla="*/ 29 w 38"/>
                  <a:gd name="T71" fmla="*/ 192 h 212"/>
                  <a:gd name="T72" fmla="*/ 29 w 38"/>
                  <a:gd name="T73" fmla="*/ 163 h 212"/>
                  <a:gd name="T74" fmla="*/ 30 w 38"/>
                  <a:gd name="T75" fmla="*/ 137 h 212"/>
                  <a:gd name="T76" fmla="*/ 30 w 38"/>
                  <a:gd name="T77" fmla="*/ 110 h 212"/>
                  <a:gd name="T78" fmla="*/ 30 w 38"/>
                  <a:gd name="T79" fmla="*/ 94 h 212"/>
                  <a:gd name="T80" fmla="*/ 30 w 38"/>
                  <a:gd name="T81" fmla="*/ 91 h 212"/>
                  <a:gd name="T82" fmla="*/ 30 w 38"/>
                  <a:gd name="T83" fmla="*/ 69 h 212"/>
                  <a:gd name="T84" fmla="*/ 37 w 38"/>
                  <a:gd name="T85" fmla="*/ 65 h 212"/>
                  <a:gd name="T86" fmla="*/ 37 w 38"/>
                  <a:gd name="T87" fmla="*/ 62 h 212"/>
                  <a:gd name="T88" fmla="*/ 23 w 38"/>
                  <a:gd name="T89" fmla="*/ 34 h 212"/>
                  <a:gd name="T90" fmla="*/ 16 w 38"/>
                  <a:gd name="T91" fmla="*/ 30 h 212"/>
                  <a:gd name="T92" fmla="*/ 17 w 38"/>
                  <a:gd name="T93" fmla="*/ 28 h 212"/>
                  <a:gd name="T94" fmla="*/ 22 w 38"/>
                  <a:gd name="T95" fmla="*/ 26 h 212"/>
                  <a:gd name="T96" fmla="*/ 22 w 38"/>
                  <a:gd name="T97" fmla="*/ 25 h 212"/>
                  <a:gd name="T98" fmla="*/ 23 w 38"/>
                  <a:gd name="T99" fmla="*/ 24 h 212"/>
                  <a:gd name="T100" fmla="*/ 23 w 38"/>
                  <a:gd name="T101" fmla="*/ 22 h 212"/>
                  <a:gd name="T102" fmla="*/ 25 w 38"/>
                  <a:gd name="T103" fmla="*/ 21 h 212"/>
                  <a:gd name="T104" fmla="*/ 23 w 38"/>
                  <a:gd name="T105" fmla="*/ 20 h 212"/>
                  <a:gd name="T106" fmla="*/ 24 w 38"/>
                  <a:gd name="T107" fmla="*/ 19 h 212"/>
                  <a:gd name="T108" fmla="*/ 22 w 38"/>
                  <a:gd name="T109" fmla="*/ 15 h 212"/>
                  <a:gd name="T110" fmla="*/ 23 w 38"/>
                  <a:gd name="T111" fmla="*/ 12 h 212"/>
                  <a:gd name="T112" fmla="*/ 22 w 38"/>
                  <a:gd name="T113" fmla="*/ 9 h 212"/>
                  <a:gd name="T114" fmla="*/ 24 w 38"/>
                  <a:gd name="T115" fmla="*/ 7 h 212"/>
                  <a:gd name="T116" fmla="*/ 25 w 38"/>
                  <a:gd name="T117"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nvGrpSpPr>
              <p:cNvPr id="11303" name="Group 8">
                <a:extLst>
                  <a:ext uri="{FF2B5EF4-FFF2-40B4-BE49-F238E27FC236}">
                    <a16:creationId xmlns:a16="http://schemas.microsoft.com/office/drawing/2014/main" id="{33FC458C-0BAD-CE0B-9784-69A32B18C869}"/>
                  </a:ext>
                </a:extLst>
              </p:cNvPr>
              <p:cNvGrpSpPr>
                <a:grpSpLocks/>
              </p:cNvGrpSpPr>
              <p:nvPr/>
            </p:nvGrpSpPr>
            <p:grpSpPr bwMode="auto">
              <a:xfrm>
                <a:off x="3758" y="1962"/>
                <a:ext cx="124" cy="275"/>
                <a:chOff x="3758" y="1962"/>
                <a:chExt cx="124" cy="275"/>
              </a:xfrm>
            </p:grpSpPr>
            <p:sp>
              <p:nvSpPr>
                <p:cNvPr id="11309" name="Freeform 6">
                  <a:extLst>
                    <a:ext uri="{FF2B5EF4-FFF2-40B4-BE49-F238E27FC236}">
                      <a16:creationId xmlns:a16="http://schemas.microsoft.com/office/drawing/2014/main" id="{B4FF39EB-9DDC-5F92-376A-D253D53BD803}"/>
                    </a:ext>
                  </a:extLst>
                </p:cNvPr>
                <p:cNvSpPr>
                  <a:spLocks/>
                </p:cNvSpPr>
                <p:nvPr/>
              </p:nvSpPr>
              <p:spPr bwMode="auto">
                <a:xfrm>
                  <a:off x="3805" y="1962"/>
                  <a:ext cx="77" cy="275"/>
                </a:xfrm>
                <a:custGeom>
                  <a:avLst/>
                  <a:gdLst>
                    <a:gd name="T0" fmla="*/ 30 w 77"/>
                    <a:gd name="T1" fmla="*/ 3 h 275"/>
                    <a:gd name="T2" fmla="*/ 14 w 77"/>
                    <a:gd name="T3" fmla="*/ 0 h 275"/>
                    <a:gd name="T4" fmla="*/ 9 w 77"/>
                    <a:gd name="T5" fmla="*/ 7 h 275"/>
                    <a:gd name="T6" fmla="*/ 6 w 77"/>
                    <a:gd name="T7" fmla="*/ 4 h 275"/>
                    <a:gd name="T8" fmla="*/ 2 w 77"/>
                    <a:gd name="T9" fmla="*/ 16 h 275"/>
                    <a:gd name="T10" fmla="*/ 10 w 77"/>
                    <a:gd name="T11" fmla="*/ 24 h 275"/>
                    <a:gd name="T12" fmla="*/ 11 w 77"/>
                    <a:gd name="T13" fmla="*/ 30 h 275"/>
                    <a:gd name="T14" fmla="*/ 13 w 77"/>
                    <a:gd name="T15" fmla="*/ 31 h 275"/>
                    <a:gd name="T16" fmla="*/ 14 w 77"/>
                    <a:gd name="T17" fmla="*/ 37 h 275"/>
                    <a:gd name="T18" fmla="*/ 21 w 77"/>
                    <a:gd name="T19" fmla="*/ 38 h 275"/>
                    <a:gd name="T20" fmla="*/ 21 w 77"/>
                    <a:gd name="T21" fmla="*/ 40 h 275"/>
                    <a:gd name="T22" fmla="*/ 10 w 77"/>
                    <a:gd name="T23" fmla="*/ 49 h 275"/>
                    <a:gd name="T24" fmla="*/ 2 w 77"/>
                    <a:gd name="T25" fmla="*/ 88 h 275"/>
                    <a:gd name="T26" fmla="*/ 9 w 77"/>
                    <a:gd name="T27" fmla="*/ 98 h 275"/>
                    <a:gd name="T28" fmla="*/ 9 w 77"/>
                    <a:gd name="T29" fmla="*/ 171 h 275"/>
                    <a:gd name="T30" fmla="*/ 16 w 77"/>
                    <a:gd name="T31" fmla="*/ 173 h 275"/>
                    <a:gd name="T32" fmla="*/ 18 w 77"/>
                    <a:gd name="T33" fmla="*/ 185 h 275"/>
                    <a:gd name="T34" fmla="*/ 22 w 77"/>
                    <a:gd name="T35" fmla="*/ 216 h 275"/>
                    <a:gd name="T36" fmla="*/ 22 w 77"/>
                    <a:gd name="T37" fmla="*/ 232 h 275"/>
                    <a:gd name="T38" fmla="*/ 9 w 77"/>
                    <a:gd name="T39" fmla="*/ 242 h 275"/>
                    <a:gd name="T40" fmla="*/ 0 w 77"/>
                    <a:gd name="T41" fmla="*/ 247 h 275"/>
                    <a:gd name="T42" fmla="*/ 0 w 77"/>
                    <a:gd name="T43" fmla="*/ 251 h 275"/>
                    <a:gd name="T44" fmla="*/ 19 w 77"/>
                    <a:gd name="T45" fmla="*/ 246 h 275"/>
                    <a:gd name="T46" fmla="*/ 22 w 77"/>
                    <a:gd name="T47" fmla="*/ 242 h 275"/>
                    <a:gd name="T48" fmla="*/ 24 w 77"/>
                    <a:gd name="T49" fmla="*/ 246 h 275"/>
                    <a:gd name="T50" fmla="*/ 25 w 77"/>
                    <a:gd name="T51" fmla="*/ 246 h 275"/>
                    <a:gd name="T52" fmla="*/ 28 w 77"/>
                    <a:gd name="T53" fmla="*/ 234 h 275"/>
                    <a:gd name="T54" fmla="*/ 30 w 77"/>
                    <a:gd name="T55" fmla="*/ 182 h 275"/>
                    <a:gd name="T56" fmla="*/ 33 w 77"/>
                    <a:gd name="T57" fmla="*/ 182 h 275"/>
                    <a:gd name="T58" fmla="*/ 44 w 77"/>
                    <a:gd name="T59" fmla="*/ 228 h 275"/>
                    <a:gd name="T60" fmla="*/ 44 w 77"/>
                    <a:gd name="T61" fmla="*/ 257 h 275"/>
                    <a:gd name="T62" fmla="*/ 49 w 77"/>
                    <a:gd name="T63" fmla="*/ 271 h 275"/>
                    <a:gd name="T64" fmla="*/ 53 w 77"/>
                    <a:gd name="T65" fmla="*/ 274 h 275"/>
                    <a:gd name="T66" fmla="*/ 55 w 77"/>
                    <a:gd name="T67" fmla="*/ 266 h 275"/>
                    <a:gd name="T68" fmla="*/ 52 w 77"/>
                    <a:gd name="T69" fmla="*/ 258 h 275"/>
                    <a:gd name="T70" fmla="*/ 49 w 77"/>
                    <a:gd name="T71" fmla="*/ 240 h 275"/>
                    <a:gd name="T72" fmla="*/ 48 w 77"/>
                    <a:gd name="T73" fmla="*/ 175 h 275"/>
                    <a:gd name="T74" fmla="*/ 45 w 77"/>
                    <a:gd name="T75" fmla="*/ 110 h 275"/>
                    <a:gd name="T76" fmla="*/ 52 w 77"/>
                    <a:gd name="T77" fmla="*/ 105 h 275"/>
                    <a:gd name="T78" fmla="*/ 52 w 77"/>
                    <a:gd name="T79" fmla="*/ 95 h 275"/>
                    <a:gd name="T80" fmla="*/ 52 w 77"/>
                    <a:gd name="T81" fmla="*/ 78 h 275"/>
                    <a:gd name="T82" fmla="*/ 60 w 77"/>
                    <a:gd name="T83" fmla="*/ 83 h 275"/>
                    <a:gd name="T84" fmla="*/ 52 w 77"/>
                    <a:gd name="T85" fmla="*/ 93 h 275"/>
                    <a:gd name="T86" fmla="*/ 52 w 77"/>
                    <a:gd name="T87" fmla="*/ 103 h 275"/>
                    <a:gd name="T88" fmla="*/ 60 w 77"/>
                    <a:gd name="T89" fmla="*/ 97 h 275"/>
                    <a:gd name="T90" fmla="*/ 64 w 77"/>
                    <a:gd name="T91" fmla="*/ 90 h 275"/>
                    <a:gd name="T92" fmla="*/ 68 w 77"/>
                    <a:gd name="T93" fmla="*/ 92 h 275"/>
                    <a:gd name="T94" fmla="*/ 76 w 77"/>
                    <a:gd name="T95" fmla="*/ 81 h 275"/>
                    <a:gd name="T96" fmla="*/ 76 w 77"/>
                    <a:gd name="T97" fmla="*/ 78 h 275"/>
                    <a:gd name="T98" fmla="*/ 72 w 77"/>
                    <a:gd name="T99" fmla="*/ 76 h 275"/>
                    <a:gd name="T100" fmla="*/ 62 w 77"/>
                    <a:gd name="T101" fmla="*/ 64 h 275"/>
                    <a:gd name="T102" fmla="*/ 52 w 77"/>
                    <a:gd name="T103" fmla="*/ 53 h 275"/>
                    <a:gd name="T104" fmla="*/ 39 w 77"/>
                    <a:gd name="T105" fmla="*/ 41 h 275"/>
                    <a:gd name="T106" fmla="*/ 30 w 77"/>
                    <a:gd name="T107" fmla="*/ 37 h 275"/>
                    <a:gd name="T108" fmla="*/ 30 w 77"/>
                    <a:gd name="T109" fmla="*/ 29 h 275"/>
                    <a:gd name="T110" fmla="*/ 33 w 77"/>
                    <a:gd name="T111" fmla="*/ 24 h 275"/>
                    <a:gd name="T112" fmla="*/ 33 w 77"/>
                    <a:gd name="T113" fmla="*/ 14 h 275"/>
                    <a:gd name="T114" fmla="*/ 36 w 77"/>
                    <a:gd name="T115" fmla="*/ 11 h 275"/>
                    <a:gd name="T116" fmla="*/ 30 w 77"/>
                    <a:gd name="T117" fmla="*/ 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10" name="Freeform 7">
                  <a:extLst>
                    <a:ext uri="{FF2B5EF4-FFF2-40B4-BE49-F238E27FC236}">
                      <a16:creationId xmlns:a16="http://schemas.microsoft.com/office/drawing/2014/main" id="{395592EB-BBA8-93A5-EDAD-FF197FB100FA}"/>
                    </a:ext>
                  </a:extLst>
                </p:cNvPr>
                <p:cNvSpPr>
                  <a:spLocks/>
                </p:cNvSpPr>
                <p:nvPr/>
              </p:nvSpPr>
              <p:spPr bwMode="auto">
                <a:xfrm>
                  <a:off x="3758" y="1963"/>
                  <a:ext cx="54" cy="264"/>
                </a:xfrm>
                <a:custGeom>
                  <a:avLst/>
                  <a:gdLst>
                    <a:gd name="T0" fmla="*/ 41 w 54"/>
                    <a:gd name="T1" fmla="*/ 5 h 264"/>
                    <a:gd name="T2" fmla="*/ 41 w 54"/>
                    <a:gd name="T3" fmla="*/ 12 h 264"/>
                    <a:gd name="T4" fmla="*/ 40 w 54"/>
                    <a:gd name="T5" fmla="*/ 14 h 264"/>
                    <a:gd name="T6" fmla="*/ 43 w 54"/>
                    <a:gd name="T7" fmla="*/ 19 h 264"/>
                    <a:gd name="T8" fmla="*/ 41 w 54"/>
                    <a:gd name="T9" fmla="*/ 20 h 264"/>
                    <a:gd name="T10" fmla="*/ 41 w 54"/>
                    <a:gd name="T11" fmla="*/ 22 h 264"/>
                    <a:gd name="T12" fmla="*/ 40 w 54"/>
                    <a:gd name="T13" fmla="*/ 30 h 264"/>
                    <a:gd name="T14" fmla="*/ 49 w 54"/>
                    <a:gd name="T15" fmla="*/ 38 h 264"/>
                    <a:gd name="T16" fmla="*/ 53 w 54"/>
                    <a:gd name="T17" fmla="*/ 92 h 264"/>
                    <a:gd name="T18" fmla="*/ 48 w 54"/>
                    <a:gd name="T19" fmla="*/ 102 h 264"/>
                    <a:gd name="T20" fmla="*/ 50 w 54"/>
                    <a:gd name="T21" fmla="*/ 131 h 264"/>
                    <a:gd name="T22" fmla="*/ 47 w 54"/>
                    <a:gd name="T23" fmla="*/ 135 h 264"/>
                    <a:gd name="T24" fmla="*/ 44 w 54"/>
                    <a:gd name="T25" fmla="*/ 181 h 264"/>
                    <a:gd name="T26" fmla="*/ 42 w 54"/>
                    <a:gd name="T27" fmla="*/ 228 h 264"/>
                    <a:gd name="T28" fmla="*/ 43 w 54"/>
                    <a:gd name="T29" fmla="*/ 230 h 264"/>
                    <a:gd name="T30" fmla="*/ 53 w 54"/>
                    <a:gd name="T31" fmla="*/ 239 h 264"/>
                    <a:gd name="T32" fmla="*/ 51 w 54"/>
                    <a:gd name="T33" fmla="*/ 241 h 264"/>
                    <a:gd name="T34" fmla="*/ 48 w 54"/>
                    <a:gd name="T35" fmla="*/ 242 h 264"/>
                    <a:gd name="T36" fmla="*/ 43 w 54"/>
                    <a:gd name="T37" fmla="*/ 241 h 264"/>
                    <a:gd name="T38" fmla="*/ 36 w 54"/>
                    <a:gd name="T39" fmla="*/ 237 h 264"/>
                    <a:gd name="T40" fmla="*/ 32 w 54"/>
                    <a:gd name="T41" fmla="*/ 235 h 264"/>
                    <a:gd name="T42" fmla="*/ 32 w 54"/>
                    <a:gd name="T43" fmla="*/ 244 h 264"/>
                    <a:gd name="T44" fmla="*/ 30 w 54"/>
                    <a:gd name="T45" fmla="*/ 244 h 264"/>
                    <a:gd name="T46" fmla="*/ 34 w 54"/>
                    <a:gd name="T47" fmla="*/ 250 h 264"/>
                    <a:gd name="T48" fmla="*/ 32 w 54"/>
                    <a:gd name="T49" fmla="*/ 261 h 264"/>
                    <a:gd name="T50" fmla="*/ 29 w 54"/>
                    <a:gd name="T51" fmla="*/ 263 h 264"/>
                    <a:gd name="T52" fmla="*/ 23 w 54"/>
                    <a:gd name="T53" fmla="*/ 254 h 264"/>
                    <a:gd name="T54" fmla="*/ 23 w 54"/>
                    <a:gd name="T55" fmla="*/ 247 h 264"/>
                    <a:gd name="T56" fmla="*/ 21 w 54"/>
                    <a:gd name="T57" fmla="*/ 246 h 264"/>
                    <a:gd name="T58" fmla="*/ 19 w 54"/>
                    <a:gd name="T59" fmla="*/ 186 h 264"/>
                    <a:gd name="T60" fmla="*/ 21 w 54"/>
                    <a:gd name="T61" fmla="*/ 181 h 264"/>
                    <a:gd name="T62" fmla="*/ 15 w 54"/>
                    <a:gd name="T63" fmla="*/ 140 h 264"/>
                    <a:gd name="T64" fmla="*/ 10 w 54"/>
                    <a:gd name="T65" fmla="*/ 139 h 264"/>
                    <a:gd name="T66" fmla="*/ 10 w 54"/>
                    <a:gd name="T67" fmla="*/ 97 h 264"/>
                    <a:gd name="T68" fmla="*/ 0 w 54"/>
                    <a:gd name="T69" fmla="*/ 92 h 264"/>
                    <a:gd name="T70" fmla="*/ 3 w 54"/>
                    <a:gd name="T71" fmla="*/ 47 h 264"/>
                    <a:gd name="T72" fmla="*/ 19 w 54"/>
                    <a:gd name="T73" fmla="*/ 35 h 264"/>
                    <a:gd name="T74" fmla="*/ 23 w 54"/>
                    <a:gd name="T75" fmla="*/ 30 h 264"/>
                    <a:gd name="T76" fmla="*/ 23 w 54"/>
                    <a:gd name="T77" fmla="*/ 26 h 264"/>
                    <a:gd name="T78" fmla="*/ 22 w 54"/>
                    <a:gd name="T79" fmla="*/ 23 h 264"/>
                    <a:gd name="T80" fmla="*/ 20 w 54"/>
                    <a:gd name="T81" fmla="*/ 21 h 264"/>
                    <a:gd name="T82" fmla="*/ 18 w 54"/>
                    <a:gd name="T83" fmla="*/ 17 h 264"/>
                    <a:gd name="T84" fmla="*/ 17 w 54"/>
                    <a:gd name="T85" fmla="*/ 15 h 264"/>
                    <a:gd name="T86" fmla="*/ 17 w 54"/>
                    <a:gd name="T87" fmla="*/ 12 h 264"/>
                    <a:gd name="T88" fmla="*/ 18 w 54"/>
                    <a:gd name="T89" fmla="*/ 8 h 264"/>
                    <a:gd name="T90" fmla="*/ 21 w 54"/>
                    <a:gd name="T91" fmla="*/ 4 h 264"/>
                    <a:gd name="T92" fmla="*/ 23 w 54"/>
                    <a:gd name="T93" fmla="*/ 1 h 264"/>
                    <a:gd name="T94" fmla="*/ 27 w 54"/>
                    <a:gd name="T95" fmla="*/ 0 h 264"/>
                    <a:gd name="T96" fmla="*/ 30 w 54"/>
                    <a:gd name="T97" fmla="*/ 0 h 264"/>
                    <a:gd name="T98" fmla="*/ 34 w 54"/>
                    <a:gd name="T99" fmla="*/ 0 h 264"/>
                    <a:gd name="T100" fmla="*/ 36 w 54"/>
                    <a:gd name="T101" fmla="*/ 1 h 264"/>
                    <a:gd name="T102" fmla="*/ 41 w 54"/>
                    <a:gd name="T103" fmla="*/ 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sp>
            <p:nvSpPr>
              <p:cNvPr id="11304" name="Freeform 9">
                <a:extLst>
                  <a:ext uri="{FF2B5EF4-FFF2-40B4-BE49-F238E27FC236}">
                    <a16:creationId xmlns:a16="http://schemas.microsoft.com/office/drawing/2014/main" id="{85246A46-FF3B-38B3-2811-E8B7D50813C3}"/>
                  </a:ext>
                </a:extLst>
              </p:cNvPr>
              <p:cNvSpPr>
                <a:spLocks/>
              </p:cNvSpPr>
              <p:nvPr/>
            </p:nvSpPr>
            <p:spPr bwMode="auto">
              <a:xfrm>
                <a:off x="4322" y="1981"/>
                <a:ext cx="68" cy="241"/>
              </a:xfrm>
              <a:custGeom>
                <a:avLst/>
                <a:gdLst>
                  <a:gd name="T0" fmla="*/ 40 w 68"/>
                  <a:gd name="T1" fmla="*/ 3 h 241"/>
                  <a:gd name="T2" fmla="*/ 54 w 68"/>
                  <a:gd name="T3" fmla="*/ 0 h 241"/>
                  <a:gd name="T4" fmla="*/ 59 w 68"/>
                  <a:gd name="T5" fmla="*/ 6 h 241"/>
                  <a:gd name="T6" fmla="*/ 61 w 68"/>
                  <a:gd name="T7" fmla="*/ 4 h 241"/>
                  <a:gd name="T8" fmla="*/ 65 w 68"/>
                  <a:gd name="T9" fmla="*/ 15 h 241"/>
                  <a:gd name="T10" fmla="*/ 57 w 68"/>
                  <a:gd name="T11" fmla="*/ 21 h 241"/>
                  <a:gd name="T12" fmla="*/ 57 w 68"/>
                  <a:gd name="T13" fmla="*/ 26 h 241"/>
                  <a:gd name="T14" fmla="*/ 55 w 68"/>
                  <a:gd name="T15" fmla="*/ 27 h 241"/>
                  <a:gd name="T16" fmla="*/ 54 w 68"/>
                  <a:gd name="T17" fmla="*/ 33 h 241"/>
                  <a:gd name="T18" fmla="*/ 48 w 68"/>
                  <a:gd name="T19" fmla="*/ 34 h 241"/>
                  <a:gd name="T20" fmla="*/ 48 w 68"/>
                  <a:gd name="T21" fmla="*/ 36 h 241"/>
                  <a:gd name="T22" fmla="*/ 57 w 68"/>
                  <a:gd name="T23" fmla="*/ 43 h 241"/>
                  <a:gd name="T24" fmla="*/ 65 w 68"/>
                  <a:gd name="T25" fmla="*/ 77 h 241"/>
                  <a:gd name="T26" fmla="*/ 59 w 68"/>
                  <a:gd name="T27" fmla="*/ 86 h 241"/>
                  <a:gd name="T28" fmla="*/ 59 w 68"/>
                  <a:gd name="T29" fmla="*/ 149 h 241"/>
                  <a:gd name="T30" fmla="*/ 52 w 68"/>
                  <a:gd name="T31" fmla="*/ 152 h 241"/>
                  <a:gd name="T32" fmla="*/ 51 w 68"/>
                  <a:gd name="T33" fmla="*/ 162 h 241"/>
                  <a:gd name="T34" fmla="*/ 48 w 68"/>
                  <a:gd name="T35" fmla="*/ 189 h 241"/>
                  <a:gd name="T36" fmla="*/ 48 w 68"/>
                  <a:gd name="T37" fmla="*/ 203 h 241"/>
                  <a:gd name="T38" fmla="*/ 59 w 68"/>
                  <a:gd name="T39" fmla="*/ 212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5 w 68"/>
                  <a:gd name="T51" fmla="*/ 215 h 241"/>
                  <a:gd name="T52" fmla="*/ 43 w 68"/>
                  <a:gd name="T53" fmla="*/ 205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7 h 241"/>
                  <a:gd name="T76" fmla="*/ 22 w 68"/>
                  <a:gd name="T77" fmla="*/ 92 h 241"/>
                  <a:gd name="T78" fmla="*/ 22 w 68"/>
                  <a:gd name="T79" fmla="*/ 83 h 241"/>
                  <a:gd name="T80" fmla="*/ 22 w 68"/>
                  <a:gd name="T81" fmla="*/ 68 h 241"/>
                  <a:gd name="T82" fmla="*/ 14 w 68"/>
                  <a:gd name="T83" fmla="*/ 73 h 241"/>
                  <a:gd name="T84" fmla="*/ 21 w 68"/>
                  <a:gd name="T85" fmla="*/ 81 h 241"/>
                  <a:gd name="T86" fmla="*/ 21 w 68"/>
                  <a:gd name="T87" fmla="*/ 90 h 241"/>
                  <a:gd name="T88" fmla="*/ 14 w 68"/>
                  <a:gd name="T89" fmla="*/ 85 h 241"/>
                  <a:gd name="T90" fmla="*/ 11 w 68"/>
                  <a:gd name="T91" fmla="*/ 79 h 241"/>
                  <a:gd name="T92" fmla="*/ 7 w 68"/>
                  <a:gd name="T93" fmla="*/ 81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7 h 241"/>
                  <a:gd name="T106" fmla="*/ 40 w 68"/>
                  <a:gd name="T107" fmla="*/ 33 h 241"/>
                  <a:gd name="T108" fmla="*/ 40 w 68"/>
                  <a:gd name="T109" fmla="*/ 25 h 241"/>
                  <a:gd name="T110" fmla="*/ 37 w 68"/>
                  <a:gd name="T111" fmla="*/ 21 h 241"/>
                  <a:gd name="T112" fmla="*/ 37 w 68"/>
                  <a:gd name="T113" fmla="*/ 12 h 241"/>
                  <a:gd name="T114" fmla="*/ 35 w 68"/>
                  <a:gd name="T115" fmla="*/ 10 h 241"/>
                  <a:gd name="T116" fmla="*/ 40 w 68"/>
                  <a:gd name="T117"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5" name="Freeform 10">
                <a:extLst>
                  <a:ext uri="{FF2B5EF4-FFF2-40B4-BE49-F238E27FC236}">
                    <a16:creationId xmlns:a16="http://schemas.microsoft.com/office/drawing/2014/main" id="{4BEC0B33-5702-70D1-4DFA-87F1E358FBF9}"/>
                  </a:ext>
                </a:extLst>
              </p:cNvPr>
              <p:cNvSpPr>
                <a:spLocks/>
              </p:cNvSpPr>
              <p:nvPr/>
            </p:nvSpPr>
            <p:spPr bwMode="auto">
              <a:xfrm>
                <a:off x="4518" y="1925"/>
                <a:ext cx="38" cy="211"/>
              </a:xfrm>
              <a:custGeom>
                <a:avLst/>
                <a:gdLst>
                  <a:gd name="T0" fmla="*/ 24 w 38"/>
                  <a:gd name="T1" fmla="*/ 3 h 211"/>
                  <a:gd name="T2" fmla="*/ 16 w 38"/>
                  <a:gd name="T3" fmla="*/ 0 h 211"/>
                  <a:gd name="T4" fmla="*/ 8 w 38"/>
                  <a:gd name="T5" fmla="*/ 0 h 211"/>
                  <a:gd name="T6" fmla="*/ 2 w 38"/>
                  <a:gd name="T7" fmla="*/ 1 h 211"/>
                  <a:gd name="T8" fmla="*/ 0 w 38"/>
                  <a:gd name="T9" fmla="*/ 9 h 211"/>
                  <a:gd name="T10" fmla="*/ 0 w 38"/>
                  <a:gd name="T11" fmla="*/ 14 h 211"/>
                  <a:gd name="T12" fmla="*/ 4 w 38"/>
                  <a:gd name="T13" fmla="*/ 22 h 211"/>
                  <a:gd name="T14" fmla="*/ 6 w 38"/>
                  <a:gd name="T15" fmla="*/ 22 h 211"/>
                  <a:gd name="T16" fmla="*/ 2 w 38"/>
                  <a:gd name="T17" fmla="*/ 31 h 211"/>
                  <a:gd name="T18" fmla="*/ 0 w 38"/>
                  <a:gd name="T19" fmla="*/ 44 h 211"/>
                  <a:gd name="T20" fmla="*/ 0 w 38"/>
                  <a:gd name="T21" fmla="*/ 57 h 211"/>
                  <a:gd name="T22" fmla="*/ 0 w 38"/>
                  <a:gd name="T23" fmla="*/ 72 h 211"/>
                  <a:gd name="T24" fmla="*/ 2 w 38"/>
                  <a:gd name="T25" fmla="*/ 87 h 211"/>
                  <a:gd name="T26" fmla="*/ 7 w 38"/>
                  <a:gd name="T27" fmla="*/ 88 h 211"/>
                  <a:gd name="T28" fmla="*/ 7 w 38"/>
                  <a:gd name="T29" fmla="*/ 92 h 211"/>
                  <a:gd name="T30" fmla="*/ 10 w 38"/>
                  <a:gd name="T31" fmla="*/ 94 h 211"/>
                  <a:gd name="T32" fmla="*/ 10 w 38"/>
                  <a:gd name="T33" fmla="*/ 110 h 211"/>
                  <a:gd name="T34" fmla="*/ 12 w 38"/>
                  <a:gd name="T35" fmla="*/ 113 h 211"/>
                  <a:gd name="T36" fmla="*/ 12 w 38"/>
                  <a:gd name="T37" fmla="*/ 141 h 211"/>
                  <a:gd name="T38" fmla="*/ 12 w 38"/>
                  <a:gd name="T39" fmla="*/ 159 h 211"/>
                  <a:gd name="T40" fmla="*/ 8 w 38"/>
                  <a:gd name="T41" fmla="*/ 179 h 211"/>
                  <a:gd name="T42" fmla="*/ 7 w 38"/>
                  <a:gd name="T43" fmla="*/ 204 h 211"/>
                  <a:gd name="T44" fmla="*/ 11 w 38"/>
                  <a:gd name="T45" fmla="*/ 206 h 211"/>
                  <a:gd name="T46" fmla="*/ 11 w 38"/>
                  <a:gd name="T47" fmla="*/ 209 h 211"/>
                  <a:gd name="T48" fmla="*/ 17 w 38"/>
                  <a:gd name="T49" fmla="*/ 209 h 211"/>
                  <a:gd name="T50" fmla="*/ 18 w 38"/>
                  <a:gd name="T51" fmla="*/ 208 h 211"/>
                  <a:gd name="T52" fmla="*/ 21 w 38"/>
                  <a:gd name="T53" fmla="*/ 208 h 211"/>
                  <a:gd name="T54" fmla="*/ 21 w 38"/>
                  <a:gd name="T55" fmla="*/ 210 h 211"/>
                  <a:gd name="T56" fmla="*/ 25 w 38"/>
                  <a:gd name="T57" fmla="*/ 209 h 211"/>
                  <a:gd name="T58" fmla="*/ 35 w 38"/>
                  <a:gd name="T59" fmla="*/ 208 h 211"/>
                  <a:gd name="T60" fmla="*/ 35 w 38"/>
                  <a:gd name="T61" fmla="*/ 206 h 211"/>
                  <a:gd name="T62" fmla="*/ 26 w 38"/>
                  <a:gd name="T63" fmla="*/ 202 h 211"/>
                  <a:gd name="T64" fmla="*/ 26 w 38"/>
                  <a:gd name="T65" fmla="*/ 198 h 211"/>
                  <a:gd name="T66" fmla="*/ 34 w 38"/>
                  <a:gd name="T67" fmla="*/ 197 h 211"/>
                  <a:gd name="T68" fmla="*/ 34 w 38"/>
                  <a:gd name="T69" fmla="*/ 195 h 211"/>
                  <a:gd name="T70" fmla="*/ 29 w 38"/>
                  <a:gd name="T71" fmla="*/ 190 h 211"/>
                  <a:gd name="T72" fmla="*/ 29 w 38"/>
                  <a:gd name="T73" fmla="*/ 161 h 211"/>
                  <a:gd name="T74" fmla="*/ 30 w 38"/>
                  <a:gd name="T75" fmla="*/ 135 h 211"/>
                  <a:gd name="T76" fmla="*/ 30 w 38"/>
                  <a:gd name="T77" fmla="*/ 109 h 211"/>
                  <a:gd name="T78" fmla="*/ 30 w 38"/>
                  <a:gd name="T79" fmla="*/ 94 h 211"/>
                  <a:gd name="T80" fmla="*/ 30 w 38"/>
                  <a:gd name="T81" fmla="*/ 90 h 211"/>
                  <a:gd name="T82" fmla="*/ 30 w 38"/>
                  <a:gd name="T83" fmla="*/ 69 h 211"/>
                  <a:gd name="T84" fmla="*/ 37 w 38"/>
                  <a:gd name="T85" fmla="*/ 65 h 211"/>
                  <a:gd name="T86" fmla="*/ 37 w 38"/>
                  <a:gd name="T87" fmla="*/ 62 h 211"/>
                  <a:gd name="T88" fmla="*/ 23 w 38"/>
                  <a:gd name="T89" fmla="*/ 34 h 211"/>
                  <a:gd name="T90" fmla="*/ 16 w 38"/>
                  <a:gd name="T91" fmla="*/ 30 h 211"/>
                  <a:gd name="T92" fmla="*/ 17 w 38"/>
                  <a:gd name="T93" fmla="*/ 28 h 211"/>
                  <a:gd name="T94" fmla="*/ 21 w 38"/>
                  <a:gd name="T95" fmla="*/ 27 h 211"/>
                  <a:gd name="T96" fmla="*/ 21 w 38"/>
                  <a:gd name="T97" fmla="*/ 25 h 211"/>
                  <a:gd name="T98" fmla="*/ 23 w 38"/>
                  <a:gd name="T99" fmla="*/ 24 h 211"/>
                  <a:gd name="T100" fmla="*/ 23 w 38"/>
                  <a:gd name="T101" fmla="*/ 22 h 211"/>
                  <a:gd name="T102" fmla="*/ 24 w 38"/>
                  <a:gd name="T103" fmla="*/ 21 h 211"/>
                  <a:gd name="T104" fmla="*/ 23 w 38"/>
                  <a:gd name="T105" fmla="*/ 20 h 211"/>
                  <a:gd name="T106" fmla="*/ 24 w 38"/>
                  <a:gd name="T107" fmla="*/ 19 h 211"/>
                  <a:gd name="T108" fmla="*/ 21 w 38"/>
                  <a:gd name="T109" fmla="*/ 14 h 211"/>
                  <a:gd name="T110" fmla="*/ 23 w 38"/>
                  <a:gd name="T111" fmla="*/ 12 h 211"/>
                  <a:gd name="T112" fmla="*/ 21 w 38"/>
                  <a:gd name="T113" fmla="*/ 10 h 211"/>
                  <a:gd name="T114" fmla="*/ 24 w 38"/>
                  <a:gd name="T115" fmla="*/ 7 h 211"/>
                  <a:gd name="T116" fmla="*/ 24 w 38"/>
                  <a:gd name="T117" fmla="*/ 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6" name="Freeform 11">
                <a:extLst>
                  <a:ext uri="{FF2B5EF4-FFF2-40B4-BE49-F238E27FC236}">
                    <a16:creationId xmlns:a16="http://schemas.microsoft.com/office/drawing/2014/main" id="{421DF3C8-6165-AE0A-E672-C5ED9F9596B8}"/>
                  </a:ext>
                </a:extLst>
              </p:cNvPr>
              <p:cNvSpPr>
                <a:spLocks/>
              </p:cNvSpPr>
              <p:nvPr/>
            </p:nvSpPr>
            <p:spPr bwMode="auto">
              <a:xfrm>
                <a:off x="3391" y="1923"/>
                <a:ext cx="51" cy="190"/>
              </a:xfrm>
              <a:custGeom>
                <a:avLst/>
                <a:gdLst>
                  <a:gd name="T0" fmla="*/ 30 w 51"/>
                  <a:gd name="T1" fmla="*/ 2 h 190"/>
                  <a:gd name="T2" fmla="*/ 41 w 51"/>
                  <a:gd name="T3" fmla="*/ 0 h 190"/>
                  <a:gd name="T4" fmla="*/ 45 w 51"/>
                  <a:gd name="T5" fmla="*/ 4 h 190"/>
                  <a:gd name="T6" fmla="*/ 46 w 51"/>
                  <a:gd name="T7" fmla="*/ 2 h 190"/>
                  <a:gd name="T8" fmla="*/ 49 w 51"/>
                  <a:gd name="T9" fmla="*/ 11 h 190"/>
                  <a:gd name="T10" fmla="*/ 43 w 51"/>
                  <a:gd name="T11" fmla="*/ 15 h 190"/>
                  <a:gd name="T12" fmla="*/ 43 w 51"/>
                  <a:gd name="T13" fmla="*/ 20 h 190"/>
                  <a:gd name="T14" fmla="*/ 41 w 51"/>
                  <a:gd name="T15" fmla="*/ 20 h 190"/>
                  <a:gd name="T16" fmla="*/ 41 w 51"/>
                  <a:gd name="T17" fmla="*/ 25 h 190"/>
                  <a:gd name="T18" fmla="*/ 36 w 51"/>
                  <a:gd name="T19" fmla="*/ 26 h 190"/>
                  <a:gd name="T20" fmla="*/ 36 w 51"/>
                  <a:gd name="T21" fmla="*/ 28 h 190"/>
                  <a:gd name="T22" fmla="*/ 43 w 51"/>
                  <a:gd name="T23" fmla="*/ 33 h 190"/>
                  <a:gd name="T24" fmla="*/ 49 w 51"/>
                  <a:gd name="T25" fmla="*/ 60 h 190"/>
                  <a:gd name="T26" fmla="*/ 45 w 51"/>
                  <a:gd name="T27" fmla="*/ 68 h 190"/>
                  <a:gd name="T28" fmla="*/ 45 w 51"/>
                  <a:gd name="T29" fmla="*/ 117 h 190"/>
                  <a:gd name="T30" fmla="*/ 39 w 51"/>
                  <a:gd name="T31" fmla="*/ 119 h 190"/>
                  <a:gd name="T32" fmla="*/ 38 w 51"/>
                  <a:gd name="T33" fmla="*/ 128 h 190"/>
                  <a:gd name="T34" fmla="*/ 36 w 51"/>
                  <a:gd name="T35" fmla="*/ 149 h 190"/>
                  <a:gd name="T36" fmla="*/ 36 w 51"/>
                  <a:gd name="T37" fmla="*/ 160 h 190"/>
                  <a:gd name="T38" fmla="*/ 45 w 51"/>
                  <a:gd name="T39" fmla="*/ 167 h 190"/>
                  <a:gd name="T40" fmla="*/ 50 w 51"/>
                  <a:gd name="T41" fmla="*/ 171 h 190"/>
                  <a:gd name="T42" fmla="*/ 50 w 51"/>
                  <a:gd name="T43" fmla="*/ 173 h 190"/>
                  <a:gd name="T44" fmla="*/ 37 w 51"/>
                  <a:gd name="T45" fmla="*/ 169 h 190"/>
                  <a:gd name="T46" fmla="*/ 36 w 51"/>
                  <a:gd name="T47" fmla="*/ 167 h 190"/>
                  <a:gd name="T48" fmla="*/ 34 w 51"/>
                  <a:gd name="T49" fmla="*/ 169 h 190"/>
                  <a:gd name="T50" fmla="*/ 34 w 51"/>
                  <a:gd name="T51" fmla="*/ 169 h 190"/>
                  <a:gd name="T52" fmla="*/ 32 w 51"/>
                  <a:gd name="T53" fmla="*/ 161 h 190"/>
                  <a:gd name="T54" fmla="*/ 30 w 51"/>
                  <a:gd name="T55" fmla="*/ 125 h 190"/>
                  <a:gd name="T56" fmla="*/ 28 w 51"/>
                  <a:gd name="T57" fmla="*/ 125 h 190"/>
                  <a:gd name="T58" fmla="*/ 20 w 51"/>
                  <a:gd name="T59" fmla="*/ 157 h 190"/>
                  <a:gd name="T60" fmla="*/ 20 w 51"/>
                  <a:gd name="T61" fmla="*/ 177 h 190"/>
                  <a:gd name="T62" fmla="*/ 17 w 51"/>
                  <a:gd name="T63" fmla="*/ 187 h 190"/>
                  <a:gd name="T64" fmla="*/ 15 w 51"/>
                  <a:gd name="T65" fmla="*/ 189 h 190"/>
                  <a:gd name="T66" fmla="*/ 14 w 51"/>
                  <a:gd name="T67" fmla="*/ 184 h 190"/>
                  <a:gd name="T68" fmla="*/ 16 w 51"/>
                  <a:gd name="T69" fmla="*/ 178 h 190"/>
                  <a:gd name="T70" fmla="*/ 17 w 51"/>
                  <a:gd name="T71" fmla="*/ 165 h 190"/>
                  <a:gd name="T72" fmla="*/ 17 w 51"/>
                  <a:gd name="T73" fmla="*/ 120 h 190"/>
                  <a:gd name="T74" fmla="*/ 20 w 51"/>
                  <a:gd name="T75" fmla="*/ 76 h 190"/>
                  <a:gd name="T76" fmla="*/ 16 w 51"/>
                  <a:gd name="T77" fmla="*/ 72 h 190"/>
                  <a:gd name="T78" fmla="*/ 16 w 51"/>
                  <a:gd name="T79" fmla="*/ 65 h 190"/>
                  <a:gd name="T80" fmla="*/ 16 w 51"/>
                  <a:gd name="T81" fmla="*/ 53 h 190"/>
                  <a:gd name="T82" fmla="*/ 10 w 51"/>
                  <a:gd name="T83" fmla="*/ 57 h 190"/>
                  <a:gd name="T84" fmla="*/ 16 w 51"/>
                  <a:gd name="T85" fmla="*/ 63 h 190"/>
                  <a:gd name="T86" fmla="*/ 16 w 51"/>
                  <a:gd name="T87" fmla="*/ 70 h 190"/>
                  <a:gd name="T88" fmla="*/ 10 w 51"/>
                  <a:gd name="T89" fmla="*/ 66 h 190"/>
                  <a:gd name="T90" fmla="*/ 8 w 51"/>
                  <a:gd name="T91" fmla="*/ 62 h 190"/>
                  <a:gd name="T92" fmla="*/ 4 w 51"/>
                  <a:gd name="T93" fmla="*/ 63 h 190"/>
                  <a:gd name="T94" fmla="*/ 0 w 51"/>
                  <a:gd name="T95" fmla="*/ 56 h 190"/>
                  <a:gd name="T96" fmla="*/ 0 w 51"/>
                  <a:gd name="T97" fmla="*/ 53 h 190"/>
                  <a:gd name="T98" fmla="*/ 2 w 51"/>
                  <a:gd name="T99" fmla="*/ 52 h 190"/>
                  <a:gd name="T100" fmla="*/ 9 w 51"/>
                  <a:gd name="T101" fmla="*/ 44 h 190"/>
                  <a:gd name="T102" fmla="*/ 16 w 51"/>
                  <a:gd name="T103" fmla="*/ 36 h 190"/>
                  <a:gd name="T104" fmla="*/ 24 w 51"/>
                  <a:gd name="T105" fmla="*/ 29 h 190"/>
                  <a:gd name="T106" fmla="*/ 30 w 51"/>
                  <a:gd name="T107" fmla="*/ 25 h 190"/>
                  <a:gd name="T108" fmla="*/ 30 w 51"/>
                  <a:gd name="T109" fmla="*/ 19 h 190"/>
                  <a:gd name="T110" fmla="*/ 28 w 51"/>
                  <a:gd name="T111" fmla="*/ 16 h 190"/>
                  <a:gd name="T112" fmla="*/ 28 w 51"/>
                  <a:gd name="T113" fmla="*/ 9 h 190"/>
                  <a:gd name="T114" fmla="*/ 26 w 51"/>
                  <a:gd name="T115" fmla="*/ 7 h 190"/>
                  <a:gd name="T116" fmla="*/ 30 w 51"/>
                  <a:gd name="T117"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7" name="Freeform 12">
                <a:extLst>
                  <a:ext uri="{FF2B5EF4-FFF2-40B4-BE49-F238E27FC236}">
                    <a16:creationId xmlns:a16="http://schemas.microsoft.com/office/drawing/2014/main" id="{339CE0C1-DC0D-EC26-BDC7-3B21A10C7173}"/>
                  </a:ext>
                </a:extLst>
              </p:cNvPr>
              <p:cNvSpPr>
                <a:spLocks/>
              </p:cNvSpPr>
              <p:nvPr/>
            </p:nvSpPr>
            <p:spPr bwMode="auto">
              <a:xfrm>
                <a:off x="3224" y="1976"/>
                <a:ext cx="25" cy="134"/>
              </a:xfrm>
              <a:custGeom>
                <a:avLst/>
                <a:gdLst>
                  <a:gd name="T0" fmla="*/ 19 w 25"/>
                  <a:gd name="T1" fmla="*/ 2 h 134"/>
                  <a:gd name="T2" fmla="*/ 19 w 25"/>
                  <a:gd name="T3" fmla="*/ 6 h 134"/>
                  <a:gd name="T4" fmla="*/ 19 w 25"/>
                  <a:gd name="T5" fmla="*/ 7 h 134"/>
                  <a:gd name="T6" fmla="*/ 20 w 25"/>
                  <a:gd name="T7" fmla="*/ 8 h 134"/>
                  <a:gd name="T8" fmla="*/ 19 w 25"/>
                  <a:gd name="T9" fmla="*/ 9 h 134"/>
                  <a:gd name="T10" fmla="*/ 19 w 25"/>
                  <a:gd name="T11" fmla="*/ 10 h 134"/>
                  <a:gd name="T12" fmla="*/ 18 w 25"/>
                  <a:gd name="T13" fmla="*/ 14 h 134"/>
                  <a:gd name="T14" fmla="*/ 18 w 25"/>
                  <a:gd name="T15" fmla="*/ 15 h 134"/>
                  <a:gd name="T16" fmla="*/ 23 w 25"/>
                  <a:gd name="T17" fmla="*/ 19 h 134"/>
                  <a:gd name="T18" fmla="*/ 24 w 25"/>
                  <a:gd name="T19" fmla="*/ 46 h 134"/>
                  <a:gd name="T20" fmla="*/ 22 w 25"/>
                  <a:gd name="T21" fmla="*/ 51 h 134"/>
                  <a:gd name="T22" fmla="*/ 23 w 25"/>
                  <a:gd name="T23" fmla="*/ 66 h 134"/>
                  <a:gd name="T24" fmla="*/ 21 w 25"/>
                  <a:gd name="T25" fmla="*/ 68 h 134"/>
                  <a:gd name="T26" fmla="*/ 20 w 25"/>
                  <a:gd name="T27" fmla="*/ 91 h 134"/>
                  <a:gd name="T28" fmla="*/ 19 w 25"/>
                  <a:gd name="T29" fmla="*/ 115 h 134"/>
                  <a:gd name="T30" fmla="*/ 20 w 25"/>
                  <a:gd name="T31" fmla="*/ 116 h 134"/>
                  <a:gd name="T32" fmla="*/ 24 w 25"/>
                  <a:gd name="T33" fmla="*/ 121 h 134"/>
                  <a:gd name="T34" fmla="*/ 23 w 25"/>
                  <a:gd name="T35" fmla="*/ 122 h 134"/>
                  <a:gd name="T36" fmla="*/ 22 w 25"/>
                  <a:gd name="T37" fmla="*/ 123 h 134"/>
                  <a:gd name="T38" fmla="*/ 19 w 25"/>
                  <a:gd name="T39" fmla="*/ 122 h 134"/>
                  <a:gd name="T40" fmla="*/ 17 w 25"/>
                  <a:gd name="T41" fmla="*/ 120 h 134"/>
                  <a:gd name="T42" fmla="*/ 15 w 25"/>
                  <a:gd name="T43" fmla="*/ 119 h 134"/>
                  <a:gd name="T44" fmla="*/ 15 w 25"/>
                  <a:gd name="T45" fmla="*/ 123 h 134"/>
                  <a:gd name="T46" fmla="*/ 14 w 25"/>
                  <a:gd name="T47" fmla="*/ 123 h 134"/>
                  <a:gd name="T48" fmla="*/ 16 w 25"/>
                  <a:gd name="T49" fmla="*/ 127 h 134"/>
                  <a:gd name="T50" fmla="*/ 15 w 25"/>
                  <a:gd name="T51" fmla="*/ 132 h 134"/>
                  <a:gd name="T52" fmla="*/ 14 w 25"/>
                  <a:gd name="T53" fmla="*/ 133 h 134"/>
                  <a:gd name="T54" fmla="*/ 11 w 25"/>
                  <a:gd name="T55" fmla="*/ 128 h 134"/>
                  <a:gd name="T56" fmla="*/ 11 w 25"/>
                  <a:gd name="T57" fmla="*/ 125 h 134"/>
                  <a:gd name="T58" fmla="*/ 10 w 25"/>
                  <a:gd name="T59" fmla="*/ 125 h 134"/>
                  <a:gd name="T60" fmla="*/ 8 w 25"/>
                  <a:gd name="T61" fmla="*/ 94 h 134"/>
                  <a:gd name="T62" fmla="*/ 10 w 25"/>
                  <a:gd name="T63" fmla="*/ 91 h 134"/>
                  <a:gd name="T64" fmla="*/ 7 w 25"/>
                  <a:gd name="T65" fmla="*/ 71 h 134"/>
                  <a:gd name="T66" fmla="*/ 5 w 25"/>
                  <a:gd name="T67" fmla="*/ 70 h 134"/>
                  <a:gd name="T68" fmla="*/ 5 w 25"/>
                  <a:gd name="T69" fmla="*/ 49 h 134"/>
                  <a:gd name="T70" fmla="*/ 0 w 25"/>
                  <a:gd name="T71" fmla="*/ 46 h 134"/>
                  <a:gd name="T72" fmla="*/ 2 w 25"/>
                  <a:gd name="T73" fmla="*/ 24 h 134"/>
                  <a:gd name="T74" fmla="*/ 9 w 25"/>
                  <a:gd name="T75" fmla="*/ 17 h 134"/>
                  <a:gd name="T76" fmla="*/ 11 w 25"/>
                  <a:gd name="T77" fmla="*/ 15 h 134"/>
                  <a:gd name="T78" fmla="*/ 11 w 25"/>
                  <a:gd name="T79" fmla="*/ 12 h 134"/>
                  <a:gd name="T80" fmla="*/ 11 w 25"/>
                  <a:gd name="T81" fmla="*/ 11 h 134"/>
                  <a:gd name="T82" fmla="*/ 9 w 25"/>
                  <a:gd name="T83" fmla="*/ 10 h 134"/>
                  <a:gd name="T84" fmla="*/ 8 w 25"/>
                  <a:gd name="T85" fmla="*/ 8 h 134"/>
                  <a:gd name="T86" fmla="*/ 8 w 25"/>
                  <a:gd name="T87" fmla="*/ 7 h 134"/>
                  <a:gd name="T88" fmla="*/ 8 w 25"/>
                  <a:gd name="T89" fmla="*/ 5 h 134"/>
                  <a:gd name="T90" fmla="*/ 8 w 25"/>
                  <a:gd name="T91" fmla="*/ 4 h 134"/>
                  <a:gd name="T92" fmla="*/ 10 w 25"/>
                  <a:gd name="T93" fmla="*/ 2 h 134"/>
                  <a:gd name="T94" fmla="*/ 11 w 25"/>
                  <a:gd name="T95" fmla="*/ 0 h 134"/>
                  <a:gd name="T96" fmla="*/ 12 w 25"/>
                  <a:gd name="T97" fmla="*/ 0 h 134"/>
                  <a:gd name="T98" fmla="*/ 14 w 25"/>
                  <a:gd name="T99" fmla="*/ 0 h 134"/>
                  <a:gd name="T100" fmla="*/ 16 w 25"/>
                  <a:gd name="T101" fmla="*/ 0 h 134"/>
                  <a:gd name="T102" fmla="*/ 17 w 25"/>
                  <a:gd name="T103" fmla="*/ 0 h 134"/>
                  <a:gd name="T104" fmla="*/ 19 w 25"/>
                  <a:gd name="T105"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308" name="Freeform 13">
                <a:extLst>
                  <a:ext uri="{FF2B5EF4-FFF2-40B4-BE49-F238E27FC236}">
                    <a16:creationId xmlns:a16="http://schemas.microsoft.com/office/drawing/2014/main" id="{35A3C848-12B0-FF1A-380A-2F2FF94E5784}"/>
                  </a:ext>
                </a:extLst>
              </p:cNvPr>
              <p:cNvSpPr>
                <a:spLocks/>
              </p:cNvSpPr>
              <p:nvPr/>
            </p:nvSpPr>
            <p:spPr bwMode="auto">
              <a:xfrm>
                <a:off x="3132" y="1996"/>
                <a:ext cx="53" cy="254"/>
              </a:xfrm>
              <a:custGeom>
                <a:avLst/>
                <a:gdLst>
                  <a:gd name="T0" fmla="*/ 40 w 53"/>
                  <a:gd name="T1" fmla="*/ 5 h 254"/>
                  <a:gd name="T2" fmla="*/ 40 w 53"/>
                  <a:gd name="T3" fmla="*/ 12 h 254"/>
                  <a:gd name="T4" fmla="*/ 40 w 53"/>
                  <a:gd name="T5" fmla="*/ 14 h 254"/>
                  <a:gd name="T6" fmla="*/ 42 w 53"/>
                  <a:gd name="T7" fmla="*/ 18 h 254"/>
                  <a:gd name="T8" fmla="*/ 40 w 53"/>
                  <a:gd name="T9" fmla="*/ 20 h 254"/>
                  <a:gd name="T10" fmla="*/ 41 w 53"/>
                  <a:gd name="T11" fmla="*/ 22 h 254"/>
                  <a:gd name="T12" fmla="*/ 39 w 53"/>
                  <a:gd name="T13" fmla="*/ 29 h 254"/>
                  <a:gd name="T14" fmla="*/ 39 w 53"/>
                  <a:gd name="T15" fmla="*/ 30 h 254"/>
                  <a:gd name="T16" fmla="*/ 48 w 53"/>
                  <a:gd name="T17" fmla="*/ 37 h 254"/>
                  <a:gd name="T18" fmla="*/ 52 w 53"/>
                  <a:gd name="T19" fmla="*/ 89 h 254"/>
                  <a:gd name="T20" fmla="*/ 47 w 53"/>
                  <a:gd name="T21" fmla="*/ 98 h 254"/>
                  <a:gd name="T22" fmla="*/ 49 w 53"/>
                  <a:gd name="T23" fmla="*/ 127 h 254"/>
                  <a:gd name="T24" fmla="*/ 46 w 53"/>
                  <a:gd name="T25" fmla="*/ 129 h 254"/>
                  <a:gd name="T26" fmla="*/ 44 w 53"/>
                  <a:gd name="T27" fmla="*/ 174 h 254"/>
                  <a:gd name="T28" fmla="*/ 42 w 53"/>
                  <a:gd name="T29" fmla="*/ 219 h 254"/>
                  <a:gd name="T30" fmla="*/ 42 w 53"/>
                  <a:gd name="T31" fmla="*/ 221 h 254"/>
                  <a:gd name="T32" fmla="*/ 52 w 53"/>
                  <a:gd name="T33" fmla="*/ 230 h 254"/>
                  <a:gd name="T34" fmla="*/ 50 w 53"/>
                  <a:gd name="T35" fmla="*/ 231 h 254"/>
                  <a:gd name="T36" fmla="*/ 47 w 53"/>
                  <a:gd name="T37" fmla="*/ 233 h 254"/>
                  <a:gd name="T38" fmla="*/ 42 w 53"/>
                  <a:gd name="T39" fmla="*/ 231 h 254"/>
                  <a:gd name="T40" fmla="*/ 36 w 53"/>
                  <a:gd name="T41" fmla="*/ 228 h 254"/>
                  <a:gd name="T42" fmla="*/ 32 w 53"/>
                  <a:gd name="T43" fmla="*/ 227 h 254"/>
                  <a:gd name="T44" fmla="*/ 32 w 53"/>
                  <a:gd name="T45" fmla="*/ 234 h 254"/>
                  <a:gd name="T46" fmla="*/ 30 w 53"/>
                  <a:gd name="T47" fmla="*/ 234 h 254"/>
                  <a:gd name="T48" fmla="*/ 33 w 53"/>
                  <a:gd name="T49" fmla="*/ 240 h 254"/>
                  <a:gd name="T50" fmla="*/ 32 w 53"/>
                  <a:gd name="T51" fmla="*/ 251 h 254"/>
                  <a:gd name="T52" fmla="*/ 28 w 53"/>
                  <a:gd name="T53" fmla="*/ 253 h 254"/>
                  <a:gd name="T54" fmla="*/ 23 w 53"/>
                  <a:gd name="T55" fmla="*/ 244 h 254"/>
                  <a:gd name="T56" fmla="*/ 23 w 53"/>
                  <a:gd name="T57" fmla="*/ 237 h 254"/>
                  <a:gd name="T58" fmla="*/ 21 w 53"/>
                  <a:gd name="T59" fmla="*/ 237 h 254"/>
                  <a:gd name="T60" fmla="*/ 19 w 53"/>
                  <a:gd name="T61" fmla="*/ 179 h 254"/>
                  <a:gd name="T62" fmla="*/ 21 w 53"/>
                  <a:gd name="T63" fmla="*/ 174 h 254"/>
                  <a:gd name="T64" fmla="*/ 15 w 53"/>
                  <a:gd name="T65" fmla="*/ 135 h 254"/>
                  <a:gd name="T66" fmla="*/ 11 w 53"/>
                  <a:gd name="T67" fmla="*/ 134 h 254"/>
                  <a:gd name="T68" fmla="*/ 10 w 53"/>
                  <a:gd name="T69" fmla="*/ 93 h 254"/>
                  <a:gd name="T70" fmla="*/ 0 w 53"/>
                  <a:gd name="T71" fmla="*/ 89 h 254"/>
                  <a:gd name="T72" fmla="*/ 4 w 53"/>
                  <a:gd name="T73" fmla="*/ 46 h 254"/>
                  <a:gd name="T74" fmla="*/ 19 w 53"/>
                  <a:gd name="T75" fmla="*/ 34 h 254"/>
                  <a:gd name="T76" fmla="*/ 23 w 53"/>
                  <a:gd name="T77" fmla="*/ 30 h 254"/>
                  <a:gd name="T78" fmla="*/ 23 w 53"/>
                  <a:gd name="T79" fmla="*/ 25 h 254"/>
                  <a:gd name="T80" fmla="*/ 22 w 53"/>
                  <a:gd name="T81" fmla="*/ 22 h 254"/>
                  <a:gd name="T82" fmla="*/ 20 w 53"/>
                  <a:gd name="T83" fmla="*/ 20 h 254"/>
                  <a:gd name="T84" fmla="*/ 18 w 53"/>
                  <a:gd name="T85" fmla="*/ 17 h 254"/>
                  <a:gd name="T86" fmla="*/ 17 w 53"/>
                  <a:gd name="T87" fmla="*/ 14 h 254"/>
                  <a:gd name="T88" fmla="*/ 17 w 53"/>
                  <a:gd name="T89" fmla="*/ 12 h 254"/>
                  <a:gd name="T90" fmla="*/ 18 w 53"/>
                  <a:gd name="T91" fmla="*/ 8 h 254"/>
                  <a:gd name="T92" fmla="*/ 20 w 53"/>
                  <a:gd name="T93" fmla="*/ 5 h 254"/>
                  <a:gd name="T94" fmla="*/ 23 w 53"/>
                  <a:gd name="T95" fmla="*/ 2 h 254"/>
                  <a:gd name="T96" fmla="*/ 26 w 53"/>
                  <a:gd name="T97" fmla="*/ 0 h 254"/>
                  <a:gd name="T98" fmla="*/ 30 w 53"/>
                  <a:gd name="T99" fmla="*/ 0 h 254"/>
                  <a:gd name="T100" fmla="*/ 33 w 53"/>
                  <a:gd name="T101" fmla="*/ 1 h 254"/>
                  <a:gd name="T102" fmla="*/ 36 w 53"/>
                  <a:gd name="T103" fmla="*/ 2 h 254"/>
                  <a:gd name="T104" fmla="*/ 40 w 53"/>
                  <a:gd name="T105" fmla="*/ 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rgbClr val="EDA07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7" name="Group 23">
              <a:extLst>
                <a:ext uri="{FF2B5EF4-FFF2-40B4-BE49-F238E27FC236}">
                  <a16:creationId xmlns:a16="http://schemas.microsoft.com/office/drawing/2014/main" id="{300A3542-E491-0BA4-AF72-A95090BB5066}"/>
                </a:ext>
              </a:extLst>
            </p:cNvPr>
            <p:cNvGrpSpPr>
              <a:grpSpLocks/>
            </p:cNvGrpSpPr>
            <p:nvPr/>
          </p:nvGrpSpPr>
          <p:grpSpPr bwMode="auto">
            <a:xfrm>
              <a:off x="2635" y="2031"/>
              <a:ext cx="1733" cy="849"/>
              <a:chOff x="2883" y="1991"/>
              <a:chExt cx="1733" cy="849"/>
            </a:xfrm>
          </p:grpSpPr>
          <p:grpSp>
            <p:nvGrpSpPr>
              <p:cNvPr id="11265" name="Group 17">
                <a:extLst>
                  <a:ext uri="{FF2B5EF4-FFF2-40B4-BE49-F238E27FC236}">
                    <a16:creationId xmlns:a16="http://schemas.microsoft.com/office/drawing/2014/main" id="{DFC34F6E-2A6E-E838-E411-5C76A75F2640}"/>
                  </a:ext>
                </a:extLst>
              </p:cNvPr>
              <p:cNvGrpSpPr>
                <a:grpSpLocks/>
              </p:cNvGrpSpPr>
              <p:nvPr/>
            </p:nvGrpSpPr>
            <p:grpSpPr bwMode="auto">
              <a:xfrm>
                <a:off x="3908" y="2026"/>
                <a:ext cx="279" cy="603"/>
                <a:chOff x="3908" y="2026"/>
                <a:chExt cx="279" cy="603"/>
              </a:xfrm>
            </p:grpSpPr>
            <p:sp>
              <p:nvSpPr>
                <p:cNvPr id="11297" name="Freeform 15">
                  <a:extLst>
                    <a:ext uri="{FF2B5EF4-FFF2-40B4-BE49-F238E27FC236}">
                      <a16:creationId xmlns:a16="http://schemas.microsoft.com/office/drawing/2014/main" id="{E46C9C3D-36B3-424C-A33D-C62880BA6A02}"/>
                    </a:ext>
                  </a:extLst>
                </p:cNvPr>
                <p:cNvSpPr>
                  <a:spLocks/>
                </p:cNvSpPr>
                <p:nvPr/>
              </p:nvSpPr>
              <p:spPr bwMode="auto">
                <a:xfrm>
                  <a:off x="3908" y="2026"/>
                  <a:ext cx="176" cy="603"/>
                </a:xfrm>
                <a:custGeom>
                  <a:avLst/>
                  <a:gdLst>
                    <a:gd name="T0" fmla="*/ 107 w 176"/>
                    <a:gd name="T1" fmla="*/ 8 h 603"/>
                    <a:gd name="T2" fmla="*/ 141 w 176"/>
                    <a:gd name="T3" fmla="*/ 0 h 603"/>
                    <a:gd name="T4" fmla="*/ 154 w 176"/>
                    <a:gd name="T5" fmla="*/ 16 h 603"/>
                    <a:gd name="T6" fmla="*/ 160 w 176"/>
                    <a:gd name="T7" fmla="*/ 11 h 603"/>
                    <a:gd name="T8" fmla="*/ 169 w 176"/>
                    <a:gd name="T9" fmla="*/ 37 h 603"/>
                    <a:gd name="T10" fmla="*/ 150 w 176"/>
                    <a:gd name="T11" fmla="*/ 54 h 603"/>
                    <a:gd name="T12" fmla="*/ 149 w 176"/>
                    <a:gd name="T13" fmla="*/ 67 h 603"/>
                    <a:gd name="T14" fmla="*/ 144 w 176"/>
                    <a:gd name="T15" fmla="*/ 68 h 603"/>
                    <a:gd name="T16" fmla="*/ 141 w 176"/>
                    <a:gd name="T17" fmla="*/ 82 h 603"/>
                    <a:gd name="T18" fmla="*/ 127 w 176"/>
                    <a:gd name="T19" fmla="*/ 85 h 603"/>
                    <a:gd name="T20" fmla="*/ 127 w 176"/>
                    <a:gd name="T21" fmla="*/ 91 h 603"/>
                    <a:gd name="T22" fmla="*/ 150 w 176"/>
                    <a:gd name="T23" fmla="*/ 109 h 603"/>
                    <a:gd name="T24" fmla="*/ 169 w 176"/>
                    <a:gd name="T25" fmla="*/ 194 h 603"/>
                    <a:gd name="T26" fmla="*/ 154 w 176"/>
                    <a:gd name="T27" fmla="*/ 217 h 603"/>
                    <a:gd name="T28" fmla="*/ 154 w 176"/>
                    <a:gd name="T29" fmla="*/ 375 h 603"/>
                    <a:gd name="T30" fmla="*/ 136 w 176"/>
                    <a:gd name="T31" fmla="*/ 382 h 603"/>
                    <a:gd name="T32" fmla="*/ 133 w 176"/>
                    <a:gd name="T33" fmla="*/ 407 h 603"/>
                    <a:gd name="T34" fmla="*/ 125 w 176"/>
                    <a:gd name="T35" fmla="*/ 473 h 603"/>
                    <a:gd name="T36" fmla="*/ 125 w 176"/>
                    <a:gd name="T37" fmla="*/ 509 h 603"/>
                    <a:gd name="T38" fmla="*/ 154 w 176"/>
                    <a:gd name="T39" fmla="*/ 531 h 603"/>
                    <a:gd name="T40" fmla="*/ 175 w 176"/>
                    <a:gd name="T41" fmla="*/ 542 h 603"/>
                    <a:gd name="T42" fmla="*/ 175 w 176"/>
                    <a:gd name="T43" fmla="*/ 550 h 603"/>
                    <a:gd name="T44" fmla="*/ 131 w 176"/>
                    <a:gd name="T45" fmla="*/ 539 h 603"/>
                    <a:gd name="T46" fmla="*/ 125 w 176"/>
                    <a:gd name="T47" fmla="*/ 532 h 603"/>
                    <a:gd name="T48" fmla="*/ 121 w 176"/>
                    <a:gd name="T49" fmla="*/ 539 h 603"/>
                    <a:gd name="T50" fmla="*/ 116 w 176"/>
                    <a:gd name="T51" fmla="*/ 539 h 603"/>
                    <a:gd name="T52" fmla="*/ 111 w 176"/>
                    <a:gd name="T53" fmla="*/ 514 h 603"/>
                    <a:gd name="T54" fmla="*/ 107 w 176"/>
                    <a:gd name="T55" fmla="*/ 400 h 603"/>
                    <a:gd name="T56" fmla="*/ 98 w 176"/>
                    <a:gd name="T57" fmla="*/ 400 h 603"/>
                    <a:gd name="T58" fmla="*/ 73 w 176"/>
                    <a:gd name="T59" fmla="*/ 501 h 603"/>
                    <a:gd name="T60" fmla="*/ 73 w 176"/>
                    <a:gd name="T61" fmla="*/ 564 h 603"/>
                    <a:gd name="T62" fmla="*/ 63 w 176"/>
                    <a:gd name="T63" fmla="*/ 595 h 603"/>
                    <a:gd name="T64" fmla="*/ 54 w 176"/>
                    <a:gd name="T65" fmla="*/ 602 h 603"/>
                    <a:gd name="T66" fmla="*/ 48 w 176"/>
                    <a:gd name="T67" fmla="*/ 585 h 603"/>
                    <a:gd name="T68" fmla="*/ 55 w 176"/>
                    <a:gd name="T69" fmla="*/ 567 h 603"/>
                    <a:gd name="T70" fmla="*/ 63 w 176"/>
                    <a:gd name="T71" fmla="*/ 528 h 603"/>
                    <a:gd name="T72" fmla="*/ 64 w 176"/>
                    <a:gd name="T73" fmla="*/ 384 h 603"/>
                    <a:gd name="T74" fmla="*/ 72 w 176"/>
                    <a:gd name="T75" fmla="*/ 242 h 603"/>
                    <a:gd name="T76" fmla="*/ 57 w 176"/>
                    <a:gd name="T77" fmla="*/ 230 h 603"/>
                    <a:gd name="T78" fmla="*/ 57 w 176"/>
                    <a:gd name="T79" fmla="*/ 210 h 603"/>
                    <a:gd name="T80" fmla="*/ 57 w 176"/>
                    <a:gd name="T81" fmla="*/ 172 h 603"/>
                    <a:gd name="T82" fmla="*/ 38 w 176"/>
                    <a:gd name="T83" fmla="*/ 181 h 603"/>
                    <a:gd name="T84" fmla="*/ 55 w 176"/>
                    <a:gd name="T85" fmla="*/ 205 h 603"/>
                    <a:gd name="T86" fmla="*/ 55 w 176"/>
                    <a:gd name="T87" fmla="*/ 227 h 603"/>
                    <a:gd name="T88" fmla="*/ 37 w 176"/>
                    <a:gd name="T89" fmla="*/ 213 h 603"/>
                    <a:gd name="T90" fmla="*/ 28 w 176"/>
                    <a:gd name="T91" fmla="*/ 199 h 603"/>
                    <a:gd name="T92" fmla="*/ 19 w 176"/>
                    <a:gd name="T93" fmla="*/ 203 h 603"/>
                    <a:gd name="T94" fmla="*/ 0 w 176"/>
                    <a:gd name="T95" fmla="*/ 179 h 603"/>
                    <a:gd name="T96" fmla="*/ 0 w 176"/>
                    <a:gd name="T97" fmla="*/ 172 h 603"/>
                    <a:gd name="T98" fmla="*/ 10 w 176"/>
                    <a:gd name="T99" fmla="*/ 167 h 603"/>
                    <a:gd name="T100" fmla="*/ 32 w 176"/>
                    <a:gd name="T101" fmla="*/ 142 h 603"/>
                    <a:gd name="T102" fmla="*/ 55 w 176"/>
                    <a:gd name="T103" fmla="*/ 119 h 603"/>
                    <a:gd name="T104" fmla="*/ 84 w 176"/>
                    <a:gd name="T105" fmla="*/ 92 h 603"/>
                    <a:gd name="T106" fmla="*/ 107 w 176"/>
                    <a:gd name="T107" fmla="*/ 83 h 603"/>
                    <a:gd name="T108" fmla="*/ 107 w 176"/>
                    <a:gd name="T109" fmla="*/ 64 h 603"/>
                    <a:gd name="T110" fmla="*/ 98 w 176"/>
                    <a:gd name="T111" fmla="*/ 54 h 603"/>
                    <a:gd name="T112" fmla="*/ 98 w 176"/>
                    <a:gd name="T113" fmla="*/ 30 h 603"/>
                    <a:gd name="T114" fmla="*/ 92 w 176"/>
                    <a:gd name="T115" fmla="*/ 26 h 603"/>
                    <a:gd name="T116" fmla="*/ 107 w 176"/>
                    <a:gd name="T117" fmla="*/ 8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98" name="Freeform 16">
                  <a:extLst>
                    <a:ext uri="{FF2B5EF4-FFF2-40B4-BE49-F238E27FC236}">
                      <a16:creationId xmlns:a16="http://schemas.microsoft.com/office/drawing/2014/main" id="{403D1AA3-A215-085A-8942-B7836FD620D9}"/>
                    </a:ext>
                  </a:extLst>
                </p:cNvPr>
                <p:cNvSpPr>
                  <a:spLocks/>
                </p:cNvSpPr>
                <p:nvPr/>
              </p:nvSpPr>
              <p:spPr bwMode="auto">
                <a:xfrm>
                  <a:off x="4059" y="2030"/>
                  <a:ext cx="128" cy="576"/>
                </a:xfrm>
                <a:custGeom>
                  <a:avLst/>
                  <a:gdLst>
                    <a:gd name="T0" fmla="*/ 30 w 128"/>
                    <a:gd name="T1" fmla="*/ 11 h 576"/>
                    <a:gd name="T2" fmla="*/ 30 w 128"/>
                    <a:gd name="T3" fmla="*/ 26 h 576"/>
                    <a:gd name="T4" fmla="*/ 32 w 128"/>
                    <a:gd name="T5" fmla="*/ 30 h 576"/>
                    <a:gd name="T6" fmla="*/ 26 w 128"/>
                    <a:gd name="T7" fmla="*/ 41 h 576"/>
                    <a:gd name="T8" fmla="*/ 30 w 128"/>
                    <a:gd name="T9" fmla="*/ 44 h 576"/>
                    <a:gd name="T10" fmla="*/ 29 w 128"/>
                    <a:gd name="T11" fmla="*/ 48 h 576"/>
                    <a:gd name="T12" fmla="*/ 32 w 128"/>
                    <a:gd name="T13" fmla="*/ 64 h 576"/>
                    <a:gd name="T14" fmla="*/ 32 w 128"/>
                    <a:gd name="T15" fmla="*/ 67 h 576"/>
                    <a:gd name="T16" fmla="*/ 10 w 128"/>
                    <a:gd name="T17" fmla="*/ 82 h 576"/>
                    <a:gd name="T18" fmla="*/ 0 w 128"/>
                    <a:gd name="T19" fmla="*/ 201 h 576"/>
                    <a:gd name="T20" fmla="*/ 13 w 128"/>
                    <a:gd name="T21" fmla="*/ 222 h 576"/>
                    <a:gd name="T22" fmla="*/ 8 w 128"/>
                    <a:gd name="T23" fmla="*/ 287 h 576"/>
                    <a:gd name="T24" fmla="*/ 17 w 128"/>
                    <a:gd name="T25" fmla="*/ 294 h 576"/>
                    <a:gd name="T26" fmla="*/ 21 w 128"/>
                    <a:gd name="T27" fmla="*/ 395 h 576"/>
                    <a:gd name="T28" fmla="*/ 27 w 128"/>
                    <a:gd name="T29" fmla="*/ 497 h 576"/>
                    <a:gd name="T30" fmla="*/ 25 w 128"/>
                    <a:gd name="T31" fmla="*/ 504 h 576"/>
                    <a:gd name="T32" fmla="*/ 3 w 128"/>
                    <a:gd name="T33" fmla="*/ 522 h 576"/>
                    <a:gd name="T34" fmla="*/ 5 w 128"/>
                    <a:gd name="T35" fmla="*/ 526 h 576"/>
                    <a:gd name="T36" fmla="*/ 13 w 128"/>
                    <a:gd name="T37" fmla="*/ 530 h 576"/>
                    <a:gd name="T38" fmla="*/ 27 w 128"/>
                    <a:gd name="T39" fmla="*/ 526 h 576"/>
                    <a:gd name="T40" fmla="*/ 40 w 128"/>
                    <a:gd name="T41" fmla="*/ 519 h 576"/>
                    <a:gd name="T42" fmla="*/ 50 w 128"/>
                    <a:gd name="T43" fmla="*/ 515 h 576"/>
                    <a:gd name="T44" fmla="*/ 50 w 128"/>
                    <a:gd name="T45" fmla="*/ 532 h 576"/>
                    <a:gd name="T46" fmla="*/ 55 w 128"/>
                    <a:gd name="T47" fmla="*/ 533 h 576"/>
                    <a:gd name="T48" fmla="*/ 47 w 128"/>
                    <a:gd name="T49" fmla="*/ 548 h 576"/>
                    <a:gd name="T50" fmla="*/ 51 w 128"/>
                    <a:gd name="T51" fmla="*/ 571 h 576"/>
                    <a:gd name="T52" fmla="*/ 58 w 128"/>
                    <a:gd name="T53" fmla="*/ 575 h 576"/>
                    <a:gd name="T54" fmla="*/ 71 w 128"/>
                    <a:gd name="T55" fmla="*/ 555 h 576"/>
                    <a:gd name="T56" fmla="*/ 71 w 128"/>
                    <a:gd name="T57" fmla="*/ 540 h 576"/>
                    <a:gd name="T58" fmla="*/ 76 w 128"/>
                    <a:gd name="T59" fmla="*/ 539 h 576"/>
                    <a:gd name="T60" fmla="*/ 82 w 128"/>
                    <a:gd name="T61" fmla="*/ 407 h 576"/>
                    <a:gd name="T62" fmla="*/ 76 w 128"/>
                    <a:gd name="T63" fmla="*/ 395 h 576"/>
                    <a:gd name="T64" fmla="*/ 91 w 128"/>
                    <a:gd name="T65" fmla="*/ 307 h 576"/>
                    <a:gd name="T66" fmla="*/ 100 w 128"/>
                    <a:gd name="T67" fmla="*/ 303 h 576"/>
                    <a:gd name="T68" fmla="*/ 103 w 128"/>
                    <a:gd name="T69" fmla="*/ 211 h 576"/>
                    <a:gd name="T70" fmla="*/ 127 w 128"/>
                    <a:gd name="T71" fmla="*/ 201 h 576"/>
                    <a:gd name="T72" fmla="*/ 117 w 128"/>
                    <a:gd name="T73" fmla="*/ 103 h 576"/>
                    <a:gd name="T74" fmla="*/ 81 w 128"/>
                    <a:gd name="T75" fmla="*/ 76 h 576"/>
                    <a:gd name="T76" fmla="*/ 71 w 128"/>
                    <a:gd name="T77" fmla="*/ 66 h 576"/>
                    <a:gd name="T78" fmla="*/ 71 w 128"/>
                    <a:gd name="T79" fmla="*/ 57 h 576"/>
                    <a:gd name="T80" fmla="*/ 75 w 128"/>
                    <a:gd name="T81" fmla="*/ 50 h 576"/>
                    <a:gd name="T82" fmla="*/ 79 w 128"/>
                    <a:gd name="T83" fmla="*/ 45 h 576"/>
                    <a:gd name="T84" fmla="*/ 83 w 128"/>
                    <a:gd name="T85" fmla="*/ 38 h 576"/>
                    <a:gd name="T86" fmla="*/ 85 w 128"/>
                    <a:gd name="T87" fmla="*/ 32 h 576"/>
                    <a:gd name="T88" fmla="*/ 85 w 128"/>
                    <a:gd name="T89" fmla="*/ 25 h 576"/>
                    <a:gd name="T90" fmla="*/ 83 w 128"/>
                    <a:gd name="T91" fmla="*/ 17 h 576"/>
                    <a:gd name="T92" fmla="*/ 78 w 128"/>
                    <a:gd name="T93" fmla="*/ 10 h 576"/>
                    <a:gd name="T94" fmla="*/ 71 w 128"/>
                    <a:gd name="T95" fmla="*/ 3 h 576"/>
                    <a:gd name="T96" fmla="*/ 64 w 128"/>
                    <a:gd name="T97" fmla="*/ 0 h 576"/>
                    <a:gd name="T98" fmla="*/ 56 w 128"/>
                    <a:gd name="T99" fmla="*/ 0 h 576"/>
                    <a:gd name="T100" fmla="*/ 47 w 128"/>
                    <a:gd name="T101" fmla="*/ 1 h 576"/>
                    <a:gd name="T102" fmla="*/ 40 w 128"/>
                    <a:gd name="T103" fmla="*/ 3 h 576"/>
                    <a:gd name="T104" fmla="*/ 30 w 128"/>
                    <a:gd name="T105" fmla="*/ 11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sp>
            <p:nvSpPr>
              <p:cNvPr id="11292" name="Freeform 18">
                <a:extLst>
                  <a:ext uri="{FF2B5EF4-FFF2-40B4-BE49-F238E27FC236}">
                    <a16:creationId xmlns:a16="http://schemas.microsoft.com/office/drawing/2014/main" id="{0B855CE5-1EBA-B245-26F1-ABA226F6A4F5}"/>
                  </a:ext>
                </a:extLst>
              </p:cNvPr>
              <p:cNvSpPr>
                <a:spLocks/>
              </p:cNvSpPr>
              <p:nvPr/>
            </p:nvSpPr>
            <p:spPr bwMode="auto">
              <a:xfrm>
                <a:off x="4471" y="2125"/>
                <a:ext cx="145" cy="715"/>
              </a:xfrm>
              <a:custGeom>
                <a:avLst/>
                <a:gdLst>
                  <a:gd name="T0" fmla="*/ 51 w 145"/>
                  <a:gd name="T1" fmla="*/ 11 h 715"/>
                  <a:gd name="T2" fmla="*/ 84 w 145"/>
                  <a:gd name="T3" fmla="*/ 0 h 715"/>
                  <a:gd name="T4" fmla="*/ 110 w 145"/>
                  <a:gd name="T5" fmla="*/ 0 h 715"/>
                  <a:gd name="T6" fmla="*/ 132 w 145"/>
                  <a:gd name="T7" fmla="*/ 6 h 715"/>
                  <a:gd name="T8" fmla="*/ 141 w 145"/>
                  <a:gd name="T9" fmla="*/ 31 h 715"/>
                  <a:gd name="T10" fmla="*/ 141 w 145"/>
                  <a:gd name="T11" fmla="*/ 51 h 715"/>
                  <a:gd name="T12" fmla="*/ 128 w 145"/>
                  <a:gd name="T13" fmla="*/ 77 h 715"/>
                  <a:gd name="T14" fmla="*/ 118 w 145"/>
                  <a:gd name="T15" fmla="*/ 76 h 715"/>
                  <a:gd name="T16" fmla="*/ 133 w 145"/>
                  <a:gd name="T17" fmla="*/ 106 h 715"/>
                  <a:gd name="T18" fmla="*/ 144 w 145"/>
                  <a:gd name="T19" fmla="*/ 153 h 715"/>
                  <a:gd name="T20" fmla="*/ 144 w 145"/>
                  <a:gd name="T21" fmla="*/ 195 h 715"/>
                  <a:gd name="T22" fmla="*/ 141 w 145"/>
                  <a:gd name="T23" fmla="*/ 246 h 715"/>
                  <a:gd name="T24" fmla="*/ 132 w 145"/>
                  <a:gd name="T25" fmla="*/ 298 h 715"/>
                  <a:gd name="T26" fmla="*/ 116 w 145"/>
                  <a:gd name="T27" fmla="*/ 301 h 715"/>
                  <a:gd name="T28" fmla="*/ 116 w 145"/>
                  <a:gd name="T29" fmla="*/ 316 h 715"/>
                  <a:gd name="T30" fmla="*/ 107 w 145"/>
                  <a:gd name="T31" fmla="*/ 322 h 715"/>
                  <a:gd name="T32" fmla="*/ 107 w 145"/>
                  <a:gd name="T33" fmla="*/ 373 h 715"/>
                  <a:gd name="T34" fmla="*/ 98 w 145"/>
                  <a:gd name="T35" fmla="*/ 384 h 715"/>
                  <a:gd name="T36" fmla="*/ 98 w 145"/>
                  <a:gd name="T37" fmla="*/ 479 h 715"/>
                  <a:gd name="T38" fmla="*/ 98 w 145"/>
                  <a:gd name="T39" fmla="*/ 540 h 715"/>
                  <a:gd name="T40" fmla="*/ 111 w 145"/>
                  <a:gd name="T41" fmla="*/ 608 h 715"/>
                  <a:gd name="T42" fmla="*/ 116 w 145"/>
                  <a:gd name="T43" fmla="*/ 694 h 715"/>
                  <a:gd name="T44" fmla="*/ 101 w 145"/>
                  <a:gd name="T45" fmla="*/ 701 h 715"/>
                  <a:gd name="T46" fmla="*/ 101 w 145"/>
                  <a:gd name="T47" fmla="*/ 711 h 715"/>
                  <a:gd name="T48" fmla="*/ 77 w 145"/>
                  <a:gd name="T49" fmla="*/ 711 h 715"/>
                  <a:gd name="T50" fmla="*/ 73 w 145"/>
                  <a:gd name="T51" fmla="*/ 707 h 715"/>
                  <a:gd name="T52" fmla="*/ 63 w 145"/>
                  <a:gd name="T53" fmla="*/ 707 h 715"/>
                  <a:gd name="T54" fmla="*/ 63 w 145"/>
                  <a:gd name="T55" fmla="*/ 714 h 715"/>
                  <a:gd name="T56" fmla="*/ 45 w 145"/>
                  <a:gd name="T57" fmla="*/ 711 h 715"/>
                  <a:gd name="T58" fmla="*/ 8 w 145"/>
                  <a:gd name="T59" fmla="*/ 707 h 715"/>
                  <a:gd name="T60" fmla="*/ 8 w 145"/>
                  <a:gd name="T61" fmla="*/ 701 h 715"/>
                  <a:gd name="T62" fmla="*/ 43 w 145"/>
                  <a:gd name="T63" fmla="*/ 688 h 715"/>
                  <a:gd name="T64" fmla="*/ 43 w 145"/>
                  <a:gd name="T65" fmla="*/ 675 h 715"/>
                  <a:gd name="T66" fmla="*/ 12 w 145"/>
                  <a:gd name="T67" fmla="*/ 669 h 715"/>
                  <a:gd name="T68" fmla="*/ 12 w 145"/>
                  <a:gd name="T69" fmla="*/ 660 h 715"/>
                  <a:gd name="T70" fmla="*/ 33 w 145"/>
                  <a:gd name="T71" fmla="*/ 647 h 715"/>
                  <a:gd name="T72" fmla="*/ 33 w 145"/>
                  <a:gd name="T73" fmla="*/ 550 h 715"/>
                  <a:gd name="T74" fmla="*/ 25 w 145"/>
                  <a:gd name="T75" fmla="*/ 461 h 715"/>
                  <a:gd name="T76" fmla="*/ 27 w 145"/>
                  <a:gd name="T77" fmla="*/ 372 h 715"/>
                  <a:gd name="T78" fmla="*/ 28 w 145"/>
                  <a:gd name="T79" fmla="*/ 322 h 715"/>
                  <a:gd name="T80" fmla="*/ 26 w 145"/>
                  <a:gd name="T81" fmla="*/ 307 h 715"/>
                  <a:gd name="T82" fmla="*/ 26 w 145"/>
                  <a:gd name="T83" fmla="*/ 237 h 715"/>
                  <a:gd name="T84" fmla="*/ 0 w 145"/>
                  <a:gd name="T85" fmla="*/ 221 h 715"/>
                  <a:gd name="T86" fmla="*/ 0 w 145"/>
                  <a:gd name="T87" fmla="*/ 212 h 715"/>
                  <a:gd name="T88" fmla="*/ 55 w 145"/>
                  <a:gd name="T89" fmla="*/ 116 h 715"/>
                  <a:gd name="T90" fmla="*/ 81 w 145"/>
                  <a:gd name="T91" fmla="*/ 103 h 715"/>
                  <a:gd name="T92" fmla="*/ 78 w 145"/>
                  <a:gd name="T93" fmla="*/ 97 h 715"/>
                  <a:gd name="T94" fmla="*/ 60 w 145"/>
                  <a:gd name="T95" fmla="*/ 93 h 715"/>
                  <a:gd name="T96" fmla="*/ 60 w 145"/>
                  <a:gd name="T97" fmla="*/ 87 h 715"/>
                  <a:gd name="T98" fmla="*/ 55 w 145"/>
                  <a:gd name="T99" fmla="*/ 84 h 715"/>
                  <a:gd name="T100" fmla="*/ 55 w 145"/>
                  <a:gd name="T101" fmla="*/ 77 h 715"/>
                  <a:gd name="T102" fmla="*/ 51 w 145"/>
                  <a:gd name="T103" fmla="*/ 74 h 715"/>
                  <a:gd name="T104" fmla="*/ 55 w 145"/>
                  <a:gd name="T105" fmla="*/ 71 h 715"/>
                  <a:gd name="T106" fmla="*/ 51 w 145"/>
                  <a:gd name="T107" fmla="*/ 68 h 715"/>
                  <a:gd name="T108" fmla="*/ 60 w 145"/>
                  <a:gd name="T109" fmla="*/ 51 h 715"/>
                  <a:gd name="T110" fmla="*/ 55 w 145"/>
                  <a:gd name="T111" fmla="*/ 43 h 715"/>
                  <a:gd name="T112" fmla="*/ 60 w 145"/>
                  <a:gd name="T113" fmla="*/ 34 h 715"/>
                  <a:gd name="T114" fmla="*/ 51 w 145"/>
                  <a:gd name="T115" fmla="*/ 27 h 715"/>
                  <a:gd name="T116" fmla="*/ 51 w 145"/>
                  <a:gd name="T117" fmla="*/ 11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93" name="Freeform 19">
                <a:extLst>
                  <a:ext uri="{FF2B5EF4-FFF2-40B4-BE49-F238E27FC236}">
                    <a16:creationId xmlns:a16="http://schemas.microsoft.com/office/drawing/2014/main" id="{D239D617-664B-D8A9-4EED-B6236B44D456}"/>
                  </a:ext>
                </a:extLst>
              </p:cNvPr>
              <p:cNvSpPr>
                <a:spLocks/>
              </p:cNvSpPr>
              <p:nvPr/>
            </p:nvSpPr>
            <p:spPr bwMode="auto">
              <a:xfrm>
                <a:off x="2883" y="2120"/>
                <a:ext cx="106" cy="379"/>
              </a:xfrm>
              <a:custGeom>
                <a:avLst/>
                <a:gdLst>
                  <a:gd name="T0" fmla="*/ 41 w 106"/>
                  <a:gd name="T1" fmla="*/ 5 h 379"/>
                  <a:gd name="T2" fmla="*/ 36 w 106"/>
                  <a:gd name="T3" fmla="*/ 25 h 379"/>
                  <a:gd name="T4" fmla="*/ 39 w 106"/>
                  <a:gd name="T5" fmla="*/ 28 h 379"/>
                  <a:gd name="T6" fmla="*/ 43 w 106"/>
                  <a:gd name="T7" fmla="*/ 35 h 379"/>
                  <a:gd name="T8" fmla="*/ 47 w 106"/>
                  <a:gd name="T9" fmla="*/ 49 h 379"/>
                  <a:gd name="T10" fmla="*/ 43 w 106"/>
                  <a:gd name="T11" fmla="*/ 51 h 379"/>
                  <a:gd name="T12" fmla="*/ 19 w 106"/>
                  <a:gd name="T13" fmla="*/ 71 h 379"/>
                  <a:gd name="T14" fmla="*/ 4 w 106"/>
                  <a:gd name="T15" fmla="*/ 186 h 379"/>
                  <a:gd name="T16" fmla="*/ 0 w 106"/>
                  <a:gd name="T17" fmla="*/ 206 h 379"/>
                  <a:gd name="T18" fmla="*/ 7 w 106"/>
                  <a:gd name="T19" fmla="*/ 217 h 379"/>
                  <a:gd name="T20" fmla="*/ 11 w 106"/>
                  <a:gd name="T21" fmla="*/ 219 h 379"/>
                  <a:gd name="T22" fmla="*/ 11 w 106"/>
                  <a:gd name="T23" fmla="*/ 202 h 379"/>
                  <a:gd name="T24" fmla="*/ 11 w 106"/>
                  <a:gd name="T25" fmla="*/ 211 h 379"/>
                  <a:gd name="T26" fmla="*/ 18 w 106"/>
                  <a:gd name="T27" fmla="*/ 204 h 379"/>
                  <a:gd name="T28" fmla="*/ 20 w 106"/>
                  <a:gd name="T29" fmla="*/ 190 h 379"/>
                  <a:gd name="T30" fmla="*/ 34 w 106"/>
                  <a:gd name="T31" fmla="*/ 289 h 379"/>
                  <a:gd name="T32" fmla="*/ 41 w 106"/>
                  <a:gd name="T33" fmla="*/ 349 h 379"/>
                  <a:gd name="T34" fmla="*/ 37 w 106"/>
                  <a:gd name="T35" fmla="*/ 376 h 379"/>
                  <a:gd name="T36" fmla="*/ 54 w 106"/>
                  <a:gd name="T37" fmla="*/ 371 h 379"/>
                  <a:gd name="T38" fmla="*/ 49 w 106"/>
                  <a:gd name="T39" fmla="*/ 338 h 379"/>
                  <a:gd name="T40" fmla="*/ 56 w 106"/>
                  <a:gd name="T41" fmla="*/ 291 h 379"/>
                  <a:gd name="T42" fmla="*/ 58 w 106"/>
                  <a:gd name="T43" fmla="*/ 336 h 379"/>
                  <a:gd name="T44" fmla="*/ 61 w 106"/>
                  <a:gd name="T45" fmla="*/ 368 h 379"/>
                  <a:gd name="T46" fmla="*/ 75 w 106"/>
                  <a:gd name="T47" fmla="*/ 369 h 379"/>
                  <a:gd name="T48" fmla="*/ 80 w 106"/>
                  <a:gd name="T49" fmla="*/ 289 h 379"/>
                  <a:gd name="T50" fmla="*/ 86 w 106"/>
                  <a:gd name="T51" fmla="*/ 281 h 379"/>
                  <a:gd name="T52" fmla="*/ 102 w 106"/>
                  <a:gd name="T53" fmla="*/ 289 h 379"/>
                  <a:gd name="T54" fmla="*/ 94 w 106"/>
                  <a:gd name="T55" fmla="*/ 193 h 379"/>
                  <a:gd name="T56" fmla="*/ 96 w 106"/>
                  <a:gd name="T57" fmla="*/ 174 h 379"/>
                  <a:gd name="T58" fmla="*/ 94 w 106"/>
                  <a:gd name="T59" fmla="*/ 127 h 379"/>
                  <a:gd name="T60" fmla="*/ 71 w 106"/>
                  <a:gd name="T61" fmla="*/ 63 h 379"/>
                  <a:gd name="T62" fmla="*/ 70 w 106"/>
                  <a:gd name="T63" fmla="*/ 41 h 379"/>
                  <a:gd name="T64" fmla="*/ 75 w 106"/>
                  <a:gd name="T65" fmla="*/ 37 h 379"/>
                  <a:gd name="T66" fmla="*/ 80 w 106"/>
                  <a:gd name="T67" fmla="*/ 31 h 379"/>
                  <a:gd name="T68" fmla="*/ 77 w 106"/>
                  <a:gd name="T69" fmla="*/ 5 h 379"/>
                  <a:gd name="T70" fmla="*/ 64 w 106"/>
                  <a:gd name="T71" fmla="*/ 1 h 379"/>
                  <a:gd name="T72" fmla="*/ 53 w 106"/>
                  <a:gd name="T73" fmla="*/ 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94" name="Freeform 20">
                <a:extLst>
                  <a:ext uri="{FF2B5EF4-FFF2-40B4-BE49-F238E27FC236}">
                    <a16:creationId xmlns:a16="http://schemas.microsoft.com/office/drawing/2014/main" id="{35CB951E-897F-D01D-1C85-56353104EF2D}"/>
                  </a:ext>
                </a:extLst>
              </p:cNvPr>
              <p:cNvSpPr>
                <a:spLocks/>
              </p:cNvSpPr>
              <p:nvPr/>
            </p:nvSpPr>
            <p:spPr bwMode="auto">
              <a:xfrm>
                <a:off x="3681" y="2029"/>
                <a:ext cx="74" cy="377"/>
              </a:xfrm>
              <a:custGeom>
                <a:avLst/>
                <a:gdLst>
                  <a:gd name="T0" fmla="*/ 25 w 74"/>
                  <a:gd name="T1" fmla="*/ 5 h 377"/>
                  <a:gd name="T2" fmla="*/ 43 w 74"/>
                  <a:gd name="T3" fmla="*/ 0 h 377"/>
                  <a:gd name="T4" fmla="*/ 56 w 74"/>
                  <a:gd name="T5" fmla="*/ 0 h 377"/>
                  <a:gd name="T6" fmla="*/ 68 w 74"/>
                  <a:gd name="T7" fmla="*/ 3 h 377"/>
                  <a:gd name="T8" fmla="*/ 72 w 74"/>
                  <a:gd name="T9" fmla="*/ 16 h 377"/>
                  <a:gd name="T10" fmla="*/ 72 w 74"/>
                  <a:gd name="T11" fmla="*/ 27 h 377"/>
                  <a:gd name="T12" fmla="*/ 65 w 74"/>
                  <a:gd name="T13" fmla="*/ 40 h 377"/>
                  <a:gd name="T14" fmla="*/ 60 w 74"/>
                  <a:gd name="T15" fmla="*/ 40 h 377"/>
                  <a:gd name="T16" fmla="*/ 68 w 74"/>
                  <a:gd name="T17" fmla="*/ 56 h 377"/>
                  <a:gd name="T18" fmla="*/ 73 w 74"/>
                  <a:gd name="T19" fmla="*/ 80 h 377"/>
                  <a:gd name="T20" fmla="*/ 73 w 74"/>
                  <a:gd name="T21" fmla="*/ 102 h 377"/>
                  <a:gd name="T22" fmla="*/ 72 w 74"/>
                  <a:gd name="T23" fmla="*/ 129 h 377"/>
                  <a:gd name="T24" fmla="*/ 68 w 74"/>
                  <a:gd name="T25" fmla="*/ 156 h 377"/>
                  <a:gd name="T26" fmla="*/ 59 w 74"/>
                  <a:gd name="T27" fmla="*/ 158 h 377"/>
                  <a:gd name="T28" fmla="*/ 59 w 74"/>
                  <a:gd name="T29" fmla="*/ 165 h 377"/>
                  <a:gd name="T30" fmla="*/ 54 w 74"/>
                  <a:gd name="T31" fmla="*/ 169 h 377"/>
                  <a:gd name="T32" fmla="*/ 54 w 74"/>
                  <a:gd name="T33" fmla="*/ 197 h 377"/>
                  <a:gd name="T34" fmla="*/ 50 w 74"/>
                  <a:gd name="T35" fmla="*/ 202 h 377"/>
                  <a:gd name="T36" fmla="*/ 50 w 74"/>
                  <a:gd name="T37" fmla="*/ 253 h 377"/>
                  <a:gd name="T38" fmla="*/ 50 w 74"/>
                  <a:gd name="T39" fmla="*/ 285 h 377"/>
                  <a:gd name="T40" fmla="*/ 56 w 74"/>
                  <a:gd name="T41" fmla="*/ 320 h 377"/>
                  <a:gd name="T42" fmla="*/ 59 w 74"/>
                  <a:gd name="T43" fmla="*/ 366 h 377"/>
                  <a:gd name="T44" fmla="*/ 51 w 74"/>
                  <a:gd name="T45" fmla="*/ 370 h 377"/>
                  <a:gd name="T46" fmla="*/ 51 w 74"/>
                  <a:gd name="T47" fmla="*/ 376 h 377"/>
                  <a:gd name="T48" fmla="*/ 40 w 74"/>
                  <a:gd name="T49" fmla="*/ 376 h 377"/>
                  <a:gd name="T50" fmla="*/ 37 w 74"/>
                  <a:gd name="T51" fmla="*/ 373 h 377"/>
                  <a:gd name="T52" fmla="*/ 32 w 74"/>
                  <a:gd name="T53" fmla="*/ 373 h 377"/>
                  <a:gd name="T54" fmla="*/ 32 w 74"/>
                  <a:gd name="T55" fmla="*/ 376 h 377"/>
                  <a:gd name="T56" fmla="*/ 23 w 74"/>
                  <a:gd name="T57" fmla="*/ 376 h 377"/>
                  <a:gd name="T58" fmla="*/ 5 w 74"/>
                  <a:gd name="T59" fmla="*/ 373 h 377"/>
                  <a:gd name="T60" fmla="*/ 5 w 74"/>
                  <a:gd name="T61" fmla="*/ 370 h 377"/>
                  <a:gd name="T62" fmla="*/ 21 w 74"/>
                  <a:gd name="T63" fmla="*/ 363 h 377"/>
                  <a:gd name="T64" fmla="*/ 21 w 74"/>
                  <a:gd name="T65" fmla="*/ 356 h 377"/>
                  <a:gd name="T66" fmla="*/ 6 w 74"/>
                  <a:gd name="T67" fmla="*/ 353 h 377"/>
                  <a:gd name="T68" fmla="*/ 6 w 74"/>
                  <a:gd name="T69" fmla="*/ 349 h 377"/>
                  <a:gd name="T70" fmla="*/ 17 w 74"/>
                  <a:gd name="T71" fmla="*/ 342 h 377"/>
                  <a:gd name="T72" fmla="*/ 17 w 74"/>
                  <a:gd name="T73" fmla="*/ 290 h 377"/>
                  <a:gd name="T74" fmla="*/ 13 w 74"/>
                  <a:gd name="T75" fmla="*/ 243 h 377"/>
                  <a:gd name="T76" fmla="*/ 14 w 74"/>
                  <a:gd name="T77" fmla="*/ 196 h 377"/>
                  <a:gd name="T78" fmla="*/ 14 w 74"/>
                  <a:gd name="T79" fmla="*/ 169 h 377"/>
                  <a:gd name="T80" fmla="*/ 13 w 74"/>
                  <a:gd name="T81" fmla="*/ 161 h 377"/>
                  <a:gd name="T82" fmla="*/ 13 w 74"/>
                  <a:gd name="T83" fmla="*/ 124 h 377"/>
                  <a:gd name="T84" fmla="*/ 0 w 74"/>
                  <a:gd name="T85" fmla="*/ 116 h 377"/>
                  <a:gd name="T86" fmla="*/ 0 w 74"/>
                  <a:gd name="T87" fmla="*/ 112 h 377"/>
                  <a:gd name="T88" fmla="*/ 28 w 74"/>
                  <a:gd name="T89" fmla="*/ 61 h 377"/>
                  <a:gd name="T90" fmla="*/ 41 w 74"/>
                  <a:gd name="T91" fmla="*/ 54 h 377"/>
                  <a:gd name="T92" fmla="*/ 40 w 74"/>
                  <a:gd name="T93" fmla="*/ 51 h 377"/>
                  <a:gd name="T94" fmla="*/ 30 w 74"/>
                  <a:gd name="T95" fmla="*/ 49 h 377"/>
                  <a:gd name="T96" fmla="*/ 30 w 74"/>
                  <a:gd name="T97" fmla="*/ 46 h 377"/>
                  <a:gd name="T98" fmla="*/ 28 w 74"/>
                  <a:gd name="T99" fmla="*/ 44 h 377"/>
                  <a:gd name="T100" fmla="*/ 28 w 74"/>
                  <a:gd name="T101" fmla="*/ 40 h 377"/>
                  <a:gd name="T102" fmla="*/ 25 w 74"/>
                  <a:gd name="T103" fmla="*/ 39 h 377"/>
                  <a:gd name="T104" fmla="*/ 28 w 74"/>
                  <a:gd name="T105" fmla="*/ 37 h 377"/>
                  <a:gd name="T106" fmla="*/ 26 w 74"/>
                  <a:gd name="T107" fmla="*/ 35 h 377"/>
                  <a:gd name="T108" fmla="*/ 30 w 74"/>
                  <a:gd name="T109" fmla="*/ 27 h 377"/>
                  <a:gd name="T110" fmla="*/ 28 w 74"/>
                  <a:gd name="T111" fmla="*/ 22 h 377"/>
                  <a:gd name="T112" fmla="*/ 30 w 74"/>
                  <a:gd name="T113" fmla="*/ 18 h 377"/>
                  <a:gd name="T114" fmla="*/ 26 w 74"/>
                  <a:gd name="T115" fmla="*/ 14 h 377"/>
                  <a:gd name="T116" fmla="*/ 25 w 74"/>
                  <a:gd name="T117" fmla="*/ 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95" name="Freeform 21">
                <a:extLst>
                  <a:ext uri="{FF2B5EF4-FFF2-40B4-BE49-F238E27FC236}">
                    <a16:creationId xmlns:a16="http://schemas.microsoft.com/office/drawing/2014/main" id="{B9B4B4C8-E3CE-1A6E-B43B-20F747063384}"/>
                  </a:ext>
                </a:extLst>
              </p:cNvPr>
              <p:cNvSpPr>
                <a:spLocks/>
              </p:cNvSpPr>
              <p:nvPr/>
            </p:nvSpPr>
            <p:spPr bwMode="auto">
              <a:xfrm>
                <a:off x="3565" y="1991"/>
                <a:ext cx="101" cy="337"/>
              </a:xfrm>
              <a:custGeom>
                <a:avLst/>
                <a:gdLst>
                  <a:gd name="T0" fmla="*/ 61 w 101"/>
                  <a:gd name="T1" fmla="*/ 4 h 337"/>
                  <a:gd name="T2" fmla="*/ 66 w 101"/>
                  <a:gd name="T3" fmla="*/ 22 h 337"/>
                  <a:gd name="T4" fmla="*/ 63 w 101"/>
                  <a:gd name="T5" fmla="*/ 24 h 337"/>
                  <a:gd name="T6" fmla="*/ 60 w 101"/>
                  <a:gd name="T7" fmla="*/ 31 h 337"/>
                  <a:gd name="T8" fmla="*/ 55 w 101"/>
                  <a:gd name="T9" fmla="*/ 43 h 337"/>
                  <a:gd name="T10" fmla="*/ 60 w 101"/>
                  <a:gd name="T11" fmla="*/ 45 h 337"/>
                  <a:gd name="T12" fmla="*/ 82 w 101"/>
                  <a:gd name="T13" fmla="*/ 63 h 337"/>
                  <a:gd name="T14" fmla="*/ 97 w 101"/>
                  <a:gd name="T15" fmla="*/ 164 h 337"/>
                  <a:gd name="T16" fmla="*/ 100 w 101"/>
                  <a:gd name="T17" fmla="*/ 182 h 337"/>
                  <a:gd name="T18" fmla="*/ 94 w 101"/>
                  <a:gd name="T19" fmla="*/ 191 h 337"/>
                  <a:gd name="T20" fmla="*/ 89 w 101"/>
                  <a:gd name="T21" fmla="*/ 194 h 337"/>
                  <a:gd name="T22" fmla="*/ 89 w 101"/>
                  <a:gd name="T23" fmla="*/ 178 h 337"/>
                  <a:gd name="T24" fmla="*/ 89 w 101"/>
                  <a:gd name="T25" fmla="*/ 187 h 337"/>
                  <a:gd name="T26" fmla="*/ 84 w 101"/>
                  <a:gd name="T27" fmla="*/ 181 h 337"/>
                  <a:gd name="T28" fmla="*/ 81 w 101"/>
                  <a:gd name="T29" fmla="*/ 168 h 337"/>
                  <a:gd name="T30" fmla="*/ 68 w 101"/>
                  <a:gd name="T31" fmla="*/ 255 h 337"/>
                  <a:gd name="T32" fmla="*/ 61 w 101"/>
                  <a:gd name="T33" fmla="*/ 310 h 337"/>
                  <a:gd name="T34" fmla="*/ 65 w 101"/>
                  <a:gd name="T35" fmla="*/ 333 h 337"/>
                  <a:gd name="T36" fmla="*/ 48 w 101"/>
                  <a:gd name="T37" fmla="*/ 330 h 337"/>
                  <a:gd name="T38" fmla="*/ 53 w 101"/>
                  <a:gd name="T39" fmla="*/ 300 h 337"/>
                  <a:gd name="T40" fmla="*/ 46 w 101"/>
                  <a:gd name="T41" fmla="*/ 258 h 337"/>
                  <a:gd name="T42" fmla="*/ 45 w 101"/>
                  <a:gd name="T43" fmla="*/ 298 h 337"/>
                  <a:gd name="T44" fmla="*/ 42 w 101"/>
                  <a:gd name="T45" fmla="*/ 327 h 337"/>
                  <a:gd name="T46" fmla="*/ 29 w 101"/>
                  <a:gd name="T47" fmla="*/ 328 h 337"/>
                  <a:gd name="T48" fmla="*/ 24 w 101"/>
                  <a:gd name="T49" fmla="*/ 255 h 337"/>
                  <a:gd name="T50" fmla="*/ 18 w 101"/>
                  <a:gd name="T51" fmla="*/ 249 h 337"/>
                  <a:gd name="T52" fmla="*/ 3 w 101"/>
                  <a:gd name="T53" fmla="*/ 255 h 337"/>
                  <a:gd name="T54" fmla="*/ 11 w 101"/>
                  <a:gd name="T55" fmla="*/ 171 h 337"/>
                  <a:gd name="T56" fmla="*/ 9 w 101"/>
                  <a:gd name="T57" fmla="*/ 154 h 337"/>
                  <a:gd name="T58" fmla="*/ 11 w 101"/>
                  <a:gd name="T59" fmla="*/ 112 h 337"/>
                  <a:gd name="T60" fmla="*/ 33 w 101"/>
                  <a:gd name="T61" fmla="*/ 56 h 337"/>
                  <a:gd name="T62" fmla="*/ 33 w 101"/>
                  <a:gd name="T63" fmla="*/ 36 h 337"/>
                  <a:gd name="T64" fmla="*/ 29 w 101"/>
                  <a:gd name="T65" fmla="*/ 32 h 337"/>
                  <a:gd name="T66" fmla="*/ 24 w 101"/>
                  <a:gd name="T67" fmla="*/ 27 h 337"/>
                  <a:gd name="T68" fmla="*/ 27 w 101"/>
                  <a:gd name="T69" fmla="*/ 4 h 337"/>
                  <a:gd name="T70" fmla="*/ 40 w 101"/>
                  <a:gd name="T71" fmla="*/ 1 h 337"/>
                  <a:gd name="T72" fmla="*/ 50 w 101"/>
                  <a:gd name="T73" fmla="*/ 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96" name="Freeform 22">
                <a:extLst>
                  <a:ext uri="{FF2B5EF4-FFF2-40B4-BE49-F238E27FC236}">
                    <a16:creationId xmlns:a16="http://schemas.microsoft.com/office/drawing/2014/main" id="{050F9876-3EA3-4238-F75B-B2F1366677A7}"/>
                  </a:ext>
                </a:extLst>
              </p:cNvPr>
              <p:cNvSpPr>
                <a:spLocks/>
              </p:cNvSpPr>
              <p:nvPr/>
            </p:nvSpPr>
            <p:spPr bwMode="auto">
              <a:xfrm>
                <a:off x="3017" y="2020"/>
                <a:ext cx="65" cy="237"/>
              </a:xfrm>
              <a:custGeom>
                <a:avLst/>
                <a:gdLst>
                  <a:gd name="T0" fmla="*/ 25 w 65"/>
                  <a:gd name="T1" fmla="*/ 3 h 237"/>
                  <a:gd name="T2" fmla="*/ 21 w 65"/>
                  <a:gd name="T3" fmla="*/ 15 h 237"/>
                  <a:gd name="T4" fmla="*/ 24 w 65"/>
                  <a:gd name="T5" fmla="*/ 17 h 237"/>
                  <a:gd name="T6" fmla="*/ 26 w 65"/>
                  <a:gd name="T7" fmla="*/ 22 h 237"/>
                  <a:gd name="T8" fmla="*/ 29 w 65"/>
                  <a:gd name="T9" fmla="*/ 30 h 237"/>
                  <a:gd name="T10" fmla="*/ 26 w 65"/>
                  <a:gd name="T11" fmla="*/ 32 h 237"/>
                  <a:gd name="T12" fmla="*/ 12 w 65"/>
                  <a:gd name="T13" fmla="*/ 44 h 237"/>
                  <a:gd name="T14" fmla="*/ 2 w 65"/>
                  <a:gd name="T15" fmla="*/ 116 h 237"/>
                  <a:gd name="T16" fmla="*/ 0 w 65"/>
                  <a:gd name="T17" fmla="*/ 128 h 237"/>
                  <a:gd name="T18" fmla="*/ 4 w 65"/>
                  <a:gd name="T19" fmla="*/ 135 h 237"/>
                  <a:gd name="T20" fmla="*/ 7 w 65"/>
                  <a:gd name="T21" fmla="*/ 136 h 237"/>
                  <a:gd name="T22" fmla="*/ 7 w 65"/>
                  <a:gd name="T23" fmla="*/ 126 h 237"/>
                  <a:gd name="T24" fmla="*/ 7 w 65"/>
                  <a:gd name="T25" fmla="*/ 131 h 237"/>
                  <a:gd name="T26" fmla="*/ 10 w 65"/>
                  <a:gd name="T27" fmla="*/ 128 h 237"/>
                  <a:gd name="T28" fmla="*/ 12 w 65"/>
                  <a:gd name="T29" fmla="*/ 118 h 237"/>
                  <a:gd name="T30" fmla="*/ 21 w 65"/>
                  <a:gd name="T31" fmla="*/ 180 h 237"/>
                  <a:gd name="T32" fmla="*/ 25 w 65"/>
                  <a:gd name="T33" fmla="*/ 218 h 237"/>
                  <a:gd name="T34" fmla="*/ 23 w 65"/>
                  <a:gd name="T35" fmla="*/ 234 h 237"/>
                  <a:gd name="T36" fmla="*/ 33 w 65"/>
                  <a:gd name="T37" fmla="*/ 232 h 237"/>
                  <a:gd name="T38" fmla="*/ 30 w 65"/>
                  <a:gd name="T39" fmla="*/ 211 h 237"/>
                  <a:gd name="T40" fmla="*/ 34 w 65"/>
                  <a:gd name="T41" fmla="*/ 182 h 237"/>
                  <a:gd name="T42" fmla="*/ 36 w 65"/>
                  <a:gd name="T43" fmla="*/ 209 h 237"/>
                  <a:gd name="T44" fmla="*/ 37 w 65"/>
                  <a:gd name="T45" fmla="*/ 229 h 237"/>
                  <a:gd name="T46" fmla="*/ 45 w 65"/>
                  <a:gd name="T47" fmla="*/ 230 h 237"/>
                  <a:gd name="T48" fmla="*/ 49 w 65"/>
                  <a:gd name="T49" fmla="*/ 180 h 237"/>
                  <a:gd name="T50" fmla="*/ 52 w 65"/>
                  <a:gd name="T51" fmla="*/ 175 h 237"/>
                  <a:gd name="T52" fmla="*/ 62 w 65"/>
                  <a:gd name="T53" fmla="*/ 180 h 237"/>
                  <a:gd name="T54" fmla="*/ 57 w 65"/>
                  <a:gd name="T55" fmla="*/ 120 h 237"/>
                  <a:gd name="T56" fmla="*/ 58 w 65"/>
                  <a:gd name="T57" fmla="*/ 108 h 237"/>
                  <a:gd name="T58" fmla="*/ 57 w 65"/>
                  <a:gd name="T59" fmla="*/ 79 h 237"/>
                  <a:gd name="T60" fmla="*/ 43 w 65"/>
                  <a:gd name="T61" fmla="*/ 39 h 237"/>
                  <a:gd name="T62" fmla="*/ 43 w 65"/>
                  <a:gd name="T63" fmla="*/ 26 h 237"/>
                  <a:gd name="T64" fmla="*/ 45 w 65"/>
                  <a:gd name="T65" fmla="*/ 23 h 237"/>
                  <a:gd name="T66" fmla="*/ 49 w 65"/>
                  <a:gd name="T67" fmla="*/ 19 h 237"/>
                  <a:gd name="T68" fmla="*/ 46 w 65"/>
                  <a:gd name="T69" fmla="*/ 3 h 237"/>
                  <a:gd name="T70" fmla="*/ 39 w 65"/>
                  <a:gd name="T71" fmla="*/ 1 h 237"/>
                  <a:gd name="T72" fmla="*/ 32 w 65"/>
                  <a:gd name="T73" fmla="*/ 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8" name="Group 33">
              <a:extLst>
                <a:ext uri="{FF2B5EF4-FFF2-40B4-BE49-F238E27FC236}">
                  <a16:creationId xmlns:a16="http://schemas.microsoft.com/office/drawing/2014/main" id="{4EF5BC79-73B7-AACF-A734-FAEF55BC0A88}"/>
                </a:ext>
              </a:extLst>
            </p:cNvPr>
            <p:cNvGrpSpPr>
              <a:grpSpLocks/>
            </p:cNvGrpSpPr>
            <p:nvPr/>
          </p:nvGrpSpPr>
          <p:grpSpPr bwMode="auto">
            <a:xfrm>
              <a:off x="1968" y="1437"/>
              <a:ext cx="2415" cy="1059"/>
              <a:chOff x="2430" y="2042"/>
              <a:chExt cx="2415" cy="1059"/>
            </a:xfrm>
          </p:grpSpPr>
          <p:sp>
            <p:nvSpPr>
              <p:cNvPr id="56" name="Freeform 24">
                <a:extLst>
                  <a:ext uri="{FF2B5EF4-FFF2-40B4-BE49-F238E27FC236}">
                    <a16:creationId xmlns:a16="http://schemas.microsoft.com/office/drawing/2014/main" id="{98A0ED66-809F-25D1-DA9C-40DE0F576C2A}"/>
                  </a:ext>
                </a:extLst>
              </p:cNvPr>
              <p:cNvSpPr>
                <a:spLocks/>
              </p:cNvSpPr>
              <p:nvPr/>
            </p:nvSpPr>
            <p:spPr bwMode="auto">
              <a:xfrm>
                <a:off x="4331" y="2124"/>
                <a:ext cx="210" cy="730"/>
              </a:xfrm>
              <a:custGeom>
                <a:avLst/>
                <a:gdLst>
                  <a:gd name="T0" fmla="*/ 81 w 210"/>
                  <a:gd name="T1" fmla="*/ 10 h 730"/>
                  <a:gd name="T2" fmla="*/ 70 w 210"/>
                  <a:gd name="T3" fmla="*/ 50 h 730"/>
                  <a:gd name="T4" fmla="*/ 77 w 210"/>
                  <a:gd name="T5" fmla="*/ 54 h 730"/>
                  <a:gd name="T6" fmla="*/ 84 w 210"/>
                  <a:gd name="T7" fmla="*/ 70 h 730"/>
                  <a:gd name="T8" fmla="*/ 94 w 210"/>
                  <a:gd name="T9" fmla="*/ 95 h 730"/>
                  <a:gd name="T10" fmla="*/ 84 w 210"/>
                  <a:gd name="T11" fmla="*/ 100 h 730"/>
                  <a:gd name="T12" fmla="*/ 37 w 210"/>
                  <a:gd name="T13" fmla="*/ 137 h 730"/>
                  <a:gd name="T14" fmla="*/ 7 w 210"/>
                  <a:gd name="T15" fmla="*/ 359 h 730"/>
                  <a:gd name="T16" fmla="*/ 0 w 210"/>
                  <a:gd name="T17" fmla="*/ 397 h 730"/>
                  <a:gd name="T18" fmla="*/ 13 w 210"/>
                  <a:gd name="T19" fmla="*/ 418 h 730"/>
                  <a:gd name="T20" fmla="*/ 22 w 210"/>
                  <a:gd name="T21" fmla="*/ 423 h 730"/>
                  <a:gd name="T22" fmla="*/ 22 w 210"/>
                  <a:gd name="T23" fmla="*/ 390 h 730"/>
                  <a:gd name="T24" fmla="*/ 22 w 210"/>
                  <a:gd name="T25" fmla="*/ 406 h 730"/>
                  <a:gd name="T26" fmla="*/ 33 w 210"/>
                  <a:gd name="T27" fmla="*/ 394 h 730"/>
                  <a:gd name="T28" fmla="*/ 40 w 210"/>
                  <a:gd name="T29" fmla="*/ 366 h 730"/>
                  <a:gd name="T30" fmla="*/ 68 w 210"/>
                  <a:gd name="T31" fmla="*/ 557 h 730"/>
                  <a:gd name="T32" fmla="*/ 81 w 210"/>
                  <a:gd name="T33" fmla="*/ 673 h 730"/>
                  <a:gd name="T34" fmla="*/ 74 w 210"/>
                  <a:gd name="T35" fmla="*/ 724 h 730"/>
                  <a:gd name="T36" fmla="*/ 108 w 210"/>
                  <a:gd name="T37" fmla="*/ 717 h 730"/>
                  <a:gd name="T38" fmla="*/ 98 w 210"/>
                  <a:gd name="T39" fmla="*/ 651 h 730"/>
                  <a:gd name="T40" fmla="*/ 111 w 210"/>
                  <a:gd name="T41" fmla="*/ 562 h 730"/>
                  <a:gd name="T42" fmla="*/ 115 w 210"/>
                  <a:gd name="T43" fmla="*/ 648 h 730"/>
                  <a:gd name="T44" fmla="*/ 121 w 210"/>
                  <a:gd name="T45" fmla="*/ 710 h 730"/>
                  <a:gd name="T46" fmla="*/ 149 w 210"/>
                  <a:gd name="T47" fmla="*/ 713 h 730"/>
                  <a:gd name="T48" fmla="*/ 159 w 210"/>
                  <a:gd name="T49" fmla="*/ 557 h 730"/>
                  <a:gd name="T50" fmla="*/ 171 w 210"/>
                  <a:gd name="T51" fmla="*/ 542 h 730"/>
                  <a:gd name="T52" fmla="*/ 203 w 210"/>
                  <a:gd name="T53" fmla="*/ 557 h 730"/>
                  <a:gd name="T54" fmla="*/ 186 w 210"/>
                  <a:gd name="T55" fmla="*/ 373 h 730"/>
                  <a:gd name="T56" fmla="*/ 189 w 210"/>
                  <a:gd name="T57" fmla="*/ 337 h 730"/>
                  <a:gd name="T58" fmla="*/ 186 w 210"/>
                  <a:gd name="T59" fmla="*/ 246 h 730"/>
                  <a:gd name="T60" fmla="*/ 139 w 210"/>
                  <a:gd name="T61" fmla="*/ 123 h 730"/>
                  <a:gd name="T62" fmla="*/ 139 w 210"/>
                  <a:gd name="T63" fmla="*/ 79 h 730"/>
                  <a:gd name="T64" fmla="*/ 149 w 210"/>
                  <a:gd name="T65" fmla="*/ 72 h 730"/>
                  <a:gd name="T66" fmla="*/ 159 w 210"/>
                  <a:gd name="T67" fmla="*/ 59 h 730"/>
                  <a:gd name="T68" fmla="*/ 152 w 210"/>
                  <a:gd name="T69" fmla="*/ 10 h 730"/>
                  <a:gd name="T70" fmla="*/ 126 w 210"/>
                  <a:gd name="T71" fmla="*/ 3 h 730"/>
                  <a:gd name="T72" fmla="*/ 106 w 210"/>
                  <a:gd name="T73" fmla="*/ 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7" name="Freeform 25">
                <a:extLst>
                  <a:ext uri="{FF2B5EF4-FFF2-40B4-BE49-F238E27FC236}">
                    <a16:creationId xmlns:a16="http://schemas.microsoft.com/office/drawing/2014/main" id="{6A647B3B-EEAD-0465-1C99-5D76C150DAA8}"/>
                  </a:ext>
                </a:extLst>
              </p:cNvPr>
              <p:cNvSpPr>
                <a:spLocks/>
              </p:cNvSpPr>
              <p:nvPr/>
            </p:nvSpPr>
            <p:spPr bwMode="auto">
              <a:xfrm>
                <a:off x="3770" y="2168"/>
                <a:ext cx="211" cy="724"/>
              </a:xfrm>
              <a:custGeom>
                <a:avLst/>
                <a:gdLst>
                  <a:gd name="T0" fmla="*/ 133 w 211"/>
                  <a:gd name="T1" fmla="*/ 0 h 724"/>
                  <a:gd name="T2" fmla="*/ 87 w 211"/>
                  <a:gd name="T3" fmla="*/ 23 h 724"/>
                  <a:gd name="T4" fmla="*/ 86 w 211"/>
                  <a:gd name="T5" fmla="*/ 71 h 724"/>
                  <a:gd name="T6" fmla="*/ 63 w 211"/>
                  <a:gd name="T7" fmla="*/ 94 h 724"/>
                  <a:gd name="T8" fmla="*/ 15 w 211"/>
                  <a:gd name="T9" fmla="*/ 121 h 724"/>
                  <a:gd name="T10" fmla="*/ 7 w 211"/>
                  <a:gd name="T11" fmla="*/ 260 h 724"/>
                  <a:gd name="T12" fmla="*/ 39 w 211"/>
                  <a:gd name="T13" fmla="*/ 380 h 724"/>
                  <a:gd name="T14" fmla="*/ 73 w 211"/>
                  <a:gd name="T15" fmla="*/ 471 h 724"/>
                  <a:gd name="T16" fmla="*/ 66 w 211"/>
                  <a:gd name="T17" fmla="*/ 687 h 724"/>
                  <a:gd name="T18" fmla="*/ 72 w 211"/>
                  <a:gd name="T19" fmla="*/ 696 h 724"/>
                  <a:gd name="T20" fmla="*/ 105 w 211"/>
                  <a:gd name="T21" fmla="*/ 719 h 724"/>
                  <a:gd name="T22" fmla="*/ 123 w 211"/>
                  <a:gd name="T23" fmla="*/ 723 h 724"/>
                  <a:gd name="T24" fmla="*/ 135 w 211"/>
                  <a:gd name="T25" fmla="*/ 717 h 724"/>
                  <a:gd name="T26" fmla="*/ 128 w 211"/>
                  <a:gd name="T27" fmla="*/ 705 h 724"/>
                  <a:gd name="T28" fmla="*/ 112 w 211"/>
                  <a:gd name="T29" fmla="*/ 687 h 724"/>
                  <a:gd name="T30" fmla="*/ 119 w 211"/>
                  <a:gd name="T31" fmla="*/ 680 h 724"/>
                  <a:gd name="T32" fmla="*/ 161 w 211"/>
                  <a:gd name="T33" fmla="*/ 694 h 724"/>
                  <a:gd name="T34" fmla="*/ 164 w 211"/>
                  <a:gd name="T35" fmla="*/ 685 h 724"/>
                  <a:gd name="T36" fmla="*/ 161 w 211"/>
                  <a:gd name="T37" fmla="*/ 676 h 724"/>
                  <a:gd name="T38" fmla="*/ 148 w 211"/>
                  <a:gd name="T39" fmla="*/ 663 h 724"/>
                  <a:gd name="T40" fmla="*/ 162 w 211"/>
                  <a:gd name="T41" fmla="*/ 592 h 724"/>
                  <a:gd name="T42" fmla="*/ 176 w 211"/>
                  <a:gd name="T43" fmla="*/ 396 h 724"/>
                  <a:gd name="T44" fmla="*/ 183 w 211"/>
                  <a:gd name="T45" fmla="*/ 357 h 724"/>
                  <a:gd name="T46" fmla="*/ 171 w 211"/>
                  <a:gd name="T47" fmla="*/ 279 h 724"/>
                  <a:gd name="T48" fmla="*/ 181 w 211"/>
                  <a:gd name="T49" fmla="*/ 278 h 724"/>
                  <a:gd name="T50" fmla="*/ 189 w 211"/>
                  <a:gd name="T51" fmla="*/ 275 h 724"/>
                  <a:gd name="T52" fmla="*/ 197 w 211"/>
                  <a:gd name="T53" fmla="*/ 270 h 724"/>
                  <a:gd name="T54" fmla="*/ 203 w 211"/>
                  <a:gd name="T55" fmla="*/ 264 h 724"/>
                  <a:gd name="T56" fmla="*/ 210 w 211"/>
                  <a:gd name="T57" fmla="*/ 254 h 724"/>
                  <a:gd name="T58" fmla="*/ 204 w 211"/>
                  <a:gd name="T59" fmla="*/ 215 h 724"/>
                  <a:gd name="T60" fmla="*/ 154 w 211"/>
                  <a:gd name="T61" fmla="*/ 124 h 724"/>
                  <a:gd name="T62" fmla="*/ 135 w 211"/>
                  <a:gd name="T63" fmla="*/ 97 h 724"/>
                  <a:gd name="T64" fmla="*/ 157 w 211"/>
                  <a:gd name="T65" fmla="*/ 80 h 724"/>
                  <a:gd name="T66" fmla="*/ 159 w 211"/>
                  <a:gd name="T67" fmla="*/ 76 h 724"/>
                  <a:gd name="T68" fmla="*/ 166 w 211"/>
                  <a:gd name="T69" fmla="*/ 68 h 724"/>
                  <a:gd name="T70" fmla="*/ 165 w 211"/>
                  <a:gd name="T71" fmla="*/ 48 h 724"/>
                  <a:gd name="T72" fmla="*/ 168 w 211"/>
                  <a:gd name="T73" fmla="*/ 2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8" name="Freeform 26">
                <a:extLst>
                  <a:ext uri="{FF2B5EF4-FFF2-40B4-BE49-F238E27FC236}">
                    <a16:creationId xmlns:a16="http://schemas.microsoft.com/office/drawing/2014/main" id="{A167F539-966B-6394-8A4E-D1B798498BDE}"/>
                  </a:ext>
                </a:extLst>
              </p:cNvPr>
              <p:cNvSpPr>
                <a:spLocks/>
              </p:cNvSpPr>
              <p:nvPr/>
            </p:nvSpPr>
            <p:spPr bwMode="auto">
              <a:xfrm>
                <a:off x="3358" y="2126"/>
                <a:ext cx="156" cy="691"/>
              </a:xfrm>
              <a:custGeom>
                <a:avLst/>
                <a:gdLst>
                  <a:gd name="T0" fmla="*/ 118 w 156"/>
                  <a:gd name="T1" fmla="*/ 14 h 691"/>
                  <a:gd name="T2" fmla="*/ 118 w 156"/>
                  <a:gd name="T3" fmla="*/ 31 h 691"/>
                  <a:gd name="T4" fmla="*/ 116 w 156"/>
                  <a:gd name="T5" fmla="*/ 36 h 691"/>
                  <a:gd name="T6" fmla="*/ 123 w 156"/>
                  <a:gd name="T7" fmla="*/ 50 h 691"/>
                  <a:gd name="T8" fmla="*/ 118 w 156"/>
                  <a:gd name="T9" fmla="*/ 53 h 691"/>
                  <a:gd name="T10" fmla="*/ 120 w 156"/>
                  <a:gd name="T11" fmla="*/ 59 h 691"/>
                  <a:gd name="T12" fmla="*/ 115 w 156"/>
                  <a:gd name="T13" fmla="*/ 77 h 691"/>
                  <a:gd name="T14" fmla="*/ 115 w 156"/>
                  <a:gd name="T15" fmla="*/ 82 h 691"/>
                  <a:gd name="T16" fmla="*/ 142 w 156"/>
                  <a:gd name="T17" fmla="*/ 100 h 691"/>
                  <a:gd name="T18" fmla="*/ 155 w 156"/>
                  <a:gd name="T19" fmla="*/ 242 h 691"/>
                  <a:gd name="T20" fmla="*/ 138 w 156"/>
                  <a:gd name="T21" fmla="*/ 268 h 691"/>
                  <a:gd name="T22" fmla="*/ 145 w 156"/>
                  <a:gd name="T23" fmla="*/ 344 h 691"/>
                  <a:gd name="T24" fmla="*/ 133 w 156"/>
                  <a:gd name="T25" fmla="*/ 353 h 691"/>
                  <a:gd name="T26" fmla="*/ 129 w 156"/>
                  <a:gd name="T27" fmla="*/ 474 h 691"/>
                  <a:gd name="T28" fmla="*/ 121 w 156"/>
                  <a:gd name="T29" fmla="*/ 596 h 691"/>
                  <a:gd name="T30" fmla="*/ 124 w 156"/>
                  <a:gd name="T31" fmla="*/ 603 h 691"/>
                  <a:gd name="T32" fmla="*/ 151 w 156"/>
                  <a:gd name="T33" fmla="*/ 627 h 691"/>
                  <a:gd name="T34" fmla="*/ 148 w 156"/>
                  <a:gd name="T35" fmla="*/ 631 h 691"/>
                  <a:gd name="T36" fmla="*/ 138 w 156"/>
                  <a:gd name="T37" fmla="*/ 635 h 691"/>
                  <a:gd name="T38" fmla="*/ 122 w 156"/>
                  <a:gd name="T39" fmla="*/ 631 h 691"/>
                  <a:gd name="T40" fmla="*/ 107 w 156"/>
                  <a:gd name="T41" fmla="*/ 622 h 691"/>
                  <a:gd name="T42" fmla="*/ 94 w 156"/>
                  <a:gd name="T43" fmla="*/ 617 h 691"/>
                  <a:gd name="T44" fmla="*/ 94 w 156"/>
                  <a:gd name="T45" fmla="*/ 638 h 691"/>
                  <a:gd name="T46" fmla="*/ 88 w 156"/>
                  <a:gd name="T47" fmla="*/ 639 h 691"/>
                  <a:gd name="T48" fmla="*/ 97 w 156"/>
                  <a:gd name="T49" fmla="*/ 656 h 691"/>
                  <a:gd name="T50" fmla="*/ 93 w 156"/>
                  <a:gd name="T51" fmla="*/ 686 h 691"/>
                  <a:gd name="T52" fmla="*/ 84 w 156"/>
                  <a:gd name="T53" fmla="*/ 690 h 691"/>
                  <a:gd name="T54" fmla="*/ 67 w 156"/>
                  <a:gd name="T55" fmla="*/ 665 h 691"/>
                  <a:gd name="T56" fmla="*/ 67 w 156"/>
                  <a:gd name="T57" fmla="*/ 648 h 691"/>
                  <a:gd name="T58" fmla="*/ 62 w 156"/>
                  <a:gd name="T59" fmla="*/ 646 h 691"/>
                  <a:gd name="T60" fmla="*/ 55 w 156"/>
                  <a:gd name="T61" fmla="*/ 489 h 691"/>
                  <a:gd name="T62" fmla="*/ 62 w 156"/>
                  <a:gd name="T63" fmla="*/ 474 h 691"/>
                  <a:gd name="T64" fmla="*/ 44 w 156"/>
                  <a:gd name="T65" fmla="*/ 368 h 691"/>
                  <a:gd name="T66" fmla="*/ 33 w 156"/>
                  <a:gd name="T67" fmla="*/ 364 h 691"/>
                  <a:gd name="T68" fmla="*/ 29 w 156"/>
                  <a:gd name="T69" fmla="*/ 255 h 691"/>
                  <a:gd name="T70" fmla="*/ 0 w 156"/>
                  <a:gd name="T71" fmla="*/ 242 h 691"/>
                  <a:gd name="T72" fmla="*/ 12 w 156"/>
                  <a:gd name="T73" fmla="*/ 124 h 691"/>
                  <a:gd name="T74" fmla="*/ 56 w 156"/>
                  <a:gd name="T75" fmla="*/ 91 h 691"/>
                  <a:gd name="T76" fmla="*/ 68 w 156"/>
                  <a:gd name="T77" fmla="*/ 81 h 691"/>
                  <a:gd name="T78" fmla="*/ 68 w 156"/>
                  <a:gd name="T79" fmla="*/ 69 h 691"/>
                  <a:gd name="T80" fmla="*/ 64 w 156"/>
                  <a:gd name="T81" fmla="*/ 61 h 691"/>
                  <a:gd name="T82" fmla="*/ 59 w 156"/>
                  <a:gd name="T83" fmla="*/ 55 h 691"/>
                  <a:gd name="T84" fmla="*/ 54 w 156"/>
                  <a:gd name="T85" fmla="*/ 46 h 691"/>
                  <a:gd name="T86" fmla="*/ 51 w 156"/>
                  <a:gd name="T87" fmla="*/ 39 h 691"/>
                  <a:gd name="T88" fmla="*/ 51 w 156"/>
                  <a:gd name="T89" fmla="*/ 30 h 691"/>
                  <a:gd name="T90" fmla="*/ 54 w 156"/>
                  <a:gd name="T91" fmla="*/ 22 h 691"/>
                  <a:gd name="T92" fmla="*/ 60 w 156"/>
                  <a:gd name="T93" fmla="*/ 12 h 691"/>
                  <a:gd name="T94" fmla="*/ 68 w 156"/>
                  <a:gd name="T95" fmla="*/ 5 h 691"/>
                  <a:gd name="T96" fmla="*/ 77 w 156"/>
                  <a:gd name="T97" fmla="*/ 1 h 691"/>
                  <a:gd name="T98" fmla="*/ 87 w 156"/>
                  <a:gd name="T99" fmla="*/ 0 h 691"/>
                  <a:gd name="T100" fmla="*/ 97 w 156"/>
                  <a:gd name="T101" fmla="*/ 2 h 691"/>
                  <a:gd name="T102" fmla="*/ 107 w 156"/>
                  <a:gd name="T103" fmla="*/ 5 h 691"/>
                  <a:gd name="T104" fmla="*/ 118 w 156"/>
                  <a:gd name="T105" fmla="*/ 1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9" name="Freeform 27">
                <a:extLst>
                  <a:ext uri="{FF2B5EF4-FFF2-40B4-BE49-F238E27FC236}">
                    <a16:creationId xmlns:a16="http://schemas.microsoft.com/office/drawing/2014/main" id="{03A9E6B7-0C6B-9F85-C3A8-3A122A1CB35D}"/>
                  </a:ext>
                </a:extLst>
              </p:cNvPr>
              <p:cNvSpPr>
                <a:spLocks/>
              </p:cNvSpPr>
              <p:nvPr/>
            </p:nvSpPr>
            <p:spPr bwMode="auto">
              <a:xfrm>
                <a:off x="3002" y="2119"/>
                <a:ext cx="185" cy="628"/>
              </a:xfrm>
              <a:custGeom>
                <a:avLst/>
                <a:gdLst>
                  <a:gd name="T0" fmla="*/ 112 w 185"/>
                  <a:gd name="T1" fmla="*/ 8 h 628"/>
                  <a:gd name="T2" fmla="*/ 149 w 185"/>
                  <a:gd name="T3" fmla="*/ 0 h 628"/>
                  <a:gd name="T4" fmla="*/ 162 w 185"/>
                  <a:gd name="T5" fmla="*/ 15 h 628"/>
                  <a:gd name="T6" fmla="*/ 169 w 185"/>
                  <a:gd name="T7" fmla="*/ 10 h 628"/>
                  <a:gd name="T8" fmla="*/ 178 w 185"/>
                  <a:gd name="T9" fmla="*/ 38 h 628"/>
                  <a:gd name="T10" fmla="*/ 158 w 185"/>
                  <a:gd name="T11" fmla="*/ 55 h 628"/>
                  <a:gd name="T12" fmla="*/ 157 w 185"/>
                  <a:gd name="T13" fmla="*/ 69 h 628"/>
                  <a:gd name="T14" fmla="*/ 152 w 185"/>
                  <a:gd name="T15" fmla="*/ 71 h 628"/>
                  <a:gd name="T16" fmla="*/ 149 w 185"/>
                  <a:gd name="T17" fmla="*/ 85 h 628"/>
                  <a:gd name="T18" fmla="*/ 134 w 185"/>
                  <a:gd name="T19" fmla="*/ 88 h 628"/>
                  <a:gd name="T20" fmla="*/ 134 w 185"/>
                  <a:gd name="T21" fmla="*/ 94 h 628"/>
                  <a:gd name="T22" fmla="*/ 158 w 185"/>
                  <a:gd name="T23" fmla="*/ 112 h 628"/>
                  <a:gd name="T24" fmla="*/ 178 w 185"/>
                  <a:gd name="T25" fmla="*/ 202 h 628"/>
                  <a:gd name="T26" fmla="*/ 162 w 185"/>
                  <a:gd name="T27" fmla="*/ 226 h 628"/>
                  <a:gd name="T28" fmla="*/ 162 w 185"/>
                  <a:gd name="T29" fmla="*/ 390 h 628"/>
                  <a:gd name="T30" fmla="*/ 143 w 185"/>
                  <a:gd name="T31" fmla="*/ 397 h 628"/>
                  <a:gd name="T32" fmla="*/ 140 w 185"/>
                  <a:gd name="T33" fmla="*/ 423 h 628"/>
                  <a:gd name="T34" fmla="*/ 132 w 185"/>
                  <a:gd name="T35" fmla="*/ 493 h 628"/>
                  <a:gd name="T36" fmla="*/ 132 w 185"/>
                  <a:gd name="T37" fmla="*/ 530 h 628"/>
                  <a:gd name="T38" fmla="*/ 162 w 185"/>
                  <a:gd name="T39" fmla="*/ 553 h 628"/>
                  <a:gd name="T40" fmla="*/ 184 w 185"/>
                  <a:gd name="T41" fmla="*/ 565 h 628"/>
                  <a:gd name="T42" fmla="*/ 184 w 185"/>
                  <a:gd name="T43" fmla="*/ 572 h 628"/>
                  <a:gd name="T44" fmla="*/ 138 w 185"/>
                  <a:gd name="T45" fmla="*/ 561 h 628"/>
                  <a:gd name="T46" fmla="*/ 132 w 185"/>
                  <a:gd name="T47" fmla="*/ 554 h 628"/>
                  <a:gd name="T48" fmla="*/ 127 w 185"/>
                  <a:gd name="T49" fmla="*/ 561 h 628"/>
                  <a:gd name="T50" fmla="*/ 123 w 185"/>
                  <a:gd name="T51" fmla="*/ 561 h 628"/>
                  <a:gd name="T52" fmla="*/ 117 w 185"/>
                  <a:gd name="T53" fmla="*/ 535 h 628"/>
                  <a:gd name="T54" fmla="*/ 112 w 185"/>
                  <a:gd name="T55" fmla="*/ 416 h 628"/>
                  <a:gd name="T56" fmla="*/ 103 w 185"/>
                  <a:gd name="T57" fmla="*/ 416 h 628"/>
                  <a:gd name="T58" fmla="*/ 77 w 185"/>
                  <a:gd name="T59" fmla="*/ 521 h 628"/>
                  <a:gd name="T60" fmla="*/ 77 w 185"/>
                  <a:gd name="T61" fmla="*/ 587 h 628"/>
                  <a:gd name="T62" fmla="*/ 66 w 185"/>
                  <a:gd name="T63" fmla="*/ 619 h 628"/>
                  <a:gd name="T64" fmla="*/ 57 w 185"/>
                  <a:gd name="T65" fmla="*/ 627 h 628"/>
                  <a:gd name="T66" fmla="*/ 51 w 185"/>
                  <a:gd name="T67" fmla="*/ 609 h 628"/>
                  <a:gd name="T68" fmla="*/ 58 w 185"/>
                  <a:gd name="T69" fmla="*/ 590 h 628"/>
                  <a:gd name="T70" fmla="*/ 66 w 185"/>
                  <a:gd name="T71" fmla="*/ 550 h 628"/>
                  <a:gd name="T72" fmla="*/ 68 w 185"/>
                  <a:gd name="T73" fmla="*/ 399 h 628"/>
                  <a:gd name="T74" fmla="*/ 77 w 185"/>
                  <a:gd name="T75" fmla="*/ 252 h 628"/>
                  <a:gd name="T76" fmla="*/ 61 w 185"/>
                  <a:gd name="T77" fmla="*/ 240 h 628"/>
                  <a:gd name="T78" fmla="*/ 61 w 185"/>
                  <a:gd name="T79" fmla="*/ 218 h 628"/>
                  <a:gd name="T80" fmla="*/ 61 w 185"/>
                  <a:gd name="T81" fmla="*/ 179 h 628"/>
                  <a:gd name="T82" fmla="*/ 40 w 185"/>
                  <a:gd name="T83" fmla="*/ 189 h 628"/>
                  <a:gd name="T84" fmla="*/ 58 w 185"/>
                  <a:gd name="T85" fmla="*/ 214 h 628"/>
                  <a:gd name="T86" fmla="*/ 58 w 185"/>
                  <a:gd name="T87" fmla="*/ 237 h 628"/>
                  <a:gd name="T88" fmla="*/ 39 w 185"/>
                  <a:gd name="T89" fmla="*/ 222 h 628"/>
                  <a:gd name="T90" fmla="*/ 29 w 185"/>
                  <a:gd name="T91" fmla="*/ 208 h 628"/>
                  <a:gd name="T92" fmla="*/ 20 w 185"/>
                  <a:gd name="T93" fmla="*/ 211 h 628"/>
                  <a:gd name="T94" fmla="*/ 0 w 185"/>
                  <a:gd name="T95" fmla="*/ 187 h 628"/>
                  <a:gd name="T96" fmla="*/ 0 w 185"/>
                  <a:gd name="T97" fmla="*/ 179 h 628"/>
                  <a:gd name="T98" fmla="*/ 10 w 185"/>
                  <a:gd name="T99" fmla="*/ 175 h 628"/>
                  <a:gd name="T100" fmla="*/ 34 w 185"/>
                  <a:gd name="T101" fmla="*/ 147 h 628"/>
                  <a:gd name="T102" fmla="*/ 58 w 185"/>
                  <a:gd name="T103" fmla="*/ 123 h 628"/>
                  <a:gd name="T104" fmla="*/ 89 w 185"/>
                  <a:gd name="T105" fmla="*/ 95 h 628"/>
                  <a:gd name="T106" fmla="*/ 112 w 185"/>
                  <a:gd name="T107" fmla="*/ 86 h 628"/>
                  <a:gd name="T108" fmla="*/ 112 w 185"/>
                  <a:gd name="T109" fmla="*/ 66 h 628"/>
                  <a:gd name="T110" fmla="*/ 103 w 185"/>
                  <a:gd name="T111" fmla="*/ 56 h 628"/>
                  <a:gd name="T112" fmla="*/ 103 w 185"/>
                  <a:gd name="T113" fmla="*/ 31 h 628"/>
                  <a:gd name="T114" fmla="*/ 97 w 185"/>
                  <a:gd name="T115" fmla="*/ 26 h 628"/>
                  <a:gd name="T116" fmla="*/ 112 w 185"/>
                  <a:gd name="T117" fmla="*/ 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0" name="Freeform 28">
                <a:extLst>
                  <a:ext uri="{FF2B5EF4-FFF2-40B4-BE49-F238E27FC236}">
                    <a16:creationId xmlns:a16="http://schemas.microsoft.com/office/drawing/2014/main" id="{80B04DE9-BA74-4FD8-8FEF-8B35B910A2ED}"/>
                  </a:ext>
                </a:extLst>
              </p:cNvPr>
              <p:cNvSpPr>
                <a:spLocks/>
              </p:cNvSpPr>
              <p:nvPr/>
            </p:nvSpPr>
            <p:spPr bwMode="auto">
              <a:xfrm>
                <a:off x="2430" y="2134"/>
                <a:ext cx="178" cy="778"/>
              </a:xfrm>
              <a:custGeom>
                <a:avLst/>
                <a:gdLst>
                  <a:gd name="T0" fmla="*/ 42 w 178"/>
                  <a:gd name="T1" fmla="*/ 16 h 778"/>
                  <a:gd name="T2" fmla="*/ 42 w 178"/>
                  <a:gd name="T3" fmla="*/ 35 h 778"/>
                  <a:gd name="T4" fmla="*/ 45 w 178"/>
                  <a:gd name="T5" fmla="*/ 41 h 778"/>
                  <a:gd name="T6" fmla="*/ 37 w 178"/>
                  <a:gd name="T7" fmla="*/ 56 h 778"/>
                  <a:gd name="T8" fmla="*/ 42 w 178"/>
                  <a:gd name="T9" fmla="*/ 60 h 778"/>
                  <a:gd name="T10" fmla="*/ 40 w 178"/>
                  <a:gd name="T11" fmla="*/ 66 h 778"/>
                  <a:gd name="T12" fmla="*/ 46 w 178"/>
                  <a:gd name="T13" fmla="*/ 88 h 778"/>
                  <a:gd name="T14" fmla="*/ 46 w 178"/>
                  <a:gd name="T15" fmla="*/ 92 h 778"/>
                  <a:gd name="T16" fmla="*/ 15 w 178"/>
                  <a:gd name="T17" fmla="*/ 113 h 778"/>
                  <a:gd name="T18" fmla="*/ 0 w 178"/>
                  <a:gd name="T19" fmla="*/ 273 h 778"/>
                  <a:gd name="T20" fmla="*/ 19 w 178"/>
                  <a:gd name="T21" fmla="*/ 301 h 778"/>
                  <a:gd name="T22" fmla="*/ 12 w 178"/>
                  <a:gd name="T23" fmla="*/ 388 h 778"/>
                  <a:gd name="T24" fmla="*/ 25 w 178"/>
                  <a:gd name="T25" fmla="*/ 398 h 778"/>
                  <a:gd name="T26" fmla="*/ 30 w 178"/>
                  <a:gd name="T27" fmla="*/ 534 h 778"/>
                  <a:gd name="T28" fmla="*/ 38 w 178"/>
                  <a:gd name="T29" fmla="*/ 672 h 778"/>
                  <a:gd name="T30" fmla="*/ 35 w 178"/>
                  <a:gd name="T31" fmla="*/ 680 h 778"/>
                  <a:gd name="T32" fmla="*/ 4 w 178"/>
                  <a:gd name="T33" fmla="*/ 706 h 778"/>
                  <a:gd name="T34" fmla="*/ 8 w 178"/>
                  <a:gd name="T35" fmla="*/ 711 h 778"/>
                  <a:gd name="T36" fmla="*/ 19 w 178"/>
                  <a:gd name="T37" fmla="*/ 715 h 778"/>
                  <a:gd name="T38" fmla="*/ 37 w 178"/>
                  <a:gd name="T39" fmla="*/ 711 h 778"/>
                  <a:gd name="T40" fmla="*/ 55 w 178"/>
                  <a:gd name="T41" fmla="*/ 701 h 778"/>
                  <a:gd name="T42" fmla="*/ 70 w 178"/>
                  <a:gd name="T43" fmla="*/ 695 h 778"/>
                  <a:gd name="T44" fmla="*/ 70 w 178"/>
                  <a:gd name="T45" fmla="*/ 719 h 778"/>
                  <a:gd name="T46" fmla="*/ 76 w 178"/>
                  <a:gd name="T47" fmla="*/ 720 h 778"/>
                  <a:gd name="T48" fmla="*/ 66 w 178"/>
                  <a:gd name="T49" fmla="*/ 739 h 778"/>
                  <a:gd name="T50" fmla="*/ 71 w 178"/>
                  <a:gd name="T51" fmla="*/ 773 h 778"/>
                  <a:gd name="T52" fmla="*/ 81 w 178"/>
                  <a:gd name="T53" fmla="*/ 777 h 778"/>
                  <a:gd name="T54" fmla="*/ 101 w 178"/>
                  <a:gd name="T55" fmla="*/ 750 h 778"/>
                  <a:gd name="T56" fmla="*/ 101 w 178"/>
                  <a:gd name="T57" fmla="*/ 730 h 778"/>
                  <a:gd name="T58" fmla="*/ 107 w 178"/>
                  <a:gd name="T59" fmla="*/ 728 h 778"/>
                  <a:gd name="T60" fmla="*/ 114 w 178"/>
                  <a:gd name="T61" fmla="*/ 551 h 778"/>
                  <a:gd name="T62" fmla="*/ 107 w 178"/>
                  <a:gd name="T63" fmla="*/ 534 h 778"/>
                  <a:gd name="T64" fmla="*/ 127 w 178"/>
                  <a:gd name="T65" fmla="*/ 415 h 778"/>
                  <a:gd name="T66" fmla="*/ 140 w 178"/>
                  <a:gd name="T67" fmla="*/ 410 h 778"/>
                  <a:gd name="T68" fmla="*/ 144 w 178"/>
                  <a:gd name="T69" fmla="*/ 287 h 778"/>
                  <a:gd name="T70" fmla="*/ 177 w 178"/>
                  <a:gd name="T71" fmla="*/ 273 h 778"/>
                  <a:gd name="T72" fmla="*/ 163 w 178"/>
                  <a:gd name="T73" fmla="*/ 140 h 778"/>
                  <a:gd name="T74" fmla="*/ 113 w 178"/>
                  <a:gd name="T75" fmla="*/ 103 h 778"/>
                  <a:gd name="T76" fmla="*/ 100 w 178"/>
                  <a:gd name="T77" fmla="*/ 91 h 778"/>
                  <a:gd name="T78" fmla="*/ 99 w 178"/>
                  <a:gd name="T79" fmla="*/ 78 h 778"/>
                  <a:gd name="T80" fmla="*/ 104 w 178"/>
                  <a:gd name="T81" fmla="*/ 69 h 778"/>
                  <a:gd name="T82" fmla="*/ 110 w 178"/>
                  <a:gd name="T83" fmla="*/ 62 h 778"/>
                  <a:gd name="T84" fmla="*/ 115 w 178"/>
                  <a:gd name="T85" fmla="*/ 52 h 778"/>
                  <a:gd name="T86" fmla="*/ 119 w 178"/>
                  <a:gd name="T87" fmla="*/ 44 h 778"/>
                  <a:gd name="T88" fmla="*/ 119 w 178"/>
                  <a:gd name="T89" fmla="*/ 34 h 778"/>
                  <a:gd name="T90" fmla="*/ 115 w 178"/>
                  <a:gd name="T91" fmla="*/ 25 h 778"/>
                  <a:gd name="T92" fmla="*/ 109 w 178"/>
                  <a:gd name="T93" fmla="*/ 14 h 778"/>
                  <a:gd name="T94" fmla="*/ 100 w 178"/>
                  <a:gd name="T95" fmla="*/ 6 h 778"/>
                  <a:gd name="T96" fmla="*/ 90 w 178"/>
                  <a:gd name="T97" fmla="*/ 2 h 778"/>
                  <a:gd name="T98" fmla="*/ 77 w 178"/>
                  <a:gd name="T99" fmla="*/ 0 h 778"/>
                  <a:gd name="T100" fmla="*/ 66 w 178"/>
                  <a:gd name="T101" fmla="*/ 2 h 778"/>
                  <a:gd name="T102" fmla="*/ 55 w 178"/>
                  <a:gd name="T103" fmla="*/ 5 h 778"/>
                  <a:gd name="T104" fmla="*/ 42 w 178"/>
                  <a:gd name="T105" fmla="*/ 1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1" name="Freeform 29">
                <a:extLst>
                  <a:ext uri="{FF2B5EF4-FFF2-40B4-BE49-F238E27FC236}">
                    <a16:creationId xmlns:a16="http://schemas.microsoft.com/office/drawing/2014/main" id="{7465DDD9-861C-B566-A282-54A38E5C0CDE}"/>
                  </a:ext>
                </a:extLst>
              </p:cNvPr>
              <p:cNvSpPr>
                <a:spLocks/>
              </p:cNvSpPr>
              <p:nvPr/>
            </p:nvSpPr>
            <p:spPr bwMode="auto">
              <a:xfrm>
                <a:off x="4658" y="2042"/>
                <a:ext cx="187" cy="607"/>
              </a:xfrm>
              <a:custGeom>
                <a:avLst/>
                <a:gdLst>
                  <a:gd name="T0" fmla="*/ 117 w 187"/>
                  <a:gd name="T1" fmla="*/ 0 h 607"/>
                  <a:gd name="T2" fmla="*/ 76 w 187"/>
                  <a:gd name="T3" fmla="*/ 19 h 607"/>
                  <a:gd name="T4" fmla="*/ 75 w 187"/>
                  <a:gd name="T5" fmla="*/ 60 h 607"/>
                  <a:gd name="T6" fmla="*/ 55 w 187"/>
                  <a:gd name="T7" fmla="*/ 79 h 607"/>
                  <a:gd name="T8" fmla="*/ 12 w 187"/>
                  <a:gd name="T9" fmla="*/ 101 h 607"/>
                  <a:gd name="T10" fmla="*/ 5 w 187"/>
                  <a:gd name="T11" fmla="*/ 218 h 607"/>
                  <a:gd name="T12" fmla="*/ 35 w 187"/>
                  <a:gd name="T13" fmla="*/ 319 h 607"/>
                  <a:gd name="T14" fmla="*/ 63 w 187"/>
                  <a:gd name="T15" fmla="*/ 395 h 607"/>
                  <a:gd name="T16" fmla="*/ 58 w 187"/>
                  <a:gd name="T17" fmla="*/ 576 h 607"/>
                  <a:gd name="T18" fmla="*/ 63 w 187"/>
                  <a:gd name="T19" fmla="*/ 584 h 607"/>
                  <a:gd name="T20" fmla="*/ 93 w 187"/>
                  <a:gd name="T21" fmla="*/ 603 h 607"/>
                  <a:gd name="T22" fmla="*/ 109 w 187"/>
                  <a:gd name="T23" fmla="*/ 606 h 607"/>
                  <a:gd name="T24" fmla="*/ 120 w 187"/>
                  <a:gd name="T25" fmla="*/ 601 h 607"/>
                  <a:gd name="T26" fmla="*/ 114 w 187"/>
                  <a:gd name="T27" fmla="*/ 591 h 607"/>
                  <a:gd name="T28" fmla="*/ 99 w 187"/>
                  <a:gd name="T29" fmla="*/ 576 h 607"/>
                  <a:gd name="T30" fmla="*/ 105 w 187"/>
                  <a:gd name="T31" fmla="*/ 570 h 607"/>
                  <a:gd name="T32" fmla="*/ 142 w 187"/>
                  <a:gd name="T33" fmla="*/ 582 h 607"/>
                  <a:gd name="T34" fmla="*/ 146 w 187"/>
                  <a:gd name="T35" fmla="*/ 574 h 607"/>
                  <a:gd name="T36" fmla="*/ 142 w 187"/>
                  <a:gd name="T37" fmla="*/ 567 h 607"/>
                  <a:gd name="T38" fmla="*/ 131 w 187"/>
                  <a:gd name="T39" fmla="*/ 556 h 607"/>
                  <a:gd name="T40" fmla="*/ 144 w 187"/>
                  <a:gd name="T41" fmla="*/ 497 h 607"/>
                  <a:gd name="T42" fmla="*/ 157 w 187"/>
                  <a:gd name="T43" fmla="*/ 332 h 607"/>
                  <a:gd name="T44" fmla="*/ 163 w 187"/>
                  <a:gd name="T45" fmla="*/ 300 h 607"/>
                  <a:gd name="T46" fmla="*/ 151 w 187"/>
                  <a:gd name="T47" fmla="*/ 234 h 607"/>
                  <a:gd name="T48" fmla="*/ 160 w 187"/>
                  <a:gd name="T49" fmla="*/ 233 h 607"/>
                  <a:gd name="T50" fmla="*/ 168 w 187"/>
                  <a:gd name="T51" fmla="*/ 230 h 607"/>
                  <a:gd name="T52" fmla="*/ 175 w 187"/>
                  <a:gd name="T53" fmla="*/ 226 h 607"/>
                  <a:gd name="T54" fmla="*/ 180 w 187"/>
                  <a:gd name="T55" fmla="*/ 221 h 607"/>
                  <a:gd name="T56" fmla="*/ 186 w 187"/>
                  <a:gd name="T57" fmla="*/ 212 h 607"/>
                  <a:gd name="T58" fmla="*/ 181 w 187"/>
                  <a:gd name="T59" fmla="*/ 180 h 607"/>
                  <a:gd name="T60" fmla="*/ 136 w 187"/>
                  <a:gd name="T61" fmla="*/ 104 h 607"/>
                  <a:gd name="T62" fmla="*/ 120 w 187"/>
                  <a:gd name="T63" fmla="*/ 82 h 607"/>
                  <a:gd name="T64" fmla="*/ 140 w 187"/>
                  <a:gd name="T65" fmla="*/ 68 h 607"/>
                  <a:gd name="T66" fmla="*/ 140 w 187"/>
                  <a:gd name="T67" fmla="*/ 64 h 607"/>
                  <a:gd name="T68" fmla="*/ 147 w 187"/>
                  <a:gd name="T69" fmla="*/ 57 h 607"/>
                  <a:gd name="T70" fmla="*/ 146 w 187"/>
                  <a:gd name="T71" fmla="*/ 40 h 607"/>
                  <a:gd name="T72" fmla="*/ 149 w 187"/>
                  <a:gd name="T73" fmla="*/ 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2" name="Freeform 30">
                <a:extLst>
                  <a:ext uri="{FF2B5EF4-FFF2-40B4-BE49-F238E27FC236}">
                    <a16:creationId xmlns:a16="http://schemas.microsoft.com/office/drawing/2014/main" id="{B257C4AB-17EE-FAB5-CDED-19A5BAA8F8BD}"/>
                  </a:ext>
                </a:extLst>
              </p:cNvPr>
              <p:cNvSpPr>
                <a:spLocks/>
              </p:cNvSpPr>
              <p:nvPr/>
            </p:nvSpPr>
            <p:spPr bwMode="auto">
              <a:xfrm>
                <a:off x="2617" y="2146"/>
                <a:ext cx="166" cy="811"/>
              </a:xfrm>
              <a:custGeom>
                <a:avLst/>
                <a:gdLst>
                  <a:gd name="T0" fmla="*/ 108 w 166"/>
                  <a:gd name="T1" fmla="*/ 12 h 811"/>
                  <a:gd name="T2" fmla="*/ 69 w 166"/>
                  <a:gd name="T3" fmla="*/ 0 h 811"/>
                  <a:gd name="T4" fmla="*/ 40 w 166"/>
                  <a:gd name="T5" fmla="*/ 0 h 811"/>
                  <a:gd name="T6" fmla="*/ 14 w 166"/>
                  <a:gd name="T7" fmla="*/ 7 h 811"/>
                  <a:gd name="T8" fmla="*/ 4 w 166"/>
                  <a:gd name="T9" fmla="*/ 35 h 811"/>
                  <a:gd name="T10" fmla="*/ 4 w 166"/>
                  <a:gd name="T11" fmla="*/ 59 h 811"/>
                  <a:gd name="T12" fmla="*/ 18 w 166"/>
                  <a:gd name="T13" fmla="*/ 87 h 811"/>
                  <a:gd name="T14" fmla="*/ 30 w 166"/>
                  <a:gd name="T15" fmla="*/ 87 h 811"/>
                  <a:gd name="T16" fmla="*/ 14 w 166"/>
                  <a:gd name="T17" fmla="*/ 119 h 811"/>
                  <a:gd name="T18" fmla="*/ 0 w 166"/>
                  <a:gd name="T19" fmla="*/ 174 h 811"/>
                  <a:gd name="T20" fmla="*/ 0 w 166"/>
                  <a:gd name="T21" fmla="*/ 221 h 811"/>
                  <a:gd name="T22" fmla="*/ 4 w 166"/>
                  <a:gd name="T23" fmla="*/ 280 h 811"/>
                  <a:gd name="T24" fmla="*/ 14 w 166"/>
                  <a:gd name="T25" fmla="*/ 338 h 811"/>
                  <a:gd name="T26" fmla="*/ 33 w 166"/>
                  <a:gd name="T27" fmla="*/ 341 h 811"/>
                  <a:gd name="T28" fmla="*/ 33 w 166"/>
                  <a:gd name="T29" fmla="*/ 358 h 811"/>
                  <a:gd name="T30" fmla="*/ 43 w 166"/>
                  <a:gd name="T31" fmla="*/ 365 h 811"/>
                  <a:gd name="T32" fmla="*/ 43 w 166"/>
                  <a:gd name="T33" fmla="*/ 424 h 811"/>
                  <a:gd name="T34" fmla="*/ 53 w 166"/>
                  <a:gd name="T35" fmla="*/ 435 h 811"/>
                  <a:gd name="T36" fmla="*/ 53 w 166"/>
                  <a:gd name="T37" fmla="*/ 544 h 811"/>
                  <a:gd name="T38" fmla="*/ 53 w 166"/>
                  <a:gd name="T39" fmla="*/ 613 h 811"/>
                  <a:gd name="T40" fmla="*/ 38 w 166"/>
                  <a:gd name="T41" fmla="*/ 689 h 811"/>
                  <a:gd name="T42" fmla="*/ 32 w 166"/>
                  <a:gd name="T43" fmla="*/ 788 h 811"/>
                  <a:gd name="T44" fmla="*/ 49 w 166"/>
                  <a:gd name="T45" fmla="*/ 795 h 811"/>
                  <a:gd name="T46" fmla="*/ 49 w 166"/>
                  <a:gd name="T47" fmla="*/ 807 h 811"/>
                  <a:gd name="T48" fmla="*/ 77 w 166"/>
                  <a:gd name="T49" fmla="*/ 807 h 811"/>
                  <a:gd name="T50" fmla="*/ 82 w 166"/>
                  <a:gd name="T51" fmla="*/ 803 h 811"/>
                  <a:gd name="T52" fmla="*/ 93 w 166"/>
                  <a:gd name="T53" fmla="*/ 803 h 811"/>
                  <a:gd name="T54" fmla="*/ 93 w 166"/>
                  <a:gd name="T55" fmla="*/ 810 h 811"/>
                  <a:gd name="T56" fmla="*/ 113 w 166"/>
                  <a:gd name="T57" fmla="*/ 807 h 811"/>
                  <a:gd name="T58" fmla="*/ 156 w 166"/>
                  <a:gd name="T59" fmla="*/ 803 h 811"/>
                  <a:gd name="T60" fmla="*/ 156 w 166"/>
                  <a:gd name="T61" fmla="*/ 796 h 811"/>
                  <a:gd name="T62" fmla="*/ 117 w 166"/>
                  <a:gd name="T63" fmla="*/ 780 h 811"/>
                  <a:gd name="T64" fmla="*/ 117 w 166"/>
                  <a:gd name="T65" fmla="*/ 766 h 811"/>
                  <a:gd name="T66" fmla="*/ 152 w 166"/>
                  <a:gd name="T67" fmla="*/ 759 h 811"/>
                  <a:gd name="T68" fmla="*/ 152 w 166"/>
                  <a:gd name="T69" fmla="*/ 749 h 811"/>
                  <a:gd name="T70" fmla="*/ 128 w 166"/>
                  <a:gd name="T71" fmla="*/ 734 h 811"/>
                  <a:gd name="T72" fmla="*/ 128 w 166"/>
                  <a:gd name="T73" fmla="*/ 624 h 811"/>
                  <a:gd name="T74" fmla="*/ 136 w 166"/>
                  <a:gd name="T75" fmla="*/ 523 h 811"/>
                  <a:gd name="T76" fmla="*/ 134 w 166"/>
                  <a:gd name="T77" fmla="*/ 422 h 811"/>
                  <a:gd name="T78" fmla="*/ 132 w 166"/>
                  <a:gd name="T79" fmla="*/ 365 h 811"/>
                  <a:gd name="T80" fmla="*/ 136 w 166"/>
                  <a:gd name="T81" fmla="*/ 348 h 811"/>
                  <a:gd name="T82" fmla="*/ 136 w 166"/>
                  <a:gd name="T83" fmla="*/ 268 h 811"/>
                  <a:gd name="T84" fmla="*/ 165 w 166"/>
                  <a:gd name="T85" fmla="*/ 251 h 811"/>
                  <a:gd name="T86" fmla="*/ 165 w 166"/>
                  <a:gd name="T87" fmla="*/ 240 h 811"/>
                  <a:gd name="T88" fmla="*/ 103 w 166"/>
                  <a:gd name="T89" fmla="*/ 131 h 811"/>
                  <a:gd name="T90" fmla="*/ 72 w 166"/>
                  <a:gd name="T91" fmla="*/ 117 h 811"/>
                  <a:gd name="T92" fmla="*/ 77 w 166"/>
                  <a:gd name="T93" fmla="*/ 110 h 811"/>
                  <a:gd name="T94" fmla="*/ 97 w 166"/>
                  <a:gd name="T95" fmla="*/ 105 h 811"/>
                  <a:gd name="T96" fmla="*/ 97 w 166"/>
                  <a:gd name="T97" fmla="*/ 99 h 811"/>
                  <a:gd name="T98" fmla="*/ 103 w 166"/>
                  <a:gd name="T99" fmla="*/ 95 h 811"/>
                  <a:gd name="T100" fmla="*/ 103 w 166"/>
                  <a:gd name="T101" fmla="*/ 87 h 811"/>
                  <a:gd name="T102" fmla="*/ 108 w 166"/>
                  <a:gd name="T103" fmla="*/ 84 h 811"/>
                  <a:gd name="T104" fmla="*/ 103 w 166"/>
                  <a:gd name="T105" fmla="*/ 80 h 811"/>
                  <a:gd name="T106" fmla="*/ 107 w 166"/>
                  <a:gd name="T107" fmla="*/ 77 h 811"/>
                  <a:gd name="T108" fmla="*/ 97 w 166"/>
                  <a:gd name="T109" fmla="*/ 59 h 811"/>
                  <a:gd name="T110" fmla="*/ 103 w 166"/>
                  <a:gd name="T111" fmla="*/ 49 h 811"/>
                  <a:gd name="T112" fmla="*/ 97 w 166"/>
                  <a:gd name="T113" fmla="*/ 38 h 811"/>
                  <a:gd name="T114" fmla="*/ 107 w 166"/>
                  <a:gd name="T115" fmla="*/ 30 h 811"/>
                  <a:gd name="T116" fmla="*/ 108 w 166"/>
                  <a:gd name="T117" fmla="*/ 12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63" name="Freeform 31">
                <a:extLst>
                  <a:ext uri="{FF2B5EF4-FFF2-40B4-BE49-F238E27FC236}">
                    <a16:creationId xmlns:a16="http://schemas.microsoft.com/office/drawing/2014/main" id="{41972FA0-F644-B144-9C6C-258C101F7CB3}"/>
                  </a:ext>
                </a:extLst>
              </p:cNvPr>
              <p:cNvSpPr>
                <a:spLocks/>
              </p:cNvSpPr>
              <p:nvPr/>
            </p:nvSpPr>
            <p:spPr bwMode="auto">
              <a:xfrm>
                <a:off x="2771" y="2258"/>
                <a:ext cx="242" cy="835"/>
              </a:xfrm>
              <a:custGeom>
                <a:avLst/>
                <a:gdLst>
                  <a:gd name="T0" fmla="*/ 93 w 242"/>
                  <a:gd name="T1" fmla="*/ 11 h 835"/>
                  <a:gd name="T2" fmla="*/ 81 w 242"/>
                  <a:gd name="T3" fmla="*/ 57 h 835"/>
                  <a:gd name="T4" fmla="*/ 89 w 242"/>
                  <a:gd name="T5" fmla="*/ 62 h 835"/>
                  <a:gd name="T6" fmla="*/ 97 w 242"/>
                  <a:gd name="T7" fmla="*/ 80 h 835"/>
                  <a:gd name="T8" fmla="*/ 108 w 242"/>
                  <a:gd name="T9" fmla="*/ 108 h 835"/>
                  <a:gd name="T10" fmla="*/ 97 w 242"/>
                  <a:gd name="T11" fmla="*/ 114 h 835"/>
                  <a:gd name="T12" fmla="*/ 43 w 242"/>
                  <a:gd name="T13" fmla="*/ 156 h 835"/>
                  <a:gd name="T14" fmla="*/ 7 w 242"/>
                  <a:gd name="T15" fmla="*/ 409 h 835"/>
                  <a:gd name="T16" fmla="*/ 0 w 242"/>
                  <a:gd name="T17" fmla="*/ 452 h 835"/>
                  <a:gd name="T18" fmla="*/ 15 w 242"/>
                  <a:gd name="T19" fmla="*/ 477 h 835"/>
                  <a:gd name="T20" fmla="*/ 26 w 242"/>
                  <a:gd name="T21" fmla="*/ 483 h 835"/>
                  <a:gd name="T22" fmla="*/ 26 w 242"/>
                  <a:gd name="T23" fmla="*/ 444 h 835"/>
                  <a:gd name="T24" fmla="*/ 26 w 242"/>
                  <a:gd name="T25" fmla="*/ 464 h 835"/>
                  <a:gd name="T26" fmla="*/ 39 w 242"/>
                  <a:gd name="T27" fmla="*/ 450 h 835"/>
                  <a:gd name="T28" fmla="*/ 46 w 242"/>
                  <a:gd name="T29" fmla="*/ 418 h 835"/>
                  <a:gd name="T30" fmla="*/ 78 w 242"/>
                  <a:gd name="T31" fmla="*/ 636 h 835"/>
                  <a:gd name="T32" fmla="*/ 93 w 242"/>
                  <a:gd name="T33" fmla="*/ 769 h 835"/>
                  <a:gd name="T34" fmla="*/ 85 w 242"/>
                  <a:gd name="T35" fmla="*/ 828 h 835"/>
                  <a:gd name="T36" fmla="*/ 124 w 242"/>
                  <a:gd name="T37" fmla="*/ 820 h 835"/>
                  <a:gd name="T38" fmla="*/ 113 w 242"/>
                  <a:gd name="T39" fmla="*/ 744 h 835"/>
                  <a:gd name="T40" fmla="*/ 128 w 242"/>
                  <a:gd name="T41" fmla="*/ 642 h 835"/>
                  <a:gd name="T42" fmla="*/ 132 w 242"/>
                  <a:gd name="T43" fmla="*/ 742 h 835"/>
                  <a:gd name="T44" fmla="*/ 139 w 242"/>
                  <a:gd name="T45" fmla="*/ 812 h 835"/>
                  <a:gd name="T46" fmla="*/ 171 w 242"/>
                  <a:gd name="T47" fmla="*/ 814 h 835"/>
                  <a:gd name="T48" fmla="*/ 183 w 242"/>
                  <a:gd name="T49" fmla="*/ 636 h 835"/>
                  <a:gd name="T50" fmla="*/ 197 w 242"/>
                  <a:gd name="T51" fmla="*/ 619 h 835"/>
                  <a:gd name="T52" fmla="*/ 234 w 242"/>
                  <a:gd name="T53" fmla="*/ 636 h 835"/>
                  <a:gd name="T54" fmla="*/ 214 w 242"/>
                  <a:gd name="T55" fmla="*/ 425 h 835"/>
                  <a:gd name="T56" fmla="*/ 218 w 242"/>
                  <a:gd name="T57" fmla="*/ 384 h 835"/>
                  <a:gd name="T58" fmla="*/ 214 w 242"/>
                  <a:gd name="T59" fmla="*/ 280 h 835"/>
                  <a:gd name="T60" fmla="*/ 160 w 242"/>
                  <a:gd name="T61" fmla="*/ 140 h 835"/>
                  <a:gd name="T62" fmla="*/ 160 w 242"/>
                  <a:gd name="T63" fmla="*/ 91 h 835"/>
                  <a:gd name="T64" fmla="*/ 171 w 242"/>
                  <a:gd name="T65" fmla="*/ 83 h 835"/>
                  <a:gd name="T66" fmla="*/ 183 w 242"/>
                  <a:gd name="T67" fmla="*/ 69 h 835"/>
                  <a:gd name="T68" fmla="*/ 175 w 242"/>
                  <a:gd name="T69" fmla="*/ 11 h 835"/>
                  <a:gd name="T70" fmla="*/ 146 w 242"/>
                  <a:gd name="T71" fmla="*/ 3 h 835"/>
                  <a:gd name="T72" fmla="*/ 121 w 242"/>
                  <a:gd name="T73" fmla="*/ 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264" name="Freeform 32">
                <a:extLst>
                  <a:ext uri="{FF2B5EF4-FFF2-40B4-BE49-F238E27FC236}">
                    <a16:creationId xmlns:a16="http://schemas.microsoft.com/office/drawing/2014/main" id="{FC986489-C303-89B9-F638-826AC0207E62}"/>
                  </a:ext>
                </a:extLst>
              </p:cNvPr>
              <p:cNvSpPr>
                <a:spLocks/>
              </p:cNvSpPr>
              <p:nvPr/>
            </p:nvSpPr>
            <p:spPr bwMode="auto">
              <a:xfrm>
                <a:off x="4083" y="2250"/>
                <a:ext cx="268" cy="851"/>
              </a:xfrm>
              <a:custGeom>
                <a:avLst/>
                <a:gdLst>
                  <a:gd name="T0" fmla="*/ 163 w 268"/>
                  <a:gd name="T1" fmla="*/ 11 h 851"/>
                  <a:gd name="T2" fmla="*/ 176 w 268"/>
                  <a:gd name="T3" fmla="*/ 58 h 851"/>
                  <a:gd name="T4" fmla="*/ 167 w 268"/>
                  <a:gd name="T5" fmla="*/ 63 h 851"/>
                  <a:gd name="T6" fmla="*/ 159 w 268"/>
                  <a:gd name="T7" fmla="*/ 81 h 851"/>
                  <a:gd name="T8" fmla="*/ 145 w 268"/>
                  <a:gd name="T9" fmla="*/ 110 h 851"/>
                  <a:gd name="T10" fmla="*/ 159 w 268"/>
                  <a:gd name="T11" fmla="*/ 116 h 851"/>
                  <a:gd name="T12" fmla="*/ 219 w 268"/>
                  <a:gd name="T13" fmla="*/ 159 h 851"/>
                  <a:gd name="T14" fmla="*/ 258 w 268"/>
                  <a:gd name="T15" fmla="*/ 417 h 851"/>
                  <a:gd name="T16" fmla="*/ 267 w 268"/>
                  <a:gd name="T17" fmla="*/ 461 h 851"/>
                  <a:gd name="T18" fmla="*/ 250 w 268"/>
                  <a:gd name="T19" fmla="*/ 486 h 851"/>
                  <a:gd name="T20" fmla="*/ 237 w 268"/>
                  <a:gd name="T21" fmla="*/ 492 h 851"/>
                  <a:gd name="T22" fmla="*/ 237 w 268"/>
                  <a:gd name="T23" fmla="*/ 453 h 851"/>
                  <a:gd name="T24" fmla="*/ 237 w 268"/>
                  <a:gd name="T25" fmla="*/ 472 h 851"/>
                  <a:gd name="T26" fmla="*/ 223 w 268"/>
                  <a:gd name="T27" fmla="*/ 458 h 851"/>
                  <a:gd name="T28" fmla="*/ 215 w 268"/>
                  <a:gd name="T29" fmla="*/ 426 h 851"/>
                  <a:gd name="T30" fmla="*/ 180 w 268"/>
                  <a:gd name="T31" fmla="*/ 648 h 851"/>
                  <a:gd name="T32" fmla="*/ 163 w 268"/>
                  <a:gd name="T33" fmla="*/ 784 h 851"/>
                  <a:gd name="T34" fmla="*/ 172 w 268"/>
                  <a:gd name="T35" fmla="*/ 845 h 851"/>
                  <a:gd name="T36" fmla="*/ 129 w 268"/>
                  <a:gd name="T37" fmla="*/ 836 h 851"/>
                  <a:gd name="T38" fmla="*/ 141 w 268"/>
                  <a:gd name="T39" fmla="*/ 759 h 851"/>
                  <a:gd name="T40" fmla="*/ 124 w 268"/>
                  <a:gd name="T41" fmla="*/ 655 h 851"/>
                  <a:gd name="T42" fmla="*/ 120 w 268"/>
                  <a:gd name="T43" fmla="*/ 756 h 851"/>
                  <a:gd name="T44" fmla="*/ 112 w 268"/>
                  <a:gd name="T45" fmla="*/ 827 h 851"/>
                  <a:gd name="T46" fmla="*/ 77 w 268"/>
                  <a:gd name="T47" fmla="*/ 831 h 851"/>
                  <a:gd name="T48" fmla="*/ 63 w 268"/>
                  <a:gd name="T49" fmla="*/ 648 h 851"/>
                  <a:gd name="T50" fmla="*/ 48 w 268"/>
                  <a:gd name="T51" fmla="*/ 631 h 851"/>
                  <a:gd name="T52" fmla="*/ 8 w 268"/>
                  <a:gd name="T53" fmla="*/ 648 h 851"/>
                  <a:gd name="T54" fmla="*/ 30 w 268"/>
                  <a:gd name="T55" fmla="*/ 433 h 851"/>
                  <a:gd name="T56" fmla="*/ 25 w 268"/>
                  <a:gd name="T57" fmla="*/ 392 h 851"/>
                  <a:gd name="T58" fmla="*/ 29 w 268"/>
                  <a:gd name="T59" fmla="*/ 285 h 851"/>
                  <a:gd name="T60" fmla="*/ 89 w 268"/>
                  <a:gd name="T61" fmla="*/ 143 h 851"/>
                  <a:gd name="T62" fmla="*/ 89 w 268"/>
                  <a:gd name="T63" fmla="*/ 93 h 851"/>
                  <a:gd name="T64" fmla="*/ 77 w 268"/>
                  <a:gd name="T65" fmla="*/ 84 h 851"/>
                  <a:gd name="T66" fmla="*/ 63 w 268"/>
                  <a:gd name="T67" fmla="*/ 70 h 851"/>
                  <a:gd name="T68" fmla="*/ 72 w 268"/>
                  <a:gd name="T69" fmla="*/ 11 h 851"/>
                  <a:gd name="T70" fmla="*/ 105 w 268"/>
                  <a:gd name="T71" fmla="*/ 2 h 851"/>
                  <a:gd name="T72" fmla="*/ 132 w 268"/>
                  <a:gd name="T73" fmla="*/ 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rgbClr val="B0D46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sp>
          <p:nvSpPr>
            <p:cNvPr id="9" name="Freeform 34">
              <a:extLst>
                <a:ext uri="{FF2B5EF4-FFF2-40B4-BE49-F238E27FC236}">
                  <a16:creationId xmlns:a16="http://schemas.microsoft.com/office/drawing/2014/main" id="{7D655127-5866-D7CB-59F6-47A77395B55A}"/>
                </a:ext>
              </a:extLst>
            </p:cNvPr>
            <p:cNvSpPr>
              <a:spLocks/>
            </p:cNvSpPr>
            <p:nvPr/>
          </p:nvSpPr>
          <p:spPr bwMode="auto">
            <a:xfrm>
              <a:off x="3087" y="2118"/>
              <a:ext cx="134" cy="601"/>
            </a:xfrm>
            <a:custGeom>
              <a:avLst/>
              <a:gdLst>
                <a:gd name="T0" fmla="*/ 30 w 134"/>
                <a:gd name="T1" fmla="*/ 11 h 601"/>
                <a:gd name="T2" fmla="*/ 30 w 134"/>
                <a:gd name="T3" fmla="*/ 27 h 601"/>
                <a:gd name="T4" fmla="*/ 33 w 134"/>
                <a:gd name="T5" fmla="*/ 31 h 601"/>
                <a:gd name="T6" fmla="*/ 27 w 134"/>
                <a:gd name="T7" fmla="*/ 42 h 601"/>
                <a:gd name="T8" fmla="*/ 30 w 134"/>
                <a:gd name="T9" fmla="*/ 46 h 601"/>
                <a:gd name="T10" fmla="*/ 30 w 134"/>
                <a:gd name="T11" fmla="*/ 51 h 601"/>
                <a:gd name="T12" fmla="*/ 34 w 134"/>
                <a:gd name="T13" fmla="*/ 67 h 601"/>
                <a:gd name="T14" fmla="*/ 34 w 134"/>
                <a:gd name="T15" fmla="*/ 70 h 601"/>
                <a:gd name="T16" fmla="*/ 10 w 134"/>
                <a:gd name="T17" fmla="*/ 86 h 601"/>
                <a:gd name="T18" fmla="*/ 0 w 134"/>
                <a:gd name="T19" fmla="*/ 211 h 601"/>
                <a:gd name="T20" fmla="*/ 13 w 134"/>
                <a:gd name="T21" fmla="*/ 232 h 601"/>
                <a:gd name="T22" fmla="*/ 8 w 134"/>
                <a:gd name="T23" fmla="*/ 300 h 601"/>
                <a:gd name="T24" fmla="*/ 17 w 134"/>
                <a:gd name="T25" fmla="*/ 307 h 601"/>
                <a:gd name="T26" fmla="*/ 22 w 134"/>
                <a:gd name="T27" fmla="*/ 413 h 601"/>
                <a:gd name="T28" fmla="*/ 28 w 134"/>
                <a:gd name="T29" fmla="*/ 519 h 601"/>
                <a:gd name="T30" fmla="*/ 25 w 134"/>
                <a:gd name="T31" fmla="*/ 525 h 601"/>
                <a:gd name="T32" fmla="*/ 2 w 134"/>
                <a:gd name="T33" fmla="*/ 545 h 601"/>
                <a:gd name="T34" fmla="*/ 5 w 134"/>
                <a:gd name="T35" fmla="*/ 548 h 601"/>
                <a:gd name="T36" fmla="*/ 13 w 134"/>
                <a:gd name="T37" fmla="*/ 553 h 601"/>
                <a:gd name="T38" fmla="*/ 28 w 134"/>
                <a:gd name="T39" fmla="*/ 548 h 601"/>
                <a:gd name="T40" fmla="*/ 41 w 134"/>
                <a:gd name="T41" fmla="*/ 541 h 601"/>
                <a:gd name="T42" fmla="*/ 52 w 134"/>
                <a:gd name="T43" fmla="*/ 537 h 601"/>
                <a:gd name="T44" fmla="*/ 52 w 134"/>
                <a:gd name="T45" fmla="*/ 555 h 601"/>
                <a:gd name="T46" fmla="*/ 57 w 134"/>
                <a:gd name="T47" fmla="*/ 555 h 601"/>
                <a:gd name="T48" fmla="*/ 49 w 134"/>
                <a:gd name="T49" fmla="*/ 571 h 601"/>
                <a:gd name="T50" fmla="*/ 53 w 134"/>
                <a:gd name="T51" fmla="*/ 596 h 601"/>
                <a:gd name="T52" fmla="*/ 61 w 134"/>
                <a:gd name="T53" fmla="*/ 600 h 601"/>
                <a:gd name="T54" fmla="*/ 75 w 134"/>
                <a:gd name="T55" fmla="*/ 579 h 601"/>
                <a:gd name="T56" fmla="*/ 75 w 134"/>
                <a:gd name="T57" fmla="*/ 563 h 601"/>
                <a:gd name="T58" fmla="*/ 79 w 134"/>
                <a:gd name="T59" fmla="*/ 562 h 601"/>
                <a:gd name="T60" fmla="*/ 85 w 134"/>
                <a:gd name="T61" fmla="*/ 425 h 601"/>
                <a:gd name="T62" fmla="*/ 79 w 134"/>
                <a:gd name="T63" fmla="*/ 412 h 601"/>
                <a:gd name="T64" fmla="*/ 95 w 134"/>
                <a:gd name="T65" fmla="*/ 320 h 601"/>
                <a:gd name="T66" fmla="*/ 105 w 134"/>
                <a:gd name="T67" fmla="*/ 316 h 601"/>
                <a:gd name="T68" fmla="*/ 108 w 134"/>
                <a:gd name="T69" fmla="*/ 221 h 601"/>
                <a:gd name="T70" fmla="*/ 133 w 134"/>
                <a:gd name="T71" fmla="*/ 210 h 601"/>
                <a:gd name="T72" fmla="*/ 123 w 134"/>
                <a:gd name="T73" fmla="*/ 107 h 601"/>
                <a:gd name="T74" fmla="*/ 84 w 134"/>
                <a:gd name="T75" fmla="*/ 79 h 601"/>
                <a:gd name="T76" fmla="*/ 75 w 134"/>
                <a:gd name="T77" fmla="*/ 69 h 601"/>
                <a:gd name="T78" fmla="*/ 75 w 134"/>
                <a:gd name="T79" fmla="*/ 60 h 601"/>
                <a:gd name="T80" fmla="*/ 78 w 134"/>
                <a:gd name="T81" fmla="*/ 53 h 601"/>
                <a:gd name="T82" fmla="*/ 82 w 134"/>
                <a:gd name="T83" fmla="*/ 47 h 601"/>
                <a:gd name="T84" fmla="*/ 86 w 134"/>
                <a:gd name="T85" fmla="*/ 40 h 601"/>
                <a:gd name="T86" fmla="*/ 89 w 134"/>
                <a:gd name="T87" fmla="*/ 33 h 601"/>
                <a:gd name="T88" fmla="*/ 89 w 134"/>
                <a:gd name="T89" fmla="*/ 26 h 601"/>
                <a:gd name="T90" fmla="*/ 86 w 134"/>
                <a:gd name="T91" fmla="*/ 18 h 601"/>
                <a:gd name="T92" fmla="*/ 82 w 134"/>
                <a:gd name="T93" fmla="*/ 10 h 601"/>
                <a:gd name="T94" fmla="*/ 75 w 134"/>
                <a:gd name="T95" fmla="*/ 4 h 601"/>
                <a:gd name="T96" fmla="*/ 67 w 134"/>
                <a:gd name="T97" fmla="*/ 0 h 601"/>
                <a:gd name="T98" fmla="*/ 58 w 134"/>
                <a:gd name="T99" fmla="*/ 0 h 601"/>
                <a:gd name="T100" fmla="*/ 49 w 134"/>
                <a:gd name="T101" fmla="*/ 1 h 601"/>
                <a:gd name="T102" fmla="*/ 41 w 134"/>
                <a:gd name="T103" fmla="*/ 4 h 601"/>
                <a:gd name="T104" fmla="*/ 30 w 134"/>
                <a:gd name="T105" fmla="*/ 1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C5AED3"/>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nvGrpSpPr>
            <p:cNvPr id="10" name="Group 39">
              <a:extLst>
                <a:ext uri="{FF2B5EF4-FFF2-40B4-BE49-F238E27FC236}">
                  <a16:creationId xmlns:a16="http://schemas.microsoft.com/office/drawing/2014/main" id="{243BB7FE-8F15-B96F-D58D-23975325C5C9}"/>
                </a:ext>
              </a:extLst>
            </p:cNvPr>
            <p:cNvGrpSpPr>
              <a:grpSpLocks/>
            </p:cNvGrpSpPr>
            <p:nvPr/>
          </p:nvGrpSpPr>
          <p:grpSpPr bwMode="auto">
            <a:xfrm>
              <a:off x="2851" y="1824"/>
              <a:ext cx="893" cy="924"/>
              <a:chOff x="3210" y="2435"/>
              <a:chExt cx="893" cy="924"/>
            </a:xfrm>
          </p:grpSpPr>
          <p:sp>
            <p:nvSpPr>
              <p:cNvPr id="53" name="Freeform 36">
                <a:extLst>
                  <a:ext uri="{FF2B5EF4-FFF2-40B4-BE49-F238E27FC236}">
                    <a16:creationId xmlns:a16="http://schemas.microsoft.com/office/drawing/2014/main" id="{E771BF7B-2343-AC32-9227-176AA34FFD56}"/>
                  </a:ext>
                </a:extLst>
              </p:cNvPr>
              <p:cNvSpPr>
                <a:spLocks/>
              </p:cNvSpPr>
              <p:nvPr/>
            </p:nvSpPr>
            <p:spPr bwMode="auto">
              <a:xfrm>
                <a:off x="3503" y="2438"/>
                <a:ext cx="268" cy="919"/>
              </a:xfrm>
              <a:custGeom>
                <a:avLst/>
                <a:gdLst>
                  <a:gd name="T0" fmla="*/ 104 w 268"/>
                  <a:gd name="T1" fmla="*/ 13 h 919"/>
                  <a:gd name="T2" fmla="*/ 91 w 268"/>
                  <a:gd name="T3" fmla="*/ 63 h 919"/>
                  <a:gd name="T4" fmla="*/ 100 w 268"/>
                  <a:gd name="T5" fmla="*/ 68 h 919"/>
                  <a:gd name="T6" fmla="*/ 108 w 268"/>
                  <a:gd name="T7" fmla="*/ 88 h 919"/>
                  <a:gd name="T8" fmla="*/ 121 w 268"/>
                  <a:gd name="T9" fmla="*/ 119 h 919"/>
                  <a:gd name="T10" fmla="*/ 108 w 268"/>
                  <a:gd name="T11" fmla="*/ 125 h 919"/>
                  <a:gd name="T12" fmla="*/ 48 w 268"/>
                  <a:gd name="T13" fmla="*/ 172 h 919"/>
                  <a:gd name="T14" fmla="*/ 9 w 268"/>
                  <a:gd name="T15" fmla="*/ 451 h 919"/>
                  <a:gd name="T16" fmla="*/ 0 w 268"/>
                  <a:gd name="T17" fmla="*/ 498 h 919"/>
                  <a:gd name="T18" fmla="*/ 17 w 268"/>
                  <a:gd name="T19" fmla="*/ 525 h 919"/>
                  <a:gd name="T20" fmla="*/ 30 w 268"/>
                  <a:gd name="T21" fmla="*/ 531 h 919"/>
                  <a:gd name="T22" fmla="*/ 30 w 268"/>
                  <a:gd name="T23" fmla="*/ 489 h 919"/>
                  <a:gd name="T24" fmla="*/ 30 w 268"/>
                  <a:gd name="T25" fmla="*/ 510 h 919"/>
                  <a:gd name="T26" fmla="*/ 44 w 268"/>
                  <a:gd name="T27" fmla="*/ 494 h 919"/>
                  <a:gd name="T28" fmla="*/ 52 w 268"/>
                  <a:gd name="T29" fmla="*/ 460 h 919"/>
                  <a:gd name="T30" fmla="*/ 87 w 268"/>
                  <a:gd name="T31" fmla="*/ 700 h 919"/>
                  <a:gd name="T32" fmla="*/ 104 w 268"/>
                  <a:gd name="T33" fmla="*/ 846 h 919"/>
                  <a:gd name="T34" fmla="*/ 95 w 268"/>
                  <a:gd name="T35" fmla="*/ 911 h 919"/>
                  <a:gd name="T36" fmla="*/ 138 w 268"/>
                  <a:gd name="T37" fmla="*/ 902 h 919"/>
                  <a:gd name="T38" fmla="*/ 125 w 268"/>
                  <a:gd name="T39" fmla="*/ 819 h 919"/>
                  <a:gd name="T40" fmla="*/ 142 w 268"/>
                  <a:gd name="T41" fmla="*/ 707 h 919"/>
                  <a:gd name="T42" fmla="*/ 147 w 268"/>
                  <a:gd name="T43" fmla="*/ 816 h 919"/>
                  <a:gd name="T44" fmla="*/ 155 w 268"/>
                  <a:gd name="T45" fmla="*/ 893 h 919"/>
                  <a:gd name="T46" fmla="*/ 190 w 268"/>
                  <a:gd name="T47" fmla="*/ 896 h 919"/>
                  <a:gd name="T48" fmla="*/ 203 w 268"/>
                  <a:gd name="T49" fmla="*/ 700 h 919"/>
                  <a:gd name="T50" fmla="*/ 219 w 268"/>
                  <a:gd name="T51" fmla="*/ 682 h 919"/>
                  <a:gd name="T52" fmla="*/ 259 w 268"/>
                  <a:gd name="T53" fmla="*/ 700 h 919"/>
                  <a:gd name="T54" fmla="*/ 237 w 268"/>
                  <a:gd name="T55" fmla="*/ 468 h 919"/>
                  <a:gd name="T56" fmla="*/ 242 w 268"/>
                  <a:gd name="T57" fmla="*/ 423 h 919"/>
                  <a:gd name="T58" fmla="*/ 238 w 268"/>
                  <a:gd name="T59" fmla="*/ 308 h 919"/>
                  <a:gd name="T60" fmla="*/ 178 w 268"/>
                  <a:gd name="T61" fmla="*/ 154 h 919"/>
                  <a:gd name="T62" fmla="*/ 177 w 268"/>
                  <a:gd name="T63" fmla="*/ 100 h 919"/>
                  <a:gd name="T64" fmla="*/ 190 w 268"/>
                  <a:gd name="T65" fmla="*/ 90 h 919"/>
                  <a:gd name="T66" fmla="*/ 203 w 268"/>
                  <a:gd name="T67" fmla="*/ 75 h 919"/>
                  <a:gd name="T68" fmla="*/ 194 w 268"/>
                  <a:gd name="T69" fmla="*/ 13 h 919"/>
                  <a:gd name="T70" fmla="*/ 162 w 268"/>
                  <a:gd name="T71" fmla="*/ 4 h 919"/>
                  <a:gd name="T72" fmla="*/ 135 w 268"/>
                  <a:gd name="T73" fmla="*/ 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4" name="Freeform 37">
                <a:extLst>
                  <a:ext uri="{FF2B5EF4-FFF2-40B4-BE49-F238E27FC236}">
                    <a16:creationId xmlns:a16="http://schemas.microsoft.com/office/drawing/2014/main" id="{BC53EF50-052E-7B30-065E-168CD6973032}"/>
                  </a:ext>
                </a:extLst>
              </p:cNvPr>
              <p:cNvSpPr>
                <a:spLocks/>
              </p:cNvSpPr>
              <p:nvPr/>
            </p:nvSpPr>
            <p:spPr bwMode="auto">
              <a:xfrm>
                <a:off x="3833" y="2435"/>
                <a:ext cx="270" cy="921"/>
              </a:xfrm>
              <a:custGeom>
                <a:avLst/>
                <a:gdLst>
                  <a:gd name="T0" fmla="*/ 100 w 270"/>
                  <a:gd name="T1" fmla="*/ 0 h 921"/>
                  <a:gd name="T2" fmla="*/ 159 w 270"/>
                  <a:gd name="T3" fmla="*/ 30 h 921"/>
                  <a:gd name="T4" fmla="*/ 160 w 270"/>
                  <a:gd name="T5" fmla="*/ 92 h 921"/>
                  <a:gd name="T6" fmla="*/ 188 w 270"/>
                  <a:gd name="T7" fmla="*/ 121 h 921"/>
                  <a:gd name="T8" fmla="*/ 249 w 270"/>
                  <a:gd name="T9" fmla="*/ 155 h 921"/>
                  <a:gd name="T10" fmla="*/ 261 w 270"/>
                  <a:gd name="T11" fmla="*/ 331 h 921"/>
                  <a:gd name="T12" fmla="*/ 219 w 270"/>
                  <a:gd name="T13" fmla="*/ 483 h 921"/>
                  <a:gd name="T14" fmla="*/ 177 w 270"/>
                  <a:gd name="T15" fmla="*/ 599 h 921"/>
                  <a:gd name="T16" fmla="*/ 185 w 270"/>
                  <a:gd name="T17" fmla="*/ 874 h 921"/>
                  <a:gd name="T18" fmla="*/ 177 w 270"/>
                  <a:gd name="T19" fmla="*/ 885 h 921"/>
                  <a:gd name="T20" fmla="*/ 135 w 270"/>
                  <a:gd name="T21" fmla="*/ 915 h 921"/>
                  <a:gd name="T22" fmla="*/ 112 w 270"/>
                  <a:gd name="T23" fmla="*/ 920 h 921"/>
                  <a:gd name="T24" fmla="*/ 96 w 270"/>
                  <a:gd name="T25" fmla="*/ 912 h 921"/>
                  <a:gd name="T26" fmla="*/ 105 w 270"/>
                  <a:gd name="T27" fmla="*/ 896 h 921"/>
                  <a:gd name="T28" fmla="*/ 126 w 270"/>
                  <a:gd name="T29" fmla="*/ 873 h 921"/>
                  <a:gd name="T30" fmla="*/ 117 w 270"/>
                  <a:gd name="T31" fmla="*/ 865 h 921"/>
                  <a:gd name="T32" fmla="*/ 64 w 270"/>
                  <a:gd name="T33" fmla="*/ 882 h 921"/>
                  <a:gd name="T34" fmla="*/ 59 w 270"/>
                  <a:gd name="T35" fmla="*/ 871 h 921"/>
                  <a:gd name="T36" fmla="*/ 64 w 270"/>
                  <a:gd name="T37" fmla="*/ 860 h 921"/>
                  <a:gd name="T38" fmla="*/ 81 w 270"/>
                  <a:gd name="T39" fmla="*/ 843 h 921"/>
                  <a:gd name="T40" fmla="*/ 62 w 270"/>
                  <a:gd name="T41" fmla="*/ 754 h 921"/>
                  <a:gd name="T42" fmla="*/ 44 w 270"/>
                  <a:gd name="T43" fmla="*/ 503 h 921"/>
                  <a:gd name="T44" fmla="*/ 35 w 270"/>
                  <a:gd name="T45" fmla="*/ 454 h 921"/>
                  <a:gd name="T46" fmla="*/ 50 w 270"/>
                  <a:gd name="T47" fmla="*/ 355 h 921"/>
                  <a:gd name="T48" fmla="*/ 38 w 270"/>
                  <a:gd name="T49" fmla="*/ 354 h 921"/>
                  <a:gd name="T50" fmla="*/ 28 w 270"/>
                  <a:gd name="T51" fmla="*/ 350 h 921"/>
                  <a:gd name="T52" fmla="*/ 17 w 270"/>
                  <a:gd name="T53" fmla="*/ 343 h 921"/>
                  <a:gd name="T54" fmla="*/ 11 w 270"/>
                  <a:gd name="T55" fmla="*/ 336 h 921"/>
                  <a:gd name="T56" fmla="*/ 0 w 270"/>
                  <a:gd name="T57" fmla="*/ 323 h 921"/>
                  <a:gd name="T58" fmla="*/ 8 w 270"/>
                  <a:gd name="T59" fmla="*/ 273 h 921"/>
                  <a:gd name="T60" fmla="*/ 73 w 270"/>
                  <a:gd name="T61" fmla="*/ 158 h 921"/>
                  <a:gd name="T62" fmla="*/ 96 w 270"/>
                  <a:gd name="T63" fmla="*/ 125 h 921"/>
                  <a:gd name="T64" fmla="*/ 68 w 270"/>
                  <a:gd name="T65" fmla="*/ 103 h 921"/>
                  <a:gd name="T66" fmla="*/ 66 w 270"/>
                  <a:gd name="T67" fmla="*/ 98 h 921"/>
                  <a:gd name="T68" fmla="*/ 58 w 270"/>
                  <a:gd name="T69" fmla="*/ 88 h 921"/>
                  <a:gd name="T70" fmla="*/ 59 w 270"/>
                  <a:gd name="T71" fmla="*/ 62 h 921"/>
                  <a:gd name="T72" fmla="*/ 55 w 270"/>
                  <a:gd name="T73" fmla="*/ 3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5" name="Freeform 38">
                <a:extLst>
                  <a:ext uri="{FF2B5EF4-FFF2-40B4-BE49-F238E27FC236}">
                    <a16:creationId xmlns:a16="http://schemas.microsoft.com/office/drawing/2014/main" id="{404FFCC6-F571-3F68-5268-23A846465B3E}"/>
                  </a:ext>
                </a:extLst>
              </p:cNvPr>
              <p:cNvSpPr>
                <a:spLocks/>
              </p:cNvSpPr>
              <p:nvPr/>
            </p:nvSpPr>
            <p:spPr bwMode="auto">
              <a:xfrm>
                <a:off x="3210" y="2435"/>
                <a:ext cx="192" cy="924"/>
              </a:xfrm>
              <a:custGeom>
                <a:avLst/>
                <a:gdLst>
                  <a:gd name="T0" fmla="*/ 124 w 192"/>
                  <a:gd name="T1" fmla="*/ 14 h 924"/>
                  <a:gd name="T2" fmla="*/ 80 w 192"/>
                  <a:gd name="T3" fmla="*/ 0 h 924"/>
                  <a:gd name="T4" fmla="*/ 46 w 192"/>
                  <a:gd name="T5" fmla="*/ 0 h 924"/>
                  <a:gd name="T6" fmla="*/ 17 w 192"/>
                  <a:gd name="T7" fmla="*/ 8 h 924"/>
                  <a:gd name="T8" fmla="*/ 5 w 192"/>
                  <a:gd name="T9" fmla="*/ 39 h 924"/>
                  <a:gd name="T10" fmla="*/ 5 w 192"/>
                  <a:gd name="T11" fmla="*/ 67 h 924"/>
                  <a:gd name="T12" fmla="*/ 22 w 192"/>
                  <a:gd name="T13" fmla="*/ 100 h 924"/>
                  <a:gd name="T14" fmla="*/ 35 w 192"/>
                  <a:gd name="T15" fmla="*/ 99 h 924"/>
                  <a:gd name="T16" fmla="*/ 16 w 192"/>
                  <a:gd name="T17" fmla="*/ 137 h 924"/>
                  <a:gd name="T18" fmla="*/ 0 w 192"/>
                  <a:gd name="T19" fmla="*/ 197 h 924"/>
                  <a:gd name="T20" fmla="*/ 0 w 192"/>
                  <a:gd name="T21" fmla="*/ 251 h 924"/>
                  <a:gd name="T22" fmla="*/ 5 w 192"/>
                  <a:gd name="T23" fmla="*/ 318 h 924"/>
                  <a:gd name="T24" fmla="*/ 17 w 192"/>
                  <a:gd name="T25" fmla="*/ 384 h 924"/>
                  <a:gd name="T26" fmla="*/ 39 w 192"/>
                  <a:gd name="T27" fmla="*/ 388 h 924"/>
                  <a:gd name="T28" fmla="*/ 39 w 192"/>
                  <a:gd name="T29" fmla="*/ 407 h 924"/>
                  <a:gd name="T30" fmla="*/ 51 w 192"/>
                  <a:gd name="T31" fmla="*/ 415 h 924"/>
                  <a:gd name="T32" fmla="*/ 51 w 192"/>
                  <a:gd name="T33" fmla="*/ 482 h 924"/>
                  <a:gd name="T34" fmla="*/ 62 w 192"/>
                  <a:gd name="T35" fmla="*/ 495 h 924"/>
                  <a:gd name="T36" fmla="*/ 62 w 192"/>
                  <a:gd name="T37" fmla="*/ 620 h 924"/>
                  <a:gd name="T38" fmla="*/ 62 w 192"/>
                  <a:gd name="T39" fmla="*/ 698 h 924"/>
                  <a:gd name="T40" fmla="*/ 45 w 192"/>
                  <a:gd name="T41" fmla="*/ 785 h 924"/>
                  <a:gd name="T42" fmla="*/ 38 w 192"/>
                  <a:gd name="T43" fmla="*/ 898 h 924"/>
                  <a:gd name="T44" fmla="*/ 58 w 192"/>
                  <a:gd name="T45" fmla="*/ 906 h 924"/>
                  <a:gd name="T46" fmla="*/ 58 w 192"/>
                  <a:gd name="T47" fmla="*/ 919 h 924"/>
                  <a:gd name="T48" fmla="*/ 90 w 192"/>
                  <a:gd name="T49" fmla="*/ 919 h 924"/>
                  <a:gd name="T50" fmla="*/ 95 w 192"/>
                  <a:gd name="T51" fmla="*/ 914 h 924"/>
                  <a:gd name="T52" fmla="*/ 107 w 192"/>
                  <a:gd name="T53" fmla="*/ 914 h 924"/>
                  <a:gd name="T54" fmla="*/ 107 w 192"/>
                  <a:gd name="T55" fmla="*/ 923 h 924"/>
                  <a:gd name="T56" fmla="*/ 131 w 192"/>
                  <a:gd name="T57" fmla="*/ 919 h 924"/>
                  <a:gd name="T58" fmla="*/ 180 w 192"/>
                  <a:gd name="T59" fmla="*/ 914 h 924"/>
                  <a:gd name="T60" fmla="*/ 180 w 192"/>
                  <a:gd name="T61" fmla="*/ 907 h 924"/>
                  <a:gd name="T62" fmla="*/ 135 w 192"/>
                  <a:gd name="T63" fmla="*/ 889 h 924"/>
                  <a:gd name="T64" fmla="*/ 135 w 192"/>
                  <a:gd name="T65" fmla="*/ 873 h 924"/>
                  <a:gd name="T66" fmla="*/ 175 w 192"/>
                  <a:gd name="T67" fmla="*/ 865 h 924"/>
                  <a:gd name="T68" fmla="*/ 175 w 192"/>
                  <a:gd name="T69" fmla="*/ 853 h 924"/>
                  <a:gd name="T70" fmla="*/ 147 w 192"/>
                  <a:gd name="T71" fmla="*/ 837 h 924"/>
                  <a:gd name="T72" fmla="*/ 147 w 192"/>
                  <a:gd name="T73" fmla="*/ 711 h 924"/>
                  <a:gd name="T74" fmla="*/ 158 w 192"/>
                  <a:gd name="T75" fmla="*/ 596 h 924"/>
                  <a:gd name="T76" fmla="*/ 154 w 192"/>
                  <a:gd name="T77" fmla="*/ 480 h 924"/>
                  <a:gd name="T78" fmla="*/ 153 w 192"/>
                  <a:gd name="T79" fmla="*/ 415 h 924"/>
                  <a:gd name="T80" fmla="*/ 157 w 192"/>
                  <a:gd name="T81" fmla="*/ 395 h 924"/>
                  <a:gd name="T82" fmla="*/ 157 w 192"/>
                  <a:gd name="T83" fmla="*/ 305 h 924"/>
                  <a:gd name="T84" fmla="*/ 190 w 192"/>
                  <a:gd name="T85" fmla="*/ 285 h 924"/>
                  <a:gd name="T86" fmla="*/ 191 w 192"/>
                  <a:gd name="T87" fmla="*/ 273 h 924"/>
                  <a:gd name="T88" fmla="*/ 119 w 192"/>
                  <a:gd name="T89" fmla="*/ 150 h 924"/>
                  <a:gd name="T90" fmla="*/ 84 w 192"/>
                  <a:gd name="T91" fmla="*/ 133 h 924"/>
                  <a:gd name="T92" fmla="*/ 89 w 192"/>
                  <a:gd name="T93" fmla="*/ 125 h 924"/>
                  <a:gd name="T94" fmla="*/ 112 w 192"/>
                  <a:gd name="T95" fmla="*/ 121 h 924"/>
                  <a:gd name="T96" fmla="*/ 112 w 192"/>
                  <a:gd name="T97" fmla="*/ 112 h 924"/>
                  <a:gd name="T98" fmla="*/ 119 w 192"/>
                  <a:gd name="T99" fmla="*/ 109 h 924"/>
                  <a:gd name="T100" fmla="*/ 119 w 192"/>
                  <a:gd name="T101" fmla="*/ 100 h 924"/>
                  <a:gd name="T102" fmla="*/ 124 w 192"/>
                  <a:gd name="T103" fmla="*/ 95 h 924"/>
                  <a:gd name="T104" fmla="*/ 119 w 192"/>
                  <a:gd name="T105" fmla="*/ 91 h 924"/>
                  <a:gd name="T106" fmla="*/ 123 w 192"/>
                  <a:gd name="T107" fmla="*/ 88 h 924"/>
                  <a:gd name="T108" fmla="*/ 112 w 192"/>
                  <a:gd name="T109" fmla="*/ 67 h 924"/>
                  <a:gd name="T110" fmla="*/ 119 w 192"/>
                  <a:gd name="T111" fmla="*/ 55 h 924"/>
                  <a:gd name="T112" fmla="*/ 112 w 192"/>
                  <a:gd name="T113" fmla="*/ 43 h 924"/>
                  <a:gd name="T114" fmla="*/ 123 w 192"/>
                  <a:gd name="T115" fmla="*/ 35 h 924"/>
                  <a:gd name="T116" fmla="*/ 124 w 192"/>
                  <a:gd name="T117" fmla="*/ 1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E9F05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11" name="Group 83">
              <a:extLst>
                <a:ext uri="{FF2B5EF4-FFF2-40B4-BE49-F238E27FC236}">
                  <a16:creationId xmlns:a16="http://schemas.microsoft.com/office/drawing/2014/main" id="{72744B51-FE16-2E4D-09AD-2CDC00569920}"/>
                </a:ext>
              </a:extLst>
            </p:cNvPr>
            <p:cNvGrpSpPr>
              <a:grpSpLocks/>
            </p:cNvGrpSpPr>
            <p:nvPr/>
          </p:nvGrpSpPr>
          <p:grpSpPr bwMode="auto">
            <a:xfrm>
              <a:off x="3408" y="1920"/>
              <a:ext cx="1957" cy="2065"/>
              <a:chOff x="3752" y="1985"/>
              <a:chExt cx="1957" cy="2065"/>
            </a:xfrm>
          </p:grpSpPr>
          <p:sp>
            <p:nvSpPr>
              <p:cNvPr id="13" name="Freeform 35">
                <a:extLst>
                  <a:ext uri="{FF2B5EF4-FFF2-40B4-BE49-F238E27FC236}">
                    <a16:creationId xmlns:a16="http://schemas.microsoft.com/office/drawing/2014/main" id="{4D490032-5F54-AEAA-30B5-8A3042E039ED}"/>
                  </a:ext>
                </a:extLst>
              </p:cNvPr>
              <p:cNvSpPr>
                <a:spLocks/>
              </p:cNvSpPr>
              <p:nvPr/>
            </p:nvSpPr>
            <p:spPr bwMode="auto">
              <a:xfrm>
                <a:off x="4539" y="2280"/>
                <a:ext cx="258" cy="883"/>
              </a:xfrm>
              <a:custGeom>
                <a:avLst/>
                <a:gdLst>
                  <a:gd name="T0" fmla="*/ 95 w 258"/>
                  <a:gd name="T1" fmla="*/ 0 h 883"/>
                  <a:gd name="T2" fmla="*/ 151 w 258"/>
                  <a:gd name="T3" fmla="*/ 30 h 883"/>
                  <a:gd name="T4" fmla="*/ 153 w 258"/>
                  <a:gd name="T5" fmla="*/ 88 h 883"/>
                  <a:gd name="T6" fmla="*/ 180 w 258"/>
                  <a:gd name="T7" fmla="*/ 116 h 883"/>
                  <a:gd name="T8" fmla="*/ 238 w 258"/>
                  <a:gd name="T9" fmla="*/ 148 h 883"/>
                  <a:gd name="T10" fmla="*/ 249 w 258"/>
                  <a:gd name="T11" fmla="*/ 318 h 883"/>
                  <a:gd name="T12" fmla="*/ 209 w 258"/>
                  <a:gd name="T13" fmla="*/ 463 h 883"/>
                  <a:gd name="T14" fmla="*/ 169 w 258"/>
                  <a:gd name="T15" fmla="*/ 573 h 883"/>
                  <a:gd name="T16" fmla="*/ 177 w 258"/>
                  <a:gd name="T17" fmla="*/ 838 h 883"/>
                  <a:gd name="T18" fmla="*/ 169 w 258"/>
                  <a:gd name="T19" fmla="*/ 849 h 883"/>
                  <a:gd name="T20" fmla="*/ 129 w 258"/>
                  <a:gd name="T21" fmla="*/ 878 h 883"/>
                  <a:gd name="T22" fmla="*/ 107 w 258"/>
                  <a:gd name="T23" fmla="*/ 882 h 883"/>
                  <a:gd name="T24" fmla="*/ 91 w 258"/>
                  <a:gd name="T25" fmla="*/ 875 h 883"/>
                  <a:gd name="T26" fmla="*/ 100 w 258"/>
                  <a:gd name="T27" fmla="*/ 860 h 883"/>
                  <a:gd name="T28" fmla="*/ 120 w 258"/>
                  <a:gd name="T29" fmla="*/ 838 h 883"/>
                  <a:gd name="T30" fmla="*/ 112 w 258"/>
                  <a:gd name="T31" fmla="*/ 830 h 883"/>
                  <a:gd name="T32" fmla="*/ 61 w 258"/>
                  <a:gd name="T33" fmla="*/ 847 h 883"/>
                  <a:gd name="T34" fmla="*/ 57 w 258"/>
                  <a:gd name="T35" fmla="*/ 836 h 883"/>
                  <a:gd name="T36" fmla="*/ 61 w 258"/>
                  <a:gd name="T37" fmla="*/ 825 h 883"/>
                  <a:gd name="T38" fmla="*/ 77 w 258"/>
                  <a:gd name="T39" fmla="*/ 809 h 883"/>
                  <a:gd name="T40" fmla="*/ 60 w 258"/>
                  <a:gd name="T41" fmla="*/ 723 h 883"/>
                  <a:gd name="T42" fmla="*/ 42 w 258"/>
                  <a:gd name="T43" fmla="*/ 483 h 883"/>
                  <a:gd name="T44" fmla="*/ 33 w 258"/>
                  <a:gd name="T45" fmla="*/ 436 h 883"/>
                  <a:gd name="T46" fmla="*/ 48 w 258"/>
                  <a:gd name="T47" fmla="*/ 341 h 883"/>
                  <a:gd name="T48" fmla="*/ 36 w 258"/>
                  <a:gd name="T49" fmla="*/ 340 h 883"/>
                  <a:gd name="T50" fmla="*/ 26 w 258"/>
                  <a:gd name="T51" fmla="*/ 335 h 883"/>
                  <a:gd name="T52" fmla="*/ 16 w 258"/>
                  <a:gd name="T53" fmla="*/ 329 h 883"/>
                  <a:gd name="T54" fmla="*/ 10 w 258"/>
                  <a:gd name="T55" fmla="*/ 322 h 883"/>
                  <a:gd name="T56" fmla="*/ 0 w 258"/>
                  <a:gd name="T57" fmla="*/ 310 h 883"/>
                  <a:gd name="T58" fmla="*/ 8 w 258"/>
                  <a:gd name="T59" fmla="*/ 262 h 883"/>
                  <a:gd name="T60" fmla="*/ 69 w 258"/>
                  <a:gd name="T61" fmla="*/ 152 h 883"/>
                  <a:gd name="T62" fmla="*/ 91 w 258"/>
                  <a:gd name="T63" fmla="*/ 120 h 883"/>
                  <a:gd name="T64" fmla="*/ 65 w 258"/>
                  <a:gd name="T65" fmla="*/ 99 h 883"/>
                  <a:gd name="T66" fmla="*/ 63 w 258"/>
                  <a:gd name="T67" fmla="*/ 94 h 883"/>
                  <a:gd name="T68" fmla="*/ 55 w 258"/>
                  <a:gd name="T69" fmla="*/ 84 h 883"/>
                  <a:gd name="T70" fmla="*/ 56 w 258"/>
                  <a:gd name="T71" fmla="*/ 60 h 883"/>
                  <a:gd name="T72" fmla="*/ 53 w 258"/>
                  <a:gd name="T73" fmla="*/ 32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883">
                    <a:moveTo>
                      <a:pt x="64" y="12"/>
                    </a:moveTo>
                    <a:lnTo>
                      <a:pt x="95" y="0"/>
                    </a:lnTo>
                    <a:lnTo>
                      <a:pt x="128" y="7"/>
                    </a:lnTo>
                    <a:lnTo>
                      <a:pt x="151" y="30"/>
                    </a:lnTo>
                    <a:lnTo>
                      <a:pt x="160" y="56"/>
                    </a:lnTo>
                    <a:lnTo>
                      <a:pt x="153" y="88"/>
                    </a:lnTo>
                    <a:lnTo>
                      <a:pt x="164" y="107"/>
                    </a:lnTo>
                    <a:lnTo>
                      <a:pt x="180" y="116"/>
                    </a:lnTo>
                    <a:lnTo>
                      <a:pt x="226" y="135"/>
                    </a:lnTo>
                    <a:lnTo>
                      <a:pt x="238" y="148"/>
                    </a:lnTo>
                    <a:lnTo>
                      <a:pt x="257" y="289"/>
                    </a:lnTo>
                    <a:lnTo>
                      <a:pt x="249" y="318"/>
                    </a:lnTo>
                    <a:lnTo>
                      <a:pt x="202" y="329"/>
                    </a:lnTo>
                    <a:lnTo>
                      <a:pt x="209" y="463"/>
                    </a:lnTo>
                    <a:lnTo>
                      <a:pt x="177" y="476"/>
                    </a:lnTo>
                    <a:lnTo>
                      <a:pt x="169" y="573"/>
                    </a:lnTo>
                    <a:lnTo>
                      <a:pt x="176" y="745"/>
                    </a:lnTo>
                    <a:lnTo>
                      <a:pt x="177" y="838"/>
                    </a:lnTo>
                    <a:lnTo>
                      <a:pt x="169" y="841"/>
                    </a:lnTo>
                    <a:lnTo>
                      <a:pt x="169" y="849"/>
                    </a:lnTo>
                    <a:lnTo>
                      <a:pt x="144" y="865"/>
                    </a:lnTo>
                    <a:lnTo>
                      <a:pt x="129" y="878"/>
                    </a:lnTo>
                    <a:lnTo>
                      <a:pt x="119" y="881"/>
                    </a:lnTo>
                    <a:lnTo>
                      <a:pt x="107" y="882"/>
                    </a:lnTo>
                    <a:lnTo>
                      <a:pt x="94" y="879"/>
                    </a:lnTo>
                    <a:lnTo>
                      <a:pt x="91" y="875"/>
                    </a:lnTo>
                    <a:lnTo>
                      <a:pt x="94" y="868"/>
                    </a:lnTo>
                    <a:lnTo>
                      <a:pt x="100" y="860"/>
                    </a:lnTo>
                    <a:lnTo>
                      <a:pt x="109" y="849"/>
                    </a:lnTo>
                    <a:lnTo>
                      <a:pt x="120" y="838"/>
                    </a:lnTo>
                    <a:lnTo>
                      <a:pt x="112" y="842"/>
                    </a:lnTo>
                    <a:lnTo>
                      <a:pt x="112" y="830"/>
                    </a:lnTo>
                    <a:lnTo>
                      <a:pt x="76" y="847"/>
                    </a:lnTo>
                    <a:lnTo>
                      <a:pt x="61" y="847"/>
                    </a:lnTo>
                    <a:lnTo>
                      <a:pt x="57" y="842"/>
                    </a:lnTo>
                    <a:lnTo>
                      <a:pt x="57" y="836"/>
                    </a:lnTo>
                    <a:lnTo>
                      <a:pt x="58" y="831"/>
                    </a:lnTo>
                    <a:lnTo>
                      <a:pt x="61" y="825"/>
                    </a:lnTo>
                    <a:lnTo>
                      <a:pt x="70" y="816"/>
                    </a:lnTo>
                    <a:lnTo>
                      <a:pt x="77" y="809"/>
                    </a:lnTo>
                    <a:lnTo>
                      <a:pt x="68" y="807"/>
                    </a:lnTo>
                    <a:lnTo>
                      <a:pt x="60" y="723"/>
                    </a:lnTo>
                    <a:lnTo>
                      <a:pt x="56" y="591"/>
                    </a:lnTo>
                    <a:lnTo>
                      <a:pt x="42" y="483"/>
                    </a:lnTo>
                    <a:lnTo>
                      <a:pt x="38" y="453"/>
                    </a:lnTo>
                    <a:lnTo>
                      <a:pt x="33" y="436"/>
                    </a:lnTo>
                    <a:lnTo>
                      <a:pt x="45" y="370"/>
                    </a:lnTo>
                    <a:lnTo>
                      <a:pt x="48" y="341"/>
                    </a:lnTo>
                    <a:lnTo>
                      <a:pt x="41" y="344"/>
                    </a:lnTo>
                    <a:lnTo>
                      <a:pt x="36" y="340"/>
                    </a:lnTo>
                    <a:lnTo>
                      <a:pt x="33" y="340"/>
                    </a:lnTo>
                    <a:lnTo>
                      <a:pt x="26" y="335"/>
                    </a:lnTo>
                    <a:lnTo>
                      <a:pt x="19" y="336"/>
                    </a:lnTo>
                    <a:lnTo>
                      <a:pt x="16" y="329"/>
                    </a:lnTo>
                    <a:lnTo>
                      <a:pt x="12" y="328"/>
                    </a:lnTo>
                    <a:lnTo>
                      <a:pt x="10" y="322"/>
                    </a:lnTo>
                    <a:lnTo>
                      <a:pt x="4" y="318"/>
                    </a:lnTo>
                    <a:lnTo>
                      <a:pt x="0" y="310"/>
                    </a:lnTo>
                    <a:lnTo>
                      <a:pt x="14" y="280"/>
                    </a:lnTo>
                    <a:lnTo>
                      <a:pt x="8" y="262"/>
                    </a:lnTo>
                    <a:lnTo>
                      <a:pt x="32" y="280"/>
                    </a:lnTo>
                    <a:lnTo>
                      <a:pt x="69" y="152"/>
                    </a:lnTo>
                    <a:lnTo>
                      <a:pt x="97" y="127"/>
                    </a:lnTo>
                    <a:lnTo>
                      <a:pt x="91" y="120"/>
                    </a:lnTo>
                    <a:lnTo>
                      <a:pt x="68" y="116"/>
                    </a:lnTo>
                    <a:lnTo>
                      <a:pt x="65" y="99"/>
                    </a:lnTo>
                    <a:lnTo>
                      <a:pt x="73" y="95"/>
                    </a:lnTo>
                    <a:lnTo>
                      <a:pt x="63" y="94"/>
                    </a:lnTo>
                    <a:lnTo>
                      <a:pt x="64" y="88"/>
                    </a:lnTo>
                    <a:lnTo>
                      <a:pt x="55" y="84"/>
                    </a:lnTo>
                    <a:lnTo>
                      <a:pt x="62" y="63"/>
                    </a:lnTo>
                    <a:lnTo>
                      <a:pt x="56" y="60"/>
                    </a:lnTo>
                    <a:lnTo>
                      <a:pt x="60" y="33"/>
                    </a:lnTo>
                    <a:lnTo>
                      <a:pt x="53" y="32"/>
                    </a:lnTo>
                    <a:lnTo>
                      <a:pt x="64" y="12"/>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4" name="Freeform 44">
                <a:extLst>
                  <a:ext uri="{FF2B5EF4-FFF2-40B4-BE49-F238E27FC236}">
                    <a16:creationId xmlns:a16="http://schemas.microsoft.com/office/drawing/2014/main" id="{5C54D8D0-0693-0F41-D359-B1D56D344858}"/>
                  </a:ext>
                </a:extLst>
              </p:cNvPr>
              <p:cNvSpPr>
                <a:spLocks/>
              </p:cNvSpPr>
              <p:nvPr/>
            </p:nvSpPr>
            <p:spPr bwMode="auto">
              <a:xfrm>
                <a:off x="4721" y="2189"/>
                <a:ext cx="429" cy="328"/>
              </a:xfrm>
              <a:custGeom>
                <a:avLst/>
                <a:gdLst>
                  <a:gd name="T0" fmla="*/ 0 w 429"/>
                  <a:gd name="T1" fmla="*/ 102 h 328"/>
                  <a:gd name="T2" fmla="*/ 83 w 429"/>
                  <a:gd name="T3" fmla="*/ 186 h 328"/>
                  <a:gd name="T4" fmla="*/ 88 w 429"/>
                  <a:gd name="T5" fmla="*/ 241 h 328"/>
                  <a:gd name="T6" fmla="*/ 95 w 429"/>
                  <a:gd name="T7" fmla="*/ 327 h 328"/>
                  <a:gd name="T8" fmla="*/ 118 w 429"/>
                  <a:gd name="T9" fmla="*/ 327 h 328"/>
                  <a:gd name="T10" fmla="*/ 142 w 429"/>
                  <a:gd name="T11" fmla="*/ 301 h 328"/>
                  <a:gd name="T12" fmla="*/ 153 w 429"/>
                  <a:gd name="T13" fmla="*/ 252 h 328"/>
                  <a:gd name="T14" fmla="*/ 153 w 429"/>
                  <a:gd name="T15" fmla="*/ 181 h 328"/>
                  <a:gd name="T16" fmla="*/ 159 w 429"/>
                  <a:gd name="T17" fmla="*/ 222 h 328"/>
                  <a:gd name="T18" fmla="*/ 165 w 429"/>
                  <a:gd name="T19" fmla="*/ 247 h 328"/>
                  <a:gd name="T20" fmla="*/ 172 w 429"/>
                  <a:gd name="T21" fmla="*/ 270 h 328"/>
                  <a:gd name="T22" fmla="*/ 195 w 429"/>
                  <a:gd name="T23" fmla="*/ 270 h 328"/>
                  <a:gd name="T24" fmla="*/ 218 w 429"/>
                  <a:gd name="T25" fmla="*/ 247 h 328"/>
                  <a:gd name="T26" fmla="*/ 218 w 429"/>
                  <a:gd name="T27" fmla="*/ 217 h 328"/>
                  <a:gd name="T28" fmla="*/ 236 w 429"/>
                  <a:gd name="T29" fmla="*/ 173 h 328"/>
                  <a:gd name="T30" fmla="*/ 241 w 429"/>
                  <a:gd name="T31" fmla="*/ 205 h 328"/>
                  <a:gd name="T32" fmla="*/ 253 w 429"/>
                  <a:gd name="T33" fmla="*/ 235 h 328"/>
                  <a:gd name="T34" fmla="*/ 283 w 429"/>
                  <a:gd name="T35" fmla="*/ 222 h 328"/>
                  <a:gd name="T36" fmla="*/ 293 w 429"/>
                  <a:gd name="T37" fmla="*/ 198 h 328"/>
                  <a:gd name="T38" fmla="*/ 293 w 429"/>
                  <a:gd name="T39" fmla="*/ 217 h 328"/>
                  <a:gd name="T40" fmla="*/ 329 w 429"/>
                  <a:gd name="T41" fmla="*/ 198 h 328"/>
                  <a:gd name="T42" fmla="*/ 346 w 429"/>
                  <a:gd name="T43" fmla="*/ 156 h 328"/>
                  <a:gd name="T44" fmla="*/ 335 w 429"/>
                  <a:gd name="T45" fmla="*/ 222 h 328"/>
                  <a:gd name="T46" fmla="*/ 329 w 429"/>
                  <a:gd name="T47" fmla="*/ 247 h 328"/>
                  <a:gd name="T48" fmla="*/ 351 w 429"/>
                  <a:gd name="T49" fmla="*/ 252 h 328"/>
                  <a:gd name="T50" fmla="*/ 358 w 429"/>
                  <a:gd name="T51" fmla="*/ 283 h 328"/>
                  <a:gd name="T52" fmla="*/ 393 w 429"/>
                  <a:gd name="T53" fmla="*/ 277 h 328"/>
                  <a:gd name="T54" fmla="*/ 416 w 429"/>
                  <a:gd name="T55" fmla="*/ 222 h 328"/>
                  <a:gd name="T56" fmla="*/ 428 w 429"/>
                  <a:gd name="T57" fmla="*/ 156 h 328"/>
                  <a:gd name="T58" fmla="*/ 416 w 429"/>
                  <a:gd name="T59" fmla="*/ 98 h 328"/>
                  <a:gd name="T60" fmla="*/ 381 w 429"/>
                  <a:gd name="T61" fmla="*/ 49 h 328"/>
                  <a:gd name="T62" fmla="*/ 339 w 429"/>
                  <a:gd name="T63" fmla="*/ 11 h 328"/>
                  <a:gd name="T64" fmla="*/ 317 w 429"/>
                  <a:gd name="T65" fmla="*/ 42 h 328"/>
                  <a:gd name="T66" fmla="*/ 288 w 429"/>
                  <a:gd name="T67" fmla="*/ 18 h 328"/>
                  <a:gd name="T68" fmla="*/ 270 w 429"/>
                  <a:gd name="T69" fmla="*/ 5 h 328"/>
                  <a:gd name="T70" fmla="*/ 259 w 429"/>
                  <a:gd name="T71" fmla="*/ 18 h 328"/>
                  <a:gd name="T72" fmla="*/ 229 w 429"/>
                  <a:gd name="T73" fmla="*/ 11 h 328"/>
                  <a:gd name="T74" fmla="*/ 223 w 429"/>
                  <a:gd name="T75" fmla="*/ 42 h 328"/>
                  <a:gd name="T76" fmla="*/ 212 w 429"/>
                  <a:gd name="T77" fmla="*/ 24 h 328"/>
                  <a:gd name="T78" fmla="*/ 182 w 429"/>
                  <a:gd name="T79" fmla="*/ 18 h 328"/>
                  <a:gd name="T80" fmla="*/ 153 w 429"/>
                  <a:gd name="T81" fmla="*/ 0 h 328"/>
                  <a:gd name="T82" fmla="*/ 142 w 429"/>
                  <a:gd name="T83" fmla="*/ 24 h 328"/>
                  <a:gd name="T84" fmla="*/ 125 w 429"/>
                  <a:gd name="T85" fmla="*/ 11 h 328"/>
                  <a:gd name="T86" fmla="*/ 101 w 429"/>
                  <a:gd name="T87" fmla="*/ 5 h 328"/>
                  <a:gd name="T88" fmla="*/ 83 w 429"/>
                  <a:gd name="T89" fmla="*/ 11 h 328"/>
                  <a:gd name="T90" fmla="*/ 78 w 429"/>
                  <a:gd name="T91" fmla="*/ 49 h 328"/>
                  <a:gd name="T92" fmla="*/ 83 w 429"/>
                  <a:gd name="T93" fmla="*/ 54 h 328"/>
                  <a:gd name="T94" fmla="*/ 65 w 429"/>
                  <a:gd name="T95" fmla="*/ 54 h 328"/>
                  <a:gd name="T96" fmla="*/ 6 w 429"/>
                  <a:gd name="T97" fmla="*/ 49 h 328"/>
                  <a:gd name="T98" fmla="*/ 0 w 429"/>
                  <a:gd name="T99" fmla="*/ 1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9" h="328">
                    <a:moveTo>
                      <a:pt x="0" y="102"/>
                    </a:moveTo>
                    <a:lnTo>
                      <a:pt x="83" y="186"/>
                    </a:lnTo>
                    <a:lnTo>
                      <a:pt x="88" y="241"/>
                    </a:lnTo>
                    <a:lnTo>
                      <a:pt x="95" y="327"/>
                    </a:lnTo>
                    <a:lnTo>
                      <a:pt x="118" y="327"/>
                    </a:lnTo>
                    <a:lnTo>
                      <a:pt x="142" y="301"/>
                    </a:lnTo>
                    <a:lnTo>
                      <a:pt x="153" y="252"/>
                    </a:lnTo>
                    <a:lnTo>
                      <a:pt x="153" y="181"/>
                    </a:lnTo>
                    <a:lnTo>
                      <a:pt x="159" y="222"/>
                    </a:lnTo>
                    <a:lnTo>
                      <a:pt x="165" y="247"/>
                    </a:lnTo>
                    <a:lnTo>
                      <a:pt x="172" y="270"/>
                    </a:lnTo>
                    <a:lnTo>
                      <a:pt x="195" y="270"/>
                    </a:lnTo>
                    <a:lnTo>
                      <a:pt x="218" y="247"/>
                    </a:lnTo>
                    <a:lnTo>
                      <a:pt x="218" y="217"/>
                    </a:lnTo>
                    <a:lnTo>
                      <a:pt x="236" y="173"/>
                    </a:lnTo>
                    <a:lnTo>
                      <a:pt x="241" y="205"/>
                    </a:lnTo>
                    <a:lnTo>
                      <a:pt x="253" y="235"/>
                    </a:lnTo>
                    <a:lnTo>
                      <a:pt x="283" y="222"/>
                    </a:lnTo>
                    <a:lnTo>
                      <a:pt x="293" y="198"/>
                    </a:lnTo>
                    <a:lnTo>
                      <a:pt x="293" y="217"/>
                    </a:lnTo>
                    <a:lnTo>
                      <a:pt x="329" y="198"/>
                    </a:lnTo>
                    <a:lnTo>
                      <a:pt x="346" y="156"/>
                    </a:lnTo>
                    <a:lnTo>
                      <a:pt x="335" y="222"/>
                    </a:lnTo>
                    <a:lnTo>
                      <a:pt x="329" y="247"/>
                    </a:lnTo>
                    <a:lnTo>
                      <a:pt x="351" y="252"/>
                    </a:lnTo>
                    <a:lnTo>
                      <a:pt x="358" y="283"/>
                    </a:lnTo>
                    <a:lnTo>
                      <a:pt x="393" y="277"/>
                    </a:lnTo>
                    <a:lnTo>
                      <a:pt x="416" y="222"/>
                    </a:lnTo>
                    <a:lnTo>
                      <a:pt x="428" y="156"/>
                    </a:lnTo>
                    <a:lnTo>
                      <a:pt x="416" y="98"/>
                    </a:lnTo>
                    <a:lnTo>
                      <a:pt x="381" y="49"/>
                    </a:lnTo>
                    <a:lnTo>
                      <a:pt x="339" y="11"/>
                    </a:lnTo>
                    <a:lnTo>
                      <a:pt x="317" y="42"/>
                    </a:lnTo>
                    <a:lnTo>
                      <a:pt x="288" y="18"/>
                    </a:lnTo>
                    <a:lnTo>
                      <a:pt x="270" y="5"/>
                    </a:lnTo>
                    <a:lnTo>
                      <a:pt x="259" y="18"/>
                    </a:lnTo>
                    <a:lnTo>
                      <a:pt x="229" y="11"/>
                    </a:lnTo>
                    <a:lnTo>
                      <a:pt x="223" y="42"/>
                    </a:lnTo>
                    <a:lnTo>
                      <a:pt x="212" y="24"/>
                    </a:lnTo>
                    <a:lnTo>
                      <a:pt x="182" y="18"/>
                    </a:lnTo>
                    <a:lnTo>
                      <a:pt x="153" y="0"/>
                    </a:lnTo>
                    <a:lnTo>
                      <a:pt x="142" y="24"/>
                    </a:lnTo>
                    <a:lnTo>
                      <a:pt x="125" y="11"/>
                    </a:lnTo>
                    <a:lnTo>
                      <a:pt x="101" y="5"/>
                    </a:lnTo>
                    <a:lnTo>
                      <a:pt x="83" y="11"/>
                    </a:lnTo>
                    <a:lnTo>
                      <a:pt x="78" y="49"/>
                    </a:lnTo>
                    <a:lnTo>
                      <a:pt x="83" y="54"/>
                    </a:lnTo>
                    <a:lnTo>
                      <a:pt x="65" y="54"/>
                    </a:lnTo>
                    <a:lnTo>
                      <a:pt x="6" y="49"/>
                    </a:lnTo>
                    <a:lnTo>
                      <a:pt x="0" y="102"/>
                    </a:lnTo>
                  </a:path>
                </a:pathLst>
              </a:custGeom>
              <a:solidFill>
                <a:srgbClr val="B07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nvGrpSpPr>
              <p:cNvPr id="15" name="Group 70">
                <a:extLst>
                  <a:ext uri="{FF2B5EF4-FFF2-40B4-BE49-F238E27FC236}">
                    <a16:creationId xmlns:a16="http://schemas.microsoft.com/office/drawing/2014/main" id="{FC035EC6-5027-ACEF-91F2-310DB860BBD8}"/>
                  </a:ext>
                </a:extLst>
              </p:cNvPr>
              <p:cNvGrpSpPr>
                <a:grpSpLocks/>
              </p:cNvGrpSpPr>
              <p:nvPr/>
            </p:nvGrpSpPr>
            <p:grpSpPr bwMode="auto">
              <a:xfrm>
                <a:off x="4065" y="1985"/>
                <a:ext cx="1644" cy="1952"/>
                <a:chOff x="4065" y="1985"/>
                <a:chExt cx="1644" cy="1952"/>
              </a:xfrm>
            </p:grpSpPr>
            <p:grpSp>
              <p:nvGrpSpPr>
                <p:cNvPr id="28" name="Group 47">
                  <a:extLst>
                    <a:ext uri="{FF2B5EF4-FFF2-40B4-BE49-F238E27FC236}">
                      <a16:creationId xmlns:a16="http://schemas.microsoft.com/office/drawing/2014/main" id="{1070F5F9-59B4-2D8C-F8EF-7FB4C0607ED0}"/>
                    </a:ext>
                  </a:extLst>
                </p:cNvPr>
                <p:cNvGrpSpPr>
                  <a:grpSpLocks/>
                </p:cNvGrpSpPr>
                <p:nvPr/>
              </p:nvGrpSpPr>
              <p:grpSpPr bwMode="auto">
                <a:xfrm>
                  <a:off x="4809" y="2881"/>
                  <a:ext cx="900" cy="1056"/>
                  <a:chOff x="4809" y="2881"/>
                  <a:chExt cx="900" cy="1056"/>
                </a:xfrm>
              </p:grpSpPr>
              <p:sp>
                <p:nvSpPr>
                  <p:cNvPr id="51" name="Freeform 45">
                    <a:extLst>
                      <a:ext uri="{FF2B5EF4-FFF2-40B4-BE49-F238E27FC236}">
                        <a16:creationId xmlns:a16="http://schemas.microsoft.com/office/drawing/2014/main" id="{993BAD32-A5F1-E08A-ED69-C3221F1BC6F8}"/>
                      </a:ext>
                    </a:extLst>
                  </p:cNvPr>
                  <p:cNvSpPr>
                    <a:spLocks/>
                  </p:cNvSpPr>
                  <p:nvPr/>
                </p:nvSpPr>
                <p:spPr bwMode="auto">
                  <a:xfrm>
                    <a:off x="4809" y="2881"/>
                    <a:ext cx="900" cy="1056"/>
                  </a:xfrm>
                  <a:custGeom>
                    <a:avLst/>
                    <a:gdLst>
                      <a:gd name="T0" fmla="*/ 0 w 900"/>
                      <a:gd name="T1" fmla="*/ 0 h 1056"/>
                      <a:gd name="T2" fmla="*/ 98 w 900"/>
                      <a:gd name="T3" fmla="*/ 81 h 1056"/>
                      <a:gd name="T4" fmla="*/ 115 w 900"/>
                      <a:gd name="T5" fmla="*/ 139 h 1056"/>
                      <a:gd name="T6" fmla="*/ 224 w 900"/>
                      <a:gd name="T7" fmla="*/ 504 h 1056"/>
                      <a:gd name="T8" fmla="*/ 263 w 900"/>
                      <a:gd name="T9" fmla="*/ 598 h 1056"/>
                      <a:gd name="T10" fmla="*/ 293 w 900"/>
                      <a:gd name="T11" fmla="*/ 645 h 1056"/>
                      <a:gd name="T12" fmla="*/ 334 w 900"/>
                      <a:gd name="T13" fmla="*/ 693 h 1056"/>
                      <a:gd name="T14" fmla="*/ 381 w 900"/>
                      <a:gd name="T15" fmla="*/ 745 h 1056"/>
                      <a:gd name="T16" fmla="*/ 404 w 900"/>
                      <a:gd name="T17" fmla="*/ 832 h 1056"/>
                      <a:gd name="T18" fmla="*/ 429 w 900"/>
                      <a:gd name="T19" fmla="*/ 891 h 1056"/>
                      <a:gd name="T20" fmla="*/ 499 w 900"/>
                      <a:gd name="T21" fmla="*/ 902 h 1056"/>
                      <a:gd name="T22" fmla="*/ 563 w 900"/>
                      <a:gd name="T23" fmla="*/ 949 h 1056"/>
                      <a:gd name="T24" fmla="*/ 603 w 900"/>
                      <a:gd name="T25" fmla="*/ 990 h 1056"/>
                      <a:gd name="T26" fmla="*/ 644 w 900"/>
                      <a:gd name="T27" fmla="*/ 1055 h 1056"/>
                      <a:gd name="T28" fmla="*/ 899 w 900"/>
                      <a:gd name="T29" fmla="*/ 1055 h 1056"/>
                      <a:gd name="T30" fmla="*/ 847 w 900"/>
                      <a:gd name="T31" fmla="*/ 1022 h 1056"/>
                      <a:gd name="T32" fmla="*/ 809 w 900"/>
                      <a:gd name="T33" fmla="*/ 991 h 1056"/>
                      <a:gd name="T34" fmla="*/ 783 w 900"/>
                      <a:gd name="T35" fmla="*/ 961 h 1056"/>
                      <a:gd name="T36" fmla="*/ 758 w 900"/>
                      <a:gd name="T37" fmla="*/ 919 h 1056"/>
                      <a:gd name="T38" fmla="*/ 723 w 900"/>
                      <a:gd name="T39" fmla="*/ 878 h 1056"/>
                      <a:gd name="T40" fmla="*/ 687 w 900"/>
                      <a:gd name="T41" fmla="*/ 860 h 1056"/>
                      <a:gd name="T42" fmla="*/ 650 w 900"/>
                      <a:gd name="T43" fmla="*/ 859 h 1056"/>
                      <a:gd name="T44" fmla="*/ 609 w 900"/>
                      <a:gd name="T45" fmla="*/ 872 h 1056"/>
                      <a:gd name="T46" fmla="*/ 594 w 900"/>
                      <a:gd name="T47" fmla="*/ 830 h 1056"/>
                      <a:gd name="T48" fmla="*/ 578 w 900"/>
                      <a:gd name="T49" fmla="*/ 786 h 1056"/>
                      <a:gd name="T50" fmla="*/ 556 w 900"/>
                      <a:gd name="T51" fmla="*/ 757 h 1056"/>
                      <a:gd name="T52" fmla="*/ 518 w 900"/>
                      <a:gd name="T53" fmla="*/ 730 h 1056"/>
                      <a:gd name="T54" fmla="*/ 475 w 900"/>
                      <a:gd name="T55" fmla="*/ 710 h 1056"/>
                      <a:gd name="T56" fmla="*/ 450 w 900"/>
                      <a:gd name="T57" fmla="*/ 672 h 1056"/>
                      <a:gd name="T58" fmla="*/ 439 w 900"/>
                      <a:gd name="T59" fmla="*/ 633 h 1056"/>
                      <a:gd name="T60" fmla="*/ 421 w 900"/>
                      <a:gd name="T61" fmla="*/ 585 h 1056"/>
                      <a:gd name="T62" fmla="*/ 396 w 900"/>
                      <a:gd name="T63" fmla="*/ 547 h 1056"/>
                      <a:gd name="T64" fmla="*/ 373 w 900"/>
                      <a:gd name="T65" fmla="*/ 504 h 1056"/>
                      <a:gd name="T66" fmla="*/ 360 w 900"/>
                      <a:gd name="T67" fmla="*/ 444 h 1056"/>
                      <a:gd name="T68" fmla="*/ 335 w 900"/>
                      <a:gd name="T69" fmla="*/ 394 h 1056"/>
                      <a:gd name="T70" fmla="*/ 305 w 900"/>
                      <a:gd name="T71" fmla="*/ 357 h 1056"/>
                      <a:gd name="T72" fmla="*/ 260 w 900"/>
                      <a:gd name="T73" fmla="*/ 317 h 1056"/>
                      <a:gd name="T74" fmla="*/ 212 w 900"/>
                      <a:gd name="T75" fmla="*/ 288 h 1056"/>
                      <a:gd name="T76" fmla="*/ 141 w 900"/>
                      <a:gd name="T77" fmla="*/ 193 h 1056"/>
                      <a:gd name="T78" fmla="*/ 192 w 900"/>
                      <a:gd name="T79" fmla="*/ 229 h 1056"/>
                      <a:gd name="T80" fmla="*/ 340 w 900"/>
                      <a:gd name="T81" fmla="*/ 271 h 1056"/>
                      <a:gd name="T82" fmla="*/ 298 w 900"/>
                      <a:gd name="T83" fmla="*/ 227 h 1056"/>
                      <a:gd name="T84" fmla="*/ 255 w 900"/>
                      <a:gd name="T85" fmla="*/ 166 h 1056"/>
                      <a:gd name="T86" fmla="*/ 200 w 900"/>
                      <a:gd name="T87" fmla="*/ 111 h 1056"/>
                      <a:gd name="T88" fmla="*/ 138 w 900"/>
                      <a:gd name="T89" fmla="*/ 72 h 1056"/>
                      <a:gd name="T90" fmla="*/ 54 w 900"/>
                      <a:gd name="T91" fmla="*/ 34 h 1056"/>
                      <a:gd name="T92" fmla="*/ 0 w 900"/>
                      <a:gd name="T93" fmla="*/ 0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0" h="1056">
                        <a:moveTo>
                          <a:pt x="0" y="0"/>
                        </a:moveTo>
                        <a:lnTo>
                          <a:pt x="98" y="81"/>
                        </a:lnTo>
                        <a:lnTo>
                          <a:pt x="115" y="139"/>
                        </a:lnTo>
                        <a:lnTo>
                          <a:pt x="224" y="504"/>
                        </a:lnTo>
                        <a:lnTo>
                          <a:pt x="263" y="598"/>
                        </a:lnTo>
                        <a:lnTo>
                          <a:pt x="293" y="645"/>
                        </a:lnTo>
                        <a:lnTo>
                          <a:pt x="334" y="693"/>
                        </a:lnTo>
                        <a:lnTo>
                          <a:pt x="381" y="745"/>
                        </a:lnTo>
                        <a:lnTo>
                          <a:pt x="404" y="832"/>
                        </a:lnTo>
                        <a:lnTo>
                          <a:pt x="429" y="891"/>
                        </a:lnTo>
                        <a:lnTo>
                          <a:pt x="499" y="902"/>
                        </a:lnTo>
                        <a:lnTo>
                          <a:pt x="563" y="949"/>
                        </a:lnTo>
                        <a:lnTo>
                          <a:pt x="603" y="990"/>
                        </a:lnTo>
                        <a:lnTo>
                          <a:pt x="644" y="1055"/>
                        </a:lnTo>
                        <a:lnTo>
                          <a:pt x="899" y="1055"/>
                        </a:lnTo>
                        <a:lnTo>
                          <a:pt x="847" y="1022"/>
                        </a:lnTo>
                        <a:lnTo>
                          <a:pt x="809" y="991"/>
                        </a:lnTo>
                        <a:lnTo>
                          <a:pt x="783" y="961"/>
                        </a:lnTo>
                        <a:lnTo>
                          <a:pt x="758" y="919"/>
                        </a:lnTo>
                        <a:lnTo>
                          <a:pt x="723" y="878"/>
                        </a:lnTo>
                        <a:lnTo>
                          <a:pt x="687" y="860"/>
                        </a:lnTo>
                        <a:lnTo>
                          <a:pt x="650" y="859"/>
                        </a:lnTo>
                        <a:lnTo>
                          <a:pt x="609" y="872"/>
                        </a:lnTo>
                        <a:lnTo>
                          <a:pt x="594" y="830"/>
                        </a:lnTo>
                        <a:lnTo>
                          <a:pt x="578" y="786"/>
                        </a:lnTo>
                        <a:lnTo>
                          <a:pt x="556" y="757"/>
                        </a:lnTo>
                        <a:lnTo>
                          <a:pt x="518" y="730"/>
                        </a:lnTo>
                        <a:lnTo>
                          <a:pt x="475" y="710"/>
                        </a:lnTo>
                        <a:lnTo>
                          <a:pt x="450" y="672"/>
                        </a:lnTo>
                        <a:lnTo>
                          <a:pt x="439" y="633"/>
                        </a:lnTo>
                        <a:lnTo>
                          <a:pt x="421" y="585"/>
                        </a:lnTo>
                        <a:lnTo>
                          <a:pt x="396" y="547"/>
                        </a:lnTo>
                        <a:lnTo>
                          <a:pt x="373" y="504"/>
                        </a:lnTo>
                        <a:lnTo>
                          <a:pt x="360" y="444"/>
                        </a:lnTo>
                        <a:lnTo>
                          <a:pt x="335" y="394"/>
                        </a:lnTo>
                        <a:lnTo>
                          <a:pt x="305" y="357"/>
                        </a:lnTo>
                        <a:lnTo>
                          <a:pt x="260" y="317"/>
                        </a:lnTo>
                        <a:lnTo>
                          <a:pt x="212" y="288"/>
                        </a:lnTo>
                        <a:lnTo>
                          <a:pt x="141" y="193"/>
                        </a:lnTo>
                        <a:lnTo>
                          <a:pt x="192" y="229"/>
                        </a:lnTo>
                        <a:lnTo>
                          <a:pt x="340" y="271"/>
                        </a:lnTo>
                        <a:lnTo>
                          <a:pt x="298" y="227"/>
                        </a:lnTo>
                        <a:lnTo>
                          <a:pt x="255" y="166"/>
                        </a:lnTo>
                        <a:lnTo>
                          <a:pt x="200" y="111"/>
                        </a:lnTo>
                        <a:lnTo>
                          <a:pt x="138" y="72"/>
                        </a:lnTo>
                        <a:lnTo>
                          <a:pt x="54" y="34"/>
                        </a:lnTo>
                        <a:lnTo>
                          <a:pt x="0" y="0"/>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2" name="Freeform 46">
                    <a:extLst>
                      <a:ext uri="{FF2B5EF4-FFF2-40B4-BE49-F238E27FC236}">
                        <a16:creationId xmlns:a16="http://schemas.microsoft.com/office/drawing/2014/main" id="{D9CAFB86-9544-8E23-6E9B-E6862716DD13}"/>
                      </a:ext>
                    </a:extLst>
                  </p:cNvPr>
                  <p:cNvSpPr>
                    <a:spLocks/>
                  </p:cNvSpPr>
                  <p:nvPr/>
                </p:nvSpPr>
                <p:spPr bwMode="auto">
                  <a:xfrm>
                    <a:off x="4903" y="2935"/>
                    <a:ext cx="72" cy="116"/>
                  </a:xfrm>
                  <a:custGeom>
                    <a:avLst/>
                    <a:gdLst>
                      <a:gd name="T0" fmla="*/ 0 w 72"/>
                      <a:gd name="T1" fmla="*/ 0 h 116"/>
                      <a:gd name="T2" fmla="*/ 30 w 72"/>
                      <a:gd name="T3" fmla="*/ 18 h 116"/>
                      <a:gd name="T4" fmla="*/ 54 w 72"/>
                      <a:gd name="T5" fmla="*/ 32 h 116"/>
                      <a:gd name="T6" fmla="*/ 71 w 72"/>
                      <a:gd name="T7" fmla="*/ 61 h 116"/>
                      <a:gd name="T8" fmla="*/ 44 w 72"/>
                      <a:gd name="T9" fmla="*/ 68 h 116"/>
                      <a:gd name="T10" fmla="*/ 38 w 72"/>
                      <a:gd name="T11" fmla="*/ 115 h 116"/>
                      <a:gd name="T12" fmla="*/ 36 w 72"/>
                      <a:gd name="T13" fmla="*/ 100 h 116"/>
                      <a:gd name="T14" fmla="*/ 24 w 72"/>
                      <a:gd name="T15" fmla="*/ 64 h 116"/>
                      <a:gd name="T16" fmla="*/ 14 w 72"/>
                      <a:gd name="T17" fmla="*/ 56 h 116"/>
                      <a:gd name="T18" fmla="*/ 0 w 7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6">
                        <a:moveTo>
                          <a:pt x="0" y="0"/>
                        </a:moveTo>
                        <a:lnTo>
                          <a:pt x="30" y="18"/>
                        </a:lnTo>
                        <a:lnTo>
                          <a:pt x="54" y="32"/>
                        </a:lnTo>
                        <a:lnTo>
                          <a:pt x="71" y="61"/>
                        </a:lnTo>
                        <a:lnTo>
                          <a:pt x="44" y="68"/>
                        </a:lnTo>
                        <a:lnTo>
                          <a:pt x="38" y="115"/>
                        </a:lnTo>
                        <a:lnTo>
                          <a:pt x="36" y="100"/>
                        </a:lnTo>
                        <a:lnTo>
                          <a:pt x="24" y="64"/>
                        </a:lnTo>
                        <a:lnTo>
                          <a:pt x="14" y="56"/>
                        </a:lnTo>
                        <a:lnTo>
                          <a:pt x="0" y="0"/>
                        </a:lnTo>
                      </a:path>
                    </a:pathLst>
                  </a:custGeom>
                  <a:solidFill>
                    <a:srgbClr val="009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29" name="Group 69">
                  <a:extLst>
                    <a:ext uri="{FF2B5EF4-FFF2-40B4-BE49-F238E27FC236}">
                      <a16:creationId xmlns:a16="http://schemas.microsoft.com/office/drawing/2014/main" id="{4CB00C8D-A9AA-2C42-5D9A-CBFF1E082DE8}"/>
                    </a:ext>
                  </a:extLst>
                </p:cNvPr>
                <p:cNvGrpSpPr>
                  <a:grpSpLocks/>
                </p:cNvGrpSpPr>
                <p:nvPr/>
              </p:nvGrpSpPr>
              <p:grpSpPr bwMode="auto">
                <a:xfrm>
                  <a:off x="4065" y="1985"/>
                  <a:ext cx="1073" cy="1124"/>
                  <a:chOff x="4065" y="1985"/>
                  <a:chExt cx="1073" cy="1124"/>
                </a:xfrm>
              </p:grpSpPr>
              <p:sp>
                <p:nvSpPr>
                  <p:cNvPr id="30" name="Freeform 48">
                    <a:extLst>
                      <a:ext uri="{FF2B5EF4-FFF2-40B4-BE49-F238E27FC236}">
                        <a16:creationId xmlns:a16="http://schemas.microsoft.com/office/drawing/2014/main" id="{B2814AB5-DD4E-9978-8D19-1D5028559DAC}"/>
                      </a:ext>
                    </a:extLst>
                  </p:cNvPr>
                  <p:cNvSpPr>
                    <a:spLocks/>
                  </p:cNvSpPr>
                  <p:nvPr/>
                </p:nvSpPr>
                <p:spPr bwMode="auto">
                  <a:xfrm>
                    <a:off x="4095" y="1985"/>
                    <a:ext cx="1022" cy="1124"/>
                  </a:xfrm>
                  <a:custGeom>
                    <a:avLst/>
                    <a:gdLst>
                      <a:gd name="T0" fmla="*/ 111 w 1022"/>
                      <a:gd name="T1" fmla="*/ 683 h 1124"/>
                      <a:gd name="T2" fmla="*/ 141 w 1022"/>
                      <a:gd name="T3" fmla="*/ 778 h 1124"/>
                      <a:gd name="T4" fmla="*/ 191 w 1022"/>
                      <a:gd name="T5" fmla="*/ 849 h 1124"/>
                      <a:gd name="T6" fmla="*/ 279 w 1022"/>
                      <a:gd name="T7" fmla="*/ 904 h 1124"/>
                      <a:gd name="T8" fmla="*/ 369 w 1022"/>
                      <a:gd name="T9" fmla="*/ 928 h 1124"/>
                      <a:gd name="T10" fmla="*/ 375 w 1022"/>
                      <a:gd name="T11" fmla="*/ 957 h 1124"/>
                      <a:gd name="T12" fmla="*/ 846 w 1022"/>
                      <a:gd name="T13" fmla="*/ 1123 h 1124"/>
                      <a:gd name="T14" fmla="*/ 823 w 1022"/>
                      <a:gd name="T15" fmla="*/ 1028 h 1124"/>
                      <a:gd name="T16" fmla="*/ 791 w 1022"/>
                      <a:gd name="T17" fmla="*/ 940 h 1124"/>
                      <a:gd name="T18" fmla="*/ 761 w 1022"/>
                      <a:gd name="T19" fmla="*/ 893 h 1124"/>
                      <a:gd name="T20" fmla="*/ 756 w 1022"/>
                      <a:gd name="T21" fmla="*/ 835 h 1124"/>
                      <a:gd name="T22" fmla="*/ 771 w 1022"/>
                      <a:gd name="T23" fmla="*/ 741 h 1124"/>
                      <a:gd name="T24" fmla="*/ 795 w 1022"/>
                      <a:gd name="T25" fmla="*/ 683 h 1124"/>
                      <a:gd name="T26" fmla="*/ 826 w 1022"/>
                      <a:gd name="T27" fmla="*/ 636 h 1124"/>
                      <a:gd name="T28" fmla="*/ 879 w 1022"/>
                      <a:gd name="T29" fmla="*/ 606 h 1124"/>
                      <a:gd name="T30" fmla="*/ 923 w 1022"/>
                      <a:gd name="T31" fmla="*/ 562 h 1124"/>
                      <a:gd name="T32" fmla="*/ 965 w 1022"/>
                      <a:gd name="T33" fmla="*/ 497 h 1124"/>
                      <a:gd name="T34" fmla="*/ 989 w 1022"/>
                      <a:gd name="T35" fmla="*/ 445 h 1124"/>
                      <a:gd name="T36" fmla="*/ 1019 w 1022"/>
                      <a:gd name="T37" fmla="*/ 364 h 1124"/>
                      <a:gd name="T38" fmla="*/ 1021 w 1022"/>
                      <a:gd name="T39" fmla="*/ 279 h 1124"/>
                      <a:gd name="T40" fmla="*/ 984 w 1022"/>
                      <a:gd name="T41" fmla="*/ 215 h 1124"/>
                      <a:gd name="T42" fmla="*/ 923 w 1022"/>
                      <a:gd name="T43" fmla="*/ 157 h 1124"/>
                      <a:gd name="T44" fmla="*/ 838 w 1022"/>
                      <a:gd name="T45" fmla="*/ 95 h 1124"/>
                      <a:gd name="T46" fmla="*/ 756 w 1022"/>
                      <a:gd name="T47" fmla="*/ 54 h 1124"/>
                      <a:gd name="T48" fmla="*/ 662 w 1022"/>
                      <a:gd name="T49" fmla="*/ 27 h 1124"/>
                      <a:gd name="T50" fmla="*/ 582 w 1022"/>
                      <a:gd name="T51" fmla="*/ 10 h 1124"/>
                      <a:gd name="T52" fmla="*/ 497 w 1022"/>
                      <a:gd name="T53" fmla="*/ 0 h 1124"/>
                      <a:gd name="T54" fmla="*/ 412 w 1022"/>
                      <a:gd name="T55" fmla="*/ 2 h 1124"/>
                      <a:gd name="T56" fmla="*/ 333 w 1022"/>
                      <a:gd name="T57" fmla="*/ 17 h 1124"/>
                      <a:gd name="T58" fmla="*/ 264 w 1022"/>
                      <a:gd name="T59" fmla="*/ 40 h 1124"/>
                      <a:gd name="T60" fmla="*/ 206 w 1022"/>
                      <a:gd name="T61" fmla="*/ 74 h 1124"/>
                      <a:gd name="T62" fmla="*/ 138 w 1022"/>
                      <a:gd name="T63" fmla="*/ 118 h 1124"/>
                      <a:gd name="T64" fmla="*/ 76 w 1022"/>
                      <a:gd name="T65" fmla="*/ 174 h 1124"/>
                      <a:gd name="T66" fmla="*/ 17 w 1022"/>
                      <a:gd name="T67" fmla="*/ 251 h 1124"/>
                      <a:gd name="T68" fmla="*/ 0 w 1022"/>
                      <a:gd name="T69" fmla="*/ 321 h 1124"/>
                      <a:gd name="T70" fmla="*/ 6 w 1022"/>
                      <a:gd name="T71" fmla="*/ 401 h 1124"/>
                      <a:gd name="T72" fmla="*/ 35 w 1022"/>
                      <a:gd name="T73" fmla="*/ 465 h 1124"/>
                      <a:gd name="T74" fmla="*/ 71 w 1022"/>
                      <a:gd name="T75" fmla="*/ 507 h 1124"/>
                      <a:gd name="T76" fmla="*/ 94 w 1022"/>
                      <a:gd name="T77" fmla="*/ 572 h 1124"/>
                      <a:gd name="T78" fmla="*/ 111 w 1022"/>
                      <a:gd name="T79" fmla="*/ 683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2" h="1124">
                        <a:moveTo>
                          <a:pt x="111" y="683"/>
                        </a:moveTo>
                        <a:lnTo>
                          <a:pt x="141" y="778"/>
                        </a:lnTo>
                        <a:lnTo>
                          <a:pt x="191" y="849"/>
                        </a:lnTo>
                        <a:lnTo>
                          <a:pt x="279" y="904"/>
                        </a:lnTo>
                        <a:lnTo>
                          <a:pt x="369" y="928"/>
                        </a:lnTo>
                        <a:lnTo>
                          <a:pt x="375" y="957"/>
                        </a:lnTo>
                        <a:lnTo>
                          <a:pt x="846" y="1123"/>
                        </a:lnTo>
                        <a:lnTo>
                          <a:pt x="823" y="1028"/>
                        </a:lnTo>
                        <a:lnTo>
                          <a:pt x="791" y="940"/>
                        </a:lnTo>
                        <a:lnTo>
                          <a:pt x="761" y="893"/>
                        </a:lnTo>
                        <a:lnTo>
                          <a:pt x="756" y="835"/>
                        </a:lnTo>
                        <a:lnTo>
                          <a:pt x="771" y="741"/>
                        </a:lnTo>
                        <a:lnTo>
                          <a:pt x="795" y="683"/>
                        </a:lnTo>
                        <a:lnTo>
                          <a:pt x="826" y="636"/>
                        </a:lnTo>
                        <a:lnTo>
                          <a:pt x="879" y="606"/>
                        </a:lnTo>
                        <a:lnTo>
                          <a:pt x="923" y="562"/>
                        </a:lnTo>
                        <a:lnTo>
                          <a:pt x="965" y="497"/>
                        </a:lnTo>
                        <a:lnTo>
                          <a:pt x="989" y="445"/>
                        </a:lnTo>
                        <a:lnTo>
                          <a:pt x="1019" y="364"/>
                        </a:lnTo>
                        <a:lnTo>
                          <a:pt x="1021" y="279"/>
                        </a:lnTo>
                        <a:lnTo>
                          <a:pt x="984" y="215"/>
                        </a:lnTo>
                        <a:lnTo>
                          <a:pt x="923" y="157"/>
                        </a:lnTo>
                        <a:lnTo>
                          <a:pt x="838" y="95"/>
                        </a:lnTo>
                        <a:lnTo>
                          <a:pt x="756" y="54"/>
                        </a:lnTo>
                        <a:lnTo>
                          <a:pt x="662" y="27"/>
                        </a:lnTo>
                        <a:lnTo>
                          <a:pt x="582" y="10"/>
                        </a:lnTo>
                        <a:lnTo>
                          <a:pt x="497" y="0"/>
                        </a:lnTo>
                        <a:lnTo>
                          <a:pt x="412" y="2"/>
                        </a:lnTo>
                        <a:lnTo>
                          <a:pt x="333" y="17"/>
                        </a:lnTo>
                        <a:lnTo>
                          <a:pt x="264" y="40"/>
                        </a:lnTo>
                        <a:lnTo>
                          <a:pt x="206" y="74"/>
                        </a:lnTo>
                        <a:lnTo>
                          <a:pt x="138" y="118"/>
                        </a:lnTo>
                        <a:lnTo>
                          <a:pt x="76" y="174"/>
                        </a:lnTo>
                        <a:lnTo>
                          <a:pt x="17" y="251"/>
                        </a:lnTo>
                        <a:lnTo>
                          <a:pt x="0" y="321"/>
                        </a:lnTo>
                        <a:lnTo>
                          <a:pt x="6" y="401"/>
                        </a:lnTo>
                        <a:lnTo>
                          <a:pt x="35" y="465"/>
                        </a:lnTo>
                        <a:lnTo>
                          <a:pt x="71" y="507"/>
                        </a:lnTo>
                        <a:lnTo>
                          <a:pt x="94" y="572"/>
                        </a:lnTo>
                        <a:lnTo>
                          <a:pt x="111" y="683"/>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nvGrpSpPr>
                  <p:cNvPr id="31" name="Group 57">
                    <a:extLst>
                      <a:ext uri="{FF2B5EF4-FFF2-40B4-BE49-F238E27FC236}">
                        <a16:creationId xmlns:a16="http://schemas.microsoft.com/office/drawing/2014/main" id="{E1ADC6D1-A768-62C1-89C4-507CCB3FAAB6}"/>
                      </a:ext>
                    </a:extLst>
                  </p:cNvPr>
                  <p:cNvGrpSpPr>
                    <a:grpSpLocks/>
                  </p:cNvGrpSpPr>
                  <p:nvPr/>
                </p:nvGrpSpPr>
                <p:grpSpPr bwMode="auto">
                  <a:xfrm>
                    <a:off x="4200" y="2007"/>
                    <a:ext cx="938" cy="801"/>
                    <a:chOff x="4200" y="2007"/>
                    <a:chExt cx="938" cy="801"/>
                  </a:xfrm>
                </p:grpSpPr>
                <p:grpSp>
                  <p:nvGrpSpPr>
                    <p:cNvPr id="43" name="Group 53">
                      <a:extLst>
                        <a:ext uri="{FF2B5EF4-FFF2-40B4-BE49-F238E27FC236}">
                          <a16:creationId xmlns:a16="http://schemas.microsoft.com/office/drawing/2014/main" id="{7C2F535E-5415-847B-7B1B-F9972ACF2669}"/>
                        </a:ext>
                      </a:extLst>
                    </p:cNvPr>
                    <p:cNvGrpSpPr>
                      <a:grpSpLocks/>
                    </p:cNvGrpSpPr>
                    <p:nvPr/>
                  </p:nvGrpSpPr>
                  <p:grpSpPr bwMode="auto">
                    <a:xfrm>
                      <a:off x="4200" y="2178"/>
                      <a:ext cx="938" cy="630"/>
                      <a:chOff x="4200" y="2178"/>
                      <a:chExt cx="938" cy="630"/>
                    </a:xfrm>
                  </p:grpSpPr>
                  <p:grpSp>
                    <p:nvGrpSpPr>
                      <p:cNvPr id="47" name="Group 51">
                        <a:extLst>
                          <a:ext uri="{FF2B5EF4-FFF2-40B4-BE49-F238E27FC236}">
                            <a16:creationId xmlns:a16="http://schemas.microsoft.com/office/drawing/2014/main" id="{529E623F-81C3-4F36-F9CB-D4913F079C8A}"/>
                          </a:ext>
                        </a:extLst>
                      </p:cNvPr>
                      <p:cNvGrpSpPr>
                        <a:grpSpLocks/>
                      </p:cNvGrpSpPr>
                      <p:nvPr/>
                    </p:nvGrpSpPr>
                    <p:grpSpPr bwMode="auto">
                      <a:xfrm>
                        <a:off x="4200" y="2604"/>
                        <a:ext cx="329" cy="204"/>
                        <a:chOff x="4200" y="2604"/>
                        <a:chExt cx="329" cy="204"/>
                      </a:xfrm>
                    </p:grpSpPr>
                    <p:sp>
                      <p:nvSpPr>
                        <p:cNvPr id="49" name="Freeform 49">
                          <a:extLst>
                            <a:ext uri="{FF2B5EF4-FFF2-40B4-BE49-F238E27FC236}">
                              <a16:creationId xmlns:a16="http://schemas.microsoft.com/office/drawing/2014/main" id="{E7531835-700B-86D0-406D-6976E024AB53}"/>
                            </a:ext>
                          </a:extLst>
                        </p:cNvPr>
                        <p:cNvSpPr>
                          <a:spLocks/>
                        </p:cNvSpPr>
                        <p:nvPr/>
                      </p:nvSpPr>
                      <p:spPr bwMode="auto">
                        <a:xfrm>
                          <a:off x="4217" y="2604"/>
                          <a:ext cx="312" cy="204"/>
                        </a:xfrm>
                        <a:custGeom>
                          <a:avLst/>
                          <a:gdLst>
                            <a:gd name="T0" fmla="*/ 0 w 312"/>
                            <a:gd name="T1" fmla="*/ 58 h 204"/>
                            <a:gd name="T2" fmla="*/ 90 w 312"/>
                            <a:gd name="T3" fmla="*/ 5 h 204"/>
                            <a:gd name="T4" fmla="*/ 148 w 312"/>
                            <a:gd name="T5" fmla="*/ 0 h 204"/>
                            <a:gd name="T6" fmla="*/ 223 w 312"/>
                            <a:gd name="T7" fmla="*/ 24 h 204"/>
                            <a:gd name="T8" fmla="*/ 277 w 312"/>
                            <a:gd name="T9" fmla="*/ 64 h 204"/>
                            <a:gd name="T10" fmla="*/ 311 w 312"/>
                            <a:gd name="T11" fmla="*/ 92 h 204"/>
                            <a:gd name="T12" fmla="*/ 311 w 312"/>
                            <a:gd name="T13" fmla="*/ 115 h 204"/>
                            <a:gd name="T14" fmla="*/ 287 w 312"/>
                            <a:gd name="T15" fmla="*/ 127 h 204"/>
                            <a:gd name="T16" fmla="*/ 247 w 312"/>
                            <a:gd name="T17" fmla="*/ 98 h 204"/>
                            <a:gd name="T18" fmla="*/ 188 w 312"/>
                            <a:gd name="T19" fmla="*/ 69 h 204"/>
                            <a:gd name="T20" fmla="*/ 240 w 312"/>
                            <a:gd name="T21" fmla="*/ 104 h 204"/>
                            <a:gd name="T22" fmla="*/ 253 w 312"/>
                            <a:gd name="T23" fmla="*/ 127 h 204"/>
                            <a:gd name="T24" fmla="*/ 253 w 312"/>
                            <a:gd name="T25" fmla="*/ 145 h 204"/>
                            <a:gd name="T26" fmla="*/ 218 w 312"/>
                            <a:gd name="T27" fmla="*/ 145 h 204"/>
                            <a:gd name="T28" fmla="*/ 200 w 312"/>
                            <a:gd name="T29" fmla="*/ 145 h 204"/>
                            <a:gd name="T30" fmla="*/ 188 w 312"/>
                            <a:gd name="T31" fmla="*/ 122 h 204"/>
                            <a:gd name="T32" fmla="*/ 177 w 312"/>
                            <a:gd name="T33" fmla="*/ 92 h 204"/>
                            <a:gd name="T34" fmla="*/ 137 w 312"/>
                            <a:gd name="T35" fmla="*/ 69 h 204"/>
                            <a:gd name="T36" fmla="*/ 154 w 312"/>
                            <a:gd name="T37" fmla="*/ 110 h 204"/>
                            <a:gd name="T38" fmla="*/ 165 w 312"/>
                            <a:gd name="T39" fmla="*/ 134 h 204"/>
                            <a:gd name="T40" fmla="*/ 165 w 312"/>
                            <a:gd name="T41" fmla="*/ 145 h 204"/>
                            <a:gd name="T42" fmla="*/ 154 w 312"/>
                            <a:gd name="T43" fmla="*/ 162 h 204"/>
                            <a:gd name="T44" fmla="*/ 137 w 312"/>
                            <a:gd name="T45" fmla="*/ 162 h 204"/>
                            <a:gd name="T46" fmla="*/ 113 w 312"/>
                            <a:gd name="T47" fmla="*/ 145 h 204"/>
                            <a:gd name="T48" fmla="*/ 78 w 312"/>
                            <a:gd name="T49" fmla="*/ 115 h 204"/>
                            <a:gd name="T50" fmla="*/ 78 w 312"/>
                            <a:gd name="T51" fmla="*/ 134 h 204"/>
                            <a:gd name="T52" fmla="*/ 84 w 312"/>
                            <a:gd name="T53" fmla="*/ 156 h 204"/>
                            <a:gd name="T54" fmla="*/ 84 w 312"/>
                            <a:gd name="T55" fmla="*/ 162 h 204"/>
                            <a:gd name="T56" fmla="*/ 66 w 312"/>
                            <a:gd name="T57" fmla="*/ 156 h 204"/>
                            <a:gd name="T58" fmla="*/ 48 w 312"/>
                            <a:gd name="T59" fmla="*/ 145 h 204"/>
                            <a:gd name="T60" fmla="*/ 48 w 312"/>
                            <a:gd name="T61" fmla="*/ 169 h 204"/>
                            <a:gd name="T62" fmla="*/ 43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204">
                              <a:moveTo>
                                <a:pt x="0" y="58"/>
                              </a:moveTo>
                              <a:lnTo>
                                <a:pt x="90" y="5"/>
                              </a:lnTo>
                              <a:lnTo>
                                <a:pt x="148" y="0"/>
                              </a:lnTo>
                              <a:lnTo>
                                <a:pt x="223" y="24"/>
                              </a:lnTo>
                              <a:lnTo>
                                <a:pt x="277" y="64"/>
                              </a:lnTo>
                              <a:lnTo>
                                <a:pt x="311" y="92"/>
                              </a:lnTo>
                              <a:lnTo>
                                <a:pt x="311" y="115"/>
                              </a:lnTo>
                              <a:lnTo>
                                <a:pt x="287" y="127"/>
                              </a:lnTo>
                              <a:lnTo>
                                <a:pt x="247" y="98"/>
                              </a:lnTo>
                              <a:lnTo>
                                <a:pt x="188" y="69"/>
                              </a:lnTo>
                              <a:lnTo>
                                <a:pt x="240" y="104"/>
                              </a:lnTo>
                              <a:lnTo>
                                <a:pt x="253" y="127"/>
                              </a:lnTo>
                              <a:lnTo>
                                <a:pt x="253" y="145"/>
                              </a:lnTo>
                              <a:lnTo>
                                <a:pt x="218" y="145"/>
                              </a:lnTo>
                              <a:lnTo>
                                <a:pt x="200" y="145"/>
                              </a:lnTo>
                              <a:lnTo>
                                <a:pt x="188" y="122"/>
                              </a:lnTo>
                              <a:lnTo>
                                <a:pt x="177" y="92"/>
                              </a:lnTo>
                              <a:lnTo>
                                <a:pt x="137" y="69"/>
                              </a:lnTo>
                              <a:lnTo>
                                <a:pt x="154" y="110"/>
                              </a:lnTo>
                              <a:lnTo>
                                <a:pt x="165" y="134"/>
                              </a:lnTo>
                              <a:lnTo>
                                <a:pt x="165" y="145"/>
                              </a:lnTo>
                              <a:lnTo>
                                <a:pt x="154" y="162"/>
                              </a:lnTo>
                              <a:lnTo>
                                <a:pt x="137" y="162"/>
                              </a:lnTo>
                              <a:lnTo>
                                <a:pt x="113" y="145"/>
                              </a:lnTo>
                              <a:lnTo>
                                <a:pt x="78" y="115"/>
                              </a:lnTo>
                              <a:lnTo>
                                <a:pt x="78" y="134"/>
                              </a:lnTo>
                              <a:lnTo>
                                <a:pt x="84" y="156"/>
                              </a:lnTo>
                              <a:lnTo>
                                <a:pt x="84" y="162"/>
                              </a:lnTo>
                              <a:lnTo>
                                <a:pt x="66" y="156"/>
                              </a:lnTo>
                              <a:lnTo>
                                <a:pt x="48" y="145"/>
                              </a:lnTo>
                              <a:lnTo>
                                <a:pt x="48" y="169"/>
                              </a:lnTo>
                              <a:lnTo>
                                <a:pt x="43" y="192"/>
                              </a:lnTo>
                              <a:lnTo>
                                <a:pt x="13" y="203"/>
                              </a:lnTo>
                              <a:lnTo>
                                <a:pt x="0" y="198"/>
                              </a:lnTo>
                              <a:lnTo>
                                <a:pt x="0" y="169"/>
                              </a:lnTo>
                              <a:lnTo>
                                <a:pt x="0" y="134"/>
                              </a:lnTo>
                              <a:lnTo>
                                <a:pt x="0" y="58"/>
                              </a:lnTo>
                            </a:path>
                          </a:pathLst>
                        </a:custGeom>
                        <a:solidFill>
                          <a:srgbClr val="B07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50" name="Freeform 50">
                          <a:extLst>
                            <a:ext uri="{FF2B5EF4-FFF2-40B4-BE49-F238E27FC236}">
                              <a16:creationId xmlns:a16="http://schemas.microsoft.com/office/drawing/2014/main" id="{A10E35D9-1EDF-2245-4BD2-F029733D06E6}"/>
                            </a:ext>
                          </a:extLst>
                        </p:cNvPr>
                        <p:cNvSpPr>
                          <a:spLocks/>
                        </p:cNvSpPr>
                        <p:nvPr/>
                      </p:nvSpPr>
                      <p:spPr bwMode="auto">
                        <a:xfrm>
                          <a:off x="4200" y="2604"/>
                          <a:ext cx="312" cy="204"/>
                        </a:xfrm>
                        <a:custGeom>
                          <a:avLst/>
                          <a:gdLst>
                            <a:gd name="T0" fmla="*/ 0 w 312"/>
                            <a:gd name="T1" fmla="*/ 58 h 204"/>
                            <a:gd name="T2" fmla="*/ 89 w 312"/>
                            <a:gd name="T3" fmla="*/ 5 h 204"/>
                            <a:gd name="T4" fmla="*/ 147 w 312"/>
                            <a:gd name="T5" fmla="*/ 0 h 204"/>
                            <a:gd name="T6" fmla="*/ 223 w 312"/>
                            <a:gd name="T7" fmla="*/ 24 h 204"/>
                            <a:gd name="T8" fmla="*/ 275 w 312"/>
                            <a:gd name="T9" fmla="*/ 64 h 204"/>
                            <a:gd name="T10" fmla="*/ 311 w 312"/>
                            <a:gd name="T11" fmla="*/ 92 h 204"/>
                            <a:gd name="T12" fmla="*/ 311 w 312"/>
                            <a:gd name="T13" fmla="*/ 115 h 204"/>
                            <a:gd name="T14" fmla="*/ 287 w 312"/>
                            <a:gd name="T15" fmla="*/ 127 h 204"/>
                            <a:gd name="T16" fmla="*/ 247 w 312"/>
                            <a:gd name="T17" fmla="*/ 98 h 204"/>
                            <a:gd name="T18" fmla="*/ 189 w 312"/>
                            <a:gd name="T19" fmla="*/ 69 h 204"/>
                            <a:gd name="T20" fmla="*/ 240 w 312"/>
                            <a:gd name="T21" fmla="*/ 104 h 204"/>
                            <a:gd name="T22" fmla="*/ 252 w 312"/>
                            <a:gd name="T23" fmla="*/ 127 h 204"/>
                            <a:gd name="T24" fmla="*/ 252 w 312"/>
                            <a:gd name="T25" fmla="*/ 145 h 204"/>
                            <a:gd name="T26" fmla="*/ 217 w 312"/>
                            <a:gd name="T27" fmla="*/ 145 h 204"/>
                            <a:gd name="T28" fmla="*/ 201 w 312"/>
                            <a:gd name="T29" fmla="*/ 145 h 204"/>
                            <a:gd name="T30" fmla="*/ 189 w 312"/>
                            <a:gd name="T31" fmla="*/ 122 h 204"/>
                            <a:gd name="T32" fmla="*/ 177 w 312"/>
                            <a:gd name="T33" fmla="*/ 92 h 204"/>
                            <a:gd name="T34" fmla="*/ 135 w 312"/>
                            <a:gd name="T35" fmla="*/ 69 h 204"/>
                            <a:gd name="T36" fmla="*/ 154 w 312"/>
                            <a:gd name="T37" fmla="*/ 110 h 204"/>
                            <a:gd name="T38" fmla="*/ 165 w 312"/>
                            <a:gd name="T39" fmla="*/ 134 h 204"/>
                            <a:gd name="T40" fmla="*/ 165 w 312"/>
                            <a:gd name="T41" fmla="*/ 145 h 204"/>
                            <a:gd name="T42" fmla="*/ 154 w 312"/>
                            <a:gd name="T43" fmla="*/ 162 h 204"/>
                            <a:gd name="T44" fmla="*/ 135 w 312"/>
                            <a:gd name="T45" fmla="*/ 162 h 204"/>
                            <a:gd name="T46" fmla="*/ 112 w 312"/>
                            <a:gd name="T47" fmla="*/ 145 h 204"/>
                            <a:gd name="T48" fmla="*/ 78 w 312"/>
                            <a:gd name="T49" fmla="*/ 115 h 204"/>
                            <a:gd name="T50" fmla="*/ 78 w 312"/>
                            <a:gd name="T51" fmla="*/ 134 h 204"/>
                            <a:gd name="T52" fmla="*/ 83 w 312"/>
                            <a:gd name="T53" fmla="*/ 156 h 204"/>
                            <a:gd name="T54" fmla="*/ 83 w 312"/>
                            <a:gd name="T55" fmla="*/ 162 h 204"/>
                            <a:gd name="T56" fmla="*/ 65 w 312"/>
                            <a:gd name="T57" fmla="*/ 156 h 204"/>
                            <a:gd name="T58" fmla="*/ 48 w 312"/>
                            <a:gd name="T59" fmla="*/ 145 h 204"/>
                            <a:gd name="T60" fmla="*/ 48 w 312"/>
                            <a:gd name="T61" fmla="*/ 169 h 204"/>
                            <a:gd name="T62" fmla="*/ 42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204">
                              <a:moveTo>
                                <a:pt x="0" y="58"/>
                              </a:moveTo>
                              <a:lnTo>
                                <a:pt x="89" y="5"/>
                              </a:lnTo>
                              <a:lnTo>
                                <a:pt x="147" y="0"/>
                              </a:lnTo>
                              <a:lnTo>
                                <a:pt x="223" y="24"/>
                              </a:lnTo>
                              <a:lnTo>
                                <a:pt x="275" y="64"/>
                              </a:lnTo>
                              <a:lnTo>
                                <a:pt x="311" y="92"/>
                              </a:lnTo>
                              <a:lnTo>
                                <a:pt x="311" y="115"/>
                              </a:lnTo>
                              <a:lnTo>
                                <a:pt x="287" y="127"/>
                              </a:lnTo>
                              <a:lnTo>
                                <a:pt x="247" y="98"/>
                              </a:lnTo>
                              <a:lnTo>
                                <a:pt x="189" y="69"/>
                              </a:lnTo>
                              <a:lnTo>
                                <a:pt x="240" y="104"/>
                              </a:lnTo>
                              <a:lnTo>
                                <a:pt x="252" y="127"/>
                              </a:lnTo>
                              <a:lnTo>
                                <a:pt x="252" y="145"/>
                              </a:lnTo>
                              <a:lnTo>
                                <a:pt x="217" y="145"/>
                              </a:lnTo>
                              <a:lnTo>
                                <a:pt x="201" y="145"/>
                              </a:lnTo>
                              <a:lnTo>
                                <a:pt x="189" y="122"/>
                              </a:lnTo>
                              <a:lnTo>
                                <a:pt x="177" y="92"/>
                              </a:lnTo>
                              <a:lnTo>
                                <a:pt x="135" y="69"/>
                              </a:lnTo>
                              <a:lnTo>
                                <a:pt x="154" y="110"/>
                              </a:lnTo>
                              <a:lnTo>
                                <a:pt x="165" y="134"/>
                              </a:lnTo>
                              <a:lnTo>
                                <a:pt x="165" y="145"/>
                              </a:lnTo>
                              <a:lnTo>
                                <a:pt x="154" y="162"/>
                              </a:lnTo>
                              <a:lnTo>
                                <a:pt x="135" y="162"/>
                              </a:lnTo>
                              <a:lnTo>
                                <a:pt x="112" y="145"/>
                              </a:lnTo>
                              <a:lnTo>
                                <a:pt x="78" y="115"/>
                              </a:lnTo>
                              <a:lnTo>
                                <a:pt x="78" y="134"/>
                              </a:lnTo>
                              <a:lnTo>
                                <a:pt x="83" y="156"/>
                              </a:lnTo>
                              <a:lnTo>
                                <a:pt x="83" y="162"/>
                              </a:lnTo>
                              <a:lnTo>
                                <a:pt x="65" y="156"/>
                              </a:lnTo>
                              <a:lnTo>
                                <a:pt x="48" y="145"/>
                              </a:lnTo>
                              <a:lnTo>
                                <a:pt x="48" y="169"/>
                              </a:lnTo>
                              <a:lnTo>
                                <a:pt x="42" y="192"/>
                              </a:lnTo>
                              <a:lnTo>
                                <a:pt x="13" y="203"/>
                              </a:lnTo>
                              <a:lnTo>
                                <a:pt x="0" y="198"/>
                              </a:lnTo>
                              <a:lnTo>
                                <a:pt x="0" y="169"/>
                              </a:lnTo>
                              <a:lnTo>
                                <a:pt x="0" y="134"/>
                              </a:lnTo>
                              <a:lnTo>
                                <a:pt x="0" y="58"/>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sp>
                    <p:nvSpPr>
                      <p:cNvPr id="48" name="Freeform 52">
                        <a:extLst>
                          <a:ext uri="{FF2B5EF4-FFF2-40B4-BE49-F238E27FC236}">
                            <a16:creationId xmlns:a16="http://schemas.microsoft.com/office/drawing/2014/main" id="{CB84DF6B-1304-0862-F6F1-54BA47387E6E}"/>
                          </a:ext>
                        </a:extLst>
                      </p:cNvPr>
                      <p:cNvSpPr>
                        <a:spLocks/>
                      </p:cNvSpPr>
                      <p:nvPr/>
                    </p:nvSpPr>
                    <p:spPr bwMode="auto">
                      <a:xfrm>
                        <a:off x="4704" y="2178"/>
                        <a:ext cx="434" cy="327"/>
                      </a:xfrm>
                      <a:custGeom>
                        <a:avLst/>
                        <a:gdLst>
                          <a:gd name="T0" fmla="*/ 0 w 434"/>
                          <a:gd name="T1" fmla="*/ 102 h 327"/>
                          <a:gd name="T2" fmla="*/ 83 w 434"/>
                          <a:gd name="T3" fmla="*/ 186 h 327"/>
                          <a:gd name="T4" fmla="*/ 89 w 434"/>
                          <a:gd name="T5" fmla="*/ 240 h 327"/>
                          <a:gd name="T6" fmla="*/ 96 w 434"/>
                          <a:gd name="T7" fmla="*/ 326 h 327"/>
                          <a:gd name="T8" fmla="*/ 120 w 434"/>
                          <a:gd name="T9" fmla="*/ 326 h 327"/>
                          <a:gd name="T10" fmla="*/ 144 w 434"/>
                          <a:gd name="T11" fmla="*/ 301 h 327"/>
                          <a:gd name="T12" fmla="*/ 154 w 434"/>
                          <a:gd name="T13" fmla="*/ 252 h 327"/>
                          <a:gd name="T14" fmla="*/ 154 w 434"/>
                          <a:gd name="T15" fmla="*/ 180 h 327"/>
                          <a:gd name="T16" fmla="*/ 161 w 434"/>
                          <a:gd name="T17" fmla="*/ 221 h 327"/>
                          <a:gd name="T18" fmla="*/ 167 w 434"/>
                          <a:gd name="T19" fmla="*/ 246 h 327"/>
                          <a:gd name="T20" fmla="*/ 172 w 434"/>
                          <a:gd name="T21" fmla="*/ 270 h 327"/>
                          <a:gd name="T22" fmla="*/ 196 w 434"/>
                          <a:gd name="T23" fmla="*/ 270 h 327"/>
                          <a:gd name="T24" fmla="*/ 220 w 434"/>
                          <a:gd name="T25" fmla="*/ 246 h 327"/>
                          <a:gd name="T26" fmla="*/ 220 w 434"/>
                          <a:gd name="T27" fmla="*/ 217 h 327"/>
                          <a:gd name="T28" fmla="*/ 238 w 434"/>
                          <a:gd name="T29" fmla="*/ 173 h 327"/>
                          <a:gd name="T30" fmla="*/ 243 w 434"/>
                          <a:gd name="T31" fmla="*/ 204 h 327"/>
                          <a:gd name="T32" fmla="*/ 257 w 434"/>
                          <a:gd name="T33" fmla="*/ 235 h 327"/>
                          <a:gd name="T34" fmla="*/ 286 w 434"/>
                          <a:gd name="T35" fmla="*/ 221 h 327"/>
                          <a:gd name="T36" fmla="*/ 297 w 434"/>
                          <a:gd name="T37" fmla="*/ 197 h 327"/>
                          <a:gd name="T38" fmla="*/ 297 w 434"/>
                          <a:gd name="T39" fmla="*/ 217 h 327"/>
                          <a:gd name="T40" fmla="*/ 334 w 434"/>
                          <a:gd name="T41" fmla="*/ 197 h 327"/>
                          <a:gd name="T42" fmla="*/ 351 w 434"/>
                          <a:gd name="T43" fmla="*/ 155 h 327"/>
                          <a:gd name="T44" fmla="*/ 339 w 434"/>
                          <a:gd name="T45" fmla="*/ 221 h 327"/>
                          <a:gd name="T46" fmla="*/ 334 w 434"/>
                          <a:gd name="T47" fmla="*/ 246 h 327"/>
                          <a:gd name="T48" fmla="*/ 357 w 434"/>
                          <a:gd name="T49" fmla="*/ 252 h 327"/>
                          <a:gd name="T50" fmla="*/ 361 w 434"/>
                          <a:gd name="T51" fmla="*/ 282 h 327"/>
                          <a:gd name="T52" fmla="*/ 398 w 434"/>
                          <a:gd name="T53" fmla="*/ 277 h 327"/>
                          <a:gd name="T54" fmla="*/ 421 w 434"/>
                          <a:gd name="T55" fmla="*/ 221 h 327"/>
                          <a:gd name="T56" fmla="*/ 433 w 434"/>
                          <a:gd name="T57" fmla="*/ 155 h 327"/>
                          <a:gd name="T58" fmla="*/ 421 w 434"/>
                          <a:gd name="T59" fmla="*/ 97 h 327"/>
                          <a:gd name="T60" fmla="*/ 385 w 434"/>
                          <a:gd name="T61" fmla="*/ 48 h 327"/>
                          <a:gd name="T62" fmla="*/ 345 w 434"/>
                          <a:gd name="T63" fmla="*/ 10 h 327"/>
                          <a:gd name="T64" fmla="*/ 321 w 434"/>
                          <a:gd name="T65" fmla="*/ 42 h 327"/>
                          <a:gd name="T66" fmla="*/ 291 w 434"/>
                          <a:gd name="T67" fmla="*/ 18 h 327"/>
                          <a:gd name="T68" fmla="*/ 274 w 434"/>
                          <a:gd name="T69" fmla="*/ 4 h 327"/>
                          <a:gd name="T70" fmla="*/ 262 w 434"/>
                          <a:gd name="T71" fmla="*/ 18 h 327"/>
                          <a:gd name="T72" fmla="*/ 232 w 434"/>
                          <a:gd name="T73" fmla="*/ 10 h 327"/>
                          <a:gd name="T74" fmla="*/ 226 w 434"/>
                          <a:gd name="T75" fmla="*/ 42 h 327"/>
                          <a:gd name="T76" fmla="*/ 214 w 434"/>
                          <a:gd name="T77" fmla="*/ 23 h 327"/>
                          <a:gd name="T78" fmla="*/ 185 w 434"/>
                          <a:gd name="T79" fmla="*/ 18 h 327"/>
                          <a:gd name="T80" fmla="*/ 154 w 434"/>
                          <a:gd name="T81" fmla="*/ 0 h 327"/>
                          <a:gd name="T82" fmla="*/ 144 w 434"/>
                          <a:gd name="T83" fmla="*/ 23 h 327"/>
                          <a:gd name="T84" fmla="*/ 126 w 434"/>
                          <a:gd name="T85" fmla="*/ 10 h 327"/>
                          <a:gd name="T86" fmla="*/ 101 w 434"/>
                          <a:gd name="T87" fmla="*/ 4 h 327"/>
                          <a:gd name="T88" fmla="*/ 83 w 434"/>
                          <a:gd name="T89" fmla="*/ 10 h 327"/>
                          <a:gd name="T90" fmla="*/ 78 w 434"/>
                          <a:gd name="T91" fmla="*/ 48 h 327"/>
                          <a:gd name="T92" fmla="*/ 83 w 434"/>
                          <a:gd name="T93" fmla="*/ 53 h 327"/>
                          <a:gd name="T94" fmla="*/ 66 w 434"/>
                          <a:gd name="T95" fmla="*/ 53 h 327"/>
                          <a:gd name="T96" fmla="*/ 5 w 434"/>
                          <a:gd name="T97" fmla="*/ 48 h 327"/>
                          <a:gd name="T98" fmla="*/ 0 w 434"/>
                          <a:gd name="T99" fmla="*/ 1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4" h="327">
                            <a:moveTo>
                              <a:pt x="0" y="102"/>
                            </a:moveTo>
                            <a:lnTo>
                              <a:pt x="83" y="186"/>
                            </a:lnTo>
                            <a:lnTo>
                              <a:pt x="89" y="240"/>
                            </a:lnTo>
                            <a:lnTo>
                              <a:pt x="96" y="326"/>
                            </a:lnTo>
                            <a:lnTo>
                              <a:pt x="120" y="326"/>
                            </a:lnTo>
                            <a:lnTo>
                              <a:pt x="144" y="301"/>
                            </a:lnTo>
                            <a:lnTo>
                              <a:pt x="154" y="252"/>
                            </a:lnTo>
                            <a:lnTo>
                              <a:pt x="154" y="180"/>
                            </a:lnTo>
                            <a:lnTo>
                              <a:pt x="161" y="221"/>
                            </a:lnTo>
                            <a:lnTo>
                              <a:pt x="167" y="246"/>
                            </a:lnTo>
                            <a:lnTo>
                              <a:pt x="172" y="270"/>
                            </a:lnTo>
                            <a:lnTo>
                              <a:pt x="196" y="270"/>
                            </a:lnTo>
                            <a:lnTo>
                              <a:pt x="220" y="246"/>
                            </a:lnTo>
                            <a:lnTo>
                              <a:pt x="220" y="217"/>
                            </a:lnTo>
                            <a:lnTo>
                              <a:pt x="238" y="173"/>
                            </a:lnTo>
                            <a:lnTo>
                              <a:pt x="243" y="204"/>
                            </a:lnTo>
                            <a:lnTo>
                              <a:pt x="257" y="235"/>
                            </a:lnTo>
                            <a:lnTo>
                              <a:pt x="286" y="221"/>
                            </a:lnTo>
                            <a:lnTo>
                              <a:pt x="297" y="197"/>
                            </a:lnTo>
                            <a:lnTo>
                              <a:pt x="297" y="217"/>
                            </a:lnTo>
                            <a:lnTo>
                              <a:pt x="334" y="197"/>
                            </a:lnTo>
                            <a:lnTo>
                              <a:pt x="351" y="155"/>
                            </a:lnTo>
                            <a:lnTo>
                              <a:pt x="339" y="221"/>
                            </a:lnTo>
                            <a:lnTo>
                              <a:pt x="334" y="246"/>
                            </a:lnTo>
                            <a:lnTo>
                              <a:pt x="357" y="252"/>
                            </a:lnTo>
                            <a:lnTo>
                              <a:pt x="361" y="282"/>
                            </a:lnTo>
                            <a:lnTo>
                              <a:pt x="398" y="277"/>
                            </a:lnTo>
                            <a:lnTo>
                              <a:pt x="421" y="221"/>
                            </a:lnTo>
                            <a:lnTo>
                              <a:pt x="433" y="155"/>
                            </a:lnTo>
                            <a:lnTo>
                              <a:pt x="421" y="97"/>
                            </a:lnTo>
                            <a:lnTo>
                              <a:pt x="385" y="48"/>
                            </a:lnTo>
                            <a:lnTo>
                              <a:pt x="345" y="10"/>
                            </a:lnTo>
                            <a:lnTo>
                              <a:pt x="321" y="42"/>
                            </a:lnTo>
                            <a:lnTo>
                              <a:pt x="291" y="18"/>
                            </a:lnTo>
                            <a:lnTo>
                              <a:pt x="274" y="4"/>
                            </a:lnTo>
                            <a:lnTo>
                              <a:pt x="262" y="18"/>
                            </a:lnTo>
                            <a:lnTo>
                              <a:pt x="232" y="10"/>
                            </a:lnTo>
                            <a:lnTo>
                              <a:pt x="226" y="42"/>
                            </a:lnTo>
                            <a:lnTo>
                              <a:pt x="214" y="23"/>
                            </a:lnTo>
                            <a:lnTo>
                              <a:pt x="185" y="18"/>
                            </a:lnTo>
                            <a:lnTo>
                              <a:pt x="154" y="0"/>
                            </a:lnTo>
                            <a:lnTo>
                              <a:pt x="144" y="23"/>
                            </a:lnTo>
                            <a:lnTo>
                              <a:pt x="126" y="10"/>
                            </a:lnTo>
                            <a:lnTo>
                              <a:pt x="101" y="4"/>
                            </a:lnTo>
                            <a:lnTo>
                              <a:pt x="83" y="10"/>
                            </a:lnTo>
                            <a:lnTo>
                              <a:pt x="78" y="48"/>
                            </a:lnTo>
                            <a:lnTo>
                              <a:pt x="83" y="53"/>
                            </a:lnTo>
                            <a:lnTo>
                              <a:pt x="66" y="53"/>
                            </a:lnTo>
                            <a:lnTo>
                              <a:pt x="5" y="48"/>
                            </a:lnTo>
                            <a:lnTo>
                              <a:pt x="0" y="102"/>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44" name="Group 56">
                      <a:extLst>
                        <a:ext uri="{FF2B5EF4-FFF2-40B4-BE49-F238E27FC236}">
                          <a16:creationId xmlns:a16="http://schemas.microsoft.com/office/drawing/2014/main" id="{EE5F8B5B-8DCA-33A3-534E-F0342A3F05CE}"/>
                        </a:ext>
                      </a:extLst>
                    </p:cNvPr>
                    <p:cNvGrpSpPr>
                      <a:grpSpLocks/>
                    </p:cNvGrpSpPr>
                    <p:nvPr/>
                  </p:nvGrpSpPr>
                  <p:grpSpPr bwMode="auto">
                    <a:xfrm>
                      <a:off x="4327" y="2007"/>
                      <a:ext cx="530" cy="130"/>
                      <a:chOff x="4327" y="2007"/>
                      <a:chExt cx="530" cy="130"/>
                    </a:xfrm>
                  </p:grpSpPr>
                  <p:sp>
                    <p:nvSpPr>
                      <p:cNvPr id="45" name="Freeform 54">
                        <a:extLst>
                          <a:ext uri="{FF2B5EF4-FFF2-40B4-BE49-F238E27FC236}">
                            <a16:creationId xmlns:a16="http://schemas.microsoft.com/office/drawing/2014/main" id="{8D3531FC-32E0-C304-FFA5-CC2B667DD525}"/>
                          </a:ext>
                        </a:extLst>
                      </p:cNvPr>
                      <p:cNvSpPr>
                        <a:spLocks/>
                      </p:cNvSpPr>
                      <p:nvPr/>
                    </p:nvSpPr>
                    <p:spPr bwMode="auto">
                      <a:xfrm>
                        <a:off x="4327" y="2030"/>
                        <a:ext cx="483" cy="94"/>
                      </a:xfrm>
                      <a:custGeom>
                        <a:avLst/>
                        <a:gdLst>
                          <a:gd name="T0" fmla="*/ 0 w 483"/>
                          <a:gd name="T1" fmla="*/ 3 h 94"/>
                          <a:gd name="T2" fmla="*/ 62 w 483"/>
                          <a:gd name="T3" fmla="*/ 0 h 94"/>
                          <a:gd name="T4" fmla="*/ 125 w 483"/>
                          <a:gd name="T5" fmla="*/ 15 h 94"/>
                          <a:gd name="T6" fmla="*/ 172 w 483"/>
                          <a:gd name="T7" fmla="*/ 32 h 94"/>
                          <a:gd name="T8" fmla="*/ 240 w 483"/>
                          <a:gd name="T9" fmla="*/ 62 h 94"/>
                          <a:gd name="T10" fmla="*/ 298 w 483"/>
                          <a:gd name="T11" fmla="*/ 76 h 94"/>
                          <a:gd name="T12" fmla="*/ 350 w 483"/>
                          <a:gd name="T13" fmla="*/ 68 h 94"/>
                          <a:gd name="T14" fmla="*/ 407 w 483"/>
                          <a:gd name="T15" fmla="*/ 76 h 94"/>
                          <a:gd name="T16" fmla="*/ 450 w 483"/>
                          <a:gd name="T17" fmla="*/ 79 h 94"/>
                          <a:gd name="T18" fmla="*/ 482 w 483"/>
                          <a:gd name="T19"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 h="94">
                            <a:moveTo>
                              <a:pt x="0" y="3"/>
                            </a:moveTo>
                            <a:lnTo>
                              <a:pt x="62" y="0"/>
                            </a:lnTo>
                            <a:lnTo>
                              <a:pt x="125" y="15"/>
                            </a:lnTo>
                            <a:lnTo>
                              <a:pt x="172" y="32"/>
                            </a:lnTo>
                            <a:lnTo>
                              <a:pt x="240" y="62"/>
                            </a:lnTo>
                            <a:lnTo>
                              <a:pt x="298" y="76"/>
                            </a:lnTo>
                            <a:lnTo>
                              <a:pt x="350" y="68"/>
                            </a:lnTo>
                            <a:lnTo>
                              <a:pt x="407" y="76"/>
                            </a:lnTo>
                            <a:lnTo>
                              <a:pt x="450" y="79"/>
                            </a:lnTo>
                            <a:lnTo>
                              <a:pt x="482" y="93"/>
                            </a:lnTo>
                          </a:path>
                        </a:pathLst>
                      </a:custGeom>
                      <a:noFill/>
                      <a:ln w="12700" cap="rnd" cmpd="sng">
                        <a:solidFill>
                          <a:srgbClr val="C08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46" name="Freeform 55">
                        <a:extLst>
                          <a:ext uri="{FF2B5EF4-FFF2-40B4-BE49-F238E27FC236}">
                            <a16:creationId xmlns:a16="http://schemas.microsoft.com/office/drawing/2014/main" id="{877B8F16-4FC3-A929-5648-2C7F2A693441}"/>
                          </a:ext>
                        </a:extLst>
                      </p:cNvPr>
                      <p:cNvSpPr>
                        <a:spLocks/>
                      </p:cNvSpPr>
                      <p:nvPr/>
                    </p:nvSpPr>
                    <p:spPr bwMode="auto">
                      <a:xfrm>
                        <a:off x="4428" y="2007"/>
                        <a:ext cx="429" cy="130"/>
                      </a:xfrm>
                      <a:custGeom>
                        <a:avLst/>
                        <a:gdLst>
                          <a:gd name="T0" fmla="*/ 0 w 429"/>
                          <a:gd name="T1" fmla="*/ 0 h 130"/>
                          <a:gd name="T2" fmla="*/ 32 w 429"/>
                          <a:gd name="T3" fmla="*/ 21 h 130"/>
                          <a:gd name="T4" fmla="*/ 86 w 429"/>
                          <a:gd name="T5" fmla="*/ 38 h 130"/>
                          <a:gd name="T6" fmla="*/ 123 w 429"/>
                          <a:gd name="T7" fmla="*/ 49 h 130"/>
                          <a:gd name="T8" fmla="*/ 167 w 429"/>
                          <a:gd name="T9" fmla="*/ 55 h 130"/>
                          <a:gd name="T10" fmla="*/ 209 w 429"/>
                          <a:gd name="T11" fmla="*/ 44 h 130"/>
                          <a:gd name="T12" fmla="*/ 279 w 429"/>
                          <a:gd name="T13" fmla="*/ 55 h 130"/>
                          <a:gd name="T14" fmla="*/ 326 w 429"/>
                          <a:gd name="T15" fmla="*/ 65 h 130"/>
                          <a:gd name="T16" fmla="*/ 368 w 429"/>
                          <a:gd name="T17" fmla="*/ 69 h 130"/>
                          <a:gd name="T18" fmla="*/ 415 w 429"/>
                          <a:gd name="T19" fmla="*/ 91 h 130"/>
                          <a:gd name="T20" fmla="*/ 428 w 429"/>
                          <a:gd name="T21" fmla="*/ 1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30">
                            <a:moveTo>
                              <a:pt x="0" y="0"/>
                            </a:moveTo>
                            <a:lnTo>
                              <a:pt x="32" y="21"/>
                            </a:lnTo>
                            <a:lnTo>
                              <a:pt x="86" y="38"/>
                            </a:lnTo>
                            <a:lnTo>
                              <a:pt x="123" y="49"/>
                            </a:lnTo>
                            <a:lnTo>
                              <a:pt x="167" y="55"/>
                            </a:lnTo>
                            <a:lnTo>
                              <a:pt x="209" y="44"/>
                            </a:lnTo>
                            <a:lnTo>
                              <a:pt x="279" y="55"/>
                            </a:lnTo>
                            <a:lnTo>
                              <a:pt x="326" y="65"/>
                            </a:lnTo>
                            <a:lnTo>
                              <a:pt x="368" y="69"/>
                            </a:lnTo>
                            <a:lnTo>
                              <a:pt x="415" y="91"/>
                            </a:lnTo>
                            <a:lnTo>
                              <a:pt x="428" y="129"/>
                            </a:lnTo>
                          </a:path>
                        </a:pathLst>
                      </a:custGeom>
                      <a:noFill/>
                      <a:ln w="12700" cap="rnd" cmpd="sng">
                        <a:solidFill>
                          <a:srgbClr val="C0804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grpSp>
                <p:nvGrpSpPr>
                  <p:cNvPr id="32" name="Group 68">
                    <a:extLst>
                      <a:ext uri="{FF2B5EF4-FFF2-40B4-BE49-F238E27FC236}">
                        <a16:creationId xmlns:a16="http://schemas.microsoft.com/office/drawing/2014/main" id="{70145BA6-E029-43BD-CDD6-3608CDEBC7FD}"/>
                      </a:ext>
                    </a:extLst>
                  </p:cNvPr>
                  <p:cNvGrpSpPr>
                    <a:grpSpLocks/>
                  </p:cNvGrpSpPr>
                  <p:nvPr/>
                </p:nvGrpSpPr>
                <p:grpSpPr bwMode="auto">
                  <a:xfrm>
                    <a:off x="4065" y="2305"/>
                    <a:ext cx="385" cy="372"/>
                    <a:chOff x="4065" y="2305"/>
                    <a:chExt cx="385" cy="372"/>
                  </a:xfrm>
                </p:grpSpPr>
                <p:grpSp>
                  <p:nvGrpSpPr>
                    <p:cNvPr id="33" name="Group 61">
                      <a:extLst>
                        <a:ext uri="{FF2B5EF4-FFF2-40B4-BE49-F238E27FC236}">
                          <a16:creationId xmlns:a16="http://schemas.microsoft.com/office/drawing/2014/main" id="{FB0F21F7-EC39-2768-E2C8-C4657798F326}"/>
                        </a:ext>
                      </a:extLst>
                    </p:cNvPr>
                    <p:cNvGrpSpPr>
                      <a:grpSpLocks/>
                    </p:cNvGrpSpPr>
                    <p:nvPr/>
                  </p:nvGrpSpPr>
                  <p:grpSpPr bwMode="auto">
                    <a:xfrm>
                      <a:off x="4065" y="2305"/>
                      <a:ext cx="176" cy="182"/>
                      <a:chOff x="4065" y="2305"/>
                      <a:chExt cx="176" cy="182"/>
                    </a:xfrm>
                  </p:grpSpPr>
                  <p:sp>
                    <p:nvSpPr>
                      <p:cNvPr id="40" name="Freeform 58">
                        <a:extLst>
                          <a:ext uri="{FF2B5EF4-FFF2-40B4-BE49-F238E27FC236}">
                            <a16:creationId xmlns:a16="http://schemas.microsoft.com/office/drawing/2014/main" id="{92F0D6FB-7B21-757B-241A-6F7166DB7B9B}"/>
                          </a:ext>
                        </a:extLst>
                      </p:cNvPr>
                      <p:cNvSpPr>
                        <a:spLocks/>
                      </p:cNvSpPr>
                      <p:nvPr/>
                    </p:nvSpPr>
                    <p:spPr bwMode="auto">
                      <a:xfrm>
                        <a:off x="4099" y="2339"/>
                        <a:ext cx="132" cy="148"/>
                      </a:xfrm>
                      <a:custGeom>
                        <a:avLst/>
                        <a:gdLst>
                          <a:gd name="T0" fmla="*/ 118 w 132"/>
                          <a:gd name="T1" fmla="*/ 0 h 148"/>
                          <a:gd name="T2" fmla="*/ 20 w 132"/>
                          <a:gd name="T3" fmla="*/ 71 h 148"/>
                          <a:gd name="T4" fmla="*/ 0 w 132"/>
                          <a:gd name="T5" fmla="*/ 100 h 148"/>
                          <a:gd name="T6" fmla="*/ 7 w 132"/>
                          <a:gd name="T7" fmla="*/ 129 h 148"/>
                          <a:gd name="T8" fmla="*/ 25 w 132"/>
                          <a:gd name="T9" fmla="*/ 147 h 148"/>
                          <a:gd name="T10" fmla="*/ 58 w 132"/>
                          <a:gd name="T11" fmla="*/ 138 h 148"/>
                          <a:gd name="T12" fmla="*/ 131 w 132"/>
                          <a:gd name="T13" fmla="*/ 62 h 148"/>
                          <a:gd name="T14" fmla="*/ 118 w 132"/>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8">
                            <a:moveTo>
                              <a:pt x="118" y="0"/>
                            </a:moveTo>
                            <a:lnTo>
                              <a:pt x="20" y="71"/>
                            </a:lnTo>
                            <a:lnTo>
                              <a:pt x="0" y="100"/>
                            </a:lnTo>
                            <a:lnTo>
                              <a:pt x="7" y="129"/>
                            </a:lnTo>
                            <a:lnTo>
                              <a:pt x="25" y="147"/>
                            </a:lnTo>
                            <a:lnTo>
                              <a:pt x="58" y="138"/>
                            </a:lnTo>
                            <a:lnTo>
                              <a:pt x="131" y="62"/>
                            </a:lnTo>
                            <a:lnTo>
                              <a:pt x="118" y="0"/>
                            </a:lnTo>
                          </a:path>
                        </a:pathLst>
                      </a:custGeom>
                      <a:solidFill>
                        <a:srgbClr val="F0F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41" name="Oval 59">
                        <a:extLst>
                          <a:ext uri="{FF2B5EF4-FFF2-40B4-BE49-F238E27FC236}">
                            <a16:creationId xmlns:a16="http://schemas.microsoft.com/office/drawing/2014/main" id="{71531AAF-05D1-9524-88A2-16058964ADB6}"/>
                          </a:ext>
                        </a:extLst>
                      </p:cNvPr>
                      <p:cNvSpPr>
                        <a:spLocks noChangeArrowheads="1"/>
                      </p:cNvSpPr>
                      <p:nvPr/>
                    </p:nvSpPr>
                    <p:spPr bwMode="auto">
                      <a:xfrm>
                        <a:off x="4143" y="2432"/>
                        <a:ext cx="36" cy="35"/>
                      </a:xfrm>
                      <a:prstGeom prst="ellipse">
                        <a:avLst/>
                      </a:prstGeom>
                      <a:solidFill>
                        <a:srgbClr val="009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42" name="Freeform 60">
                        <a:extLst>
                          <a:ext uri="{FF2B5EF4-FFF2-40B4-BE49-F238E27FC236}">
                            <a16:creationId xmlns:a16="http://schemas.microsoft.com/office/drawing/2014/main" id="{9B5F5276-B71F-4F51-23B3-41B29DBC07C4}"/>
                          </a:ext>
                        </a:extLst>
                      </p:cNvPr>
                      <p:cNvSpPr>
                        <a:spLocks/>
                      </p:cNvSpPr>
                      <p:nvPr/>
                    </p:nvSpPr>
                    <p:spPr bwMode="auto">
                      <a:xfrm>
                        <a:off x="4065" y="2305"/>
                        <a:ext cx="176" cy="133"/>
                      </a:xfrm>
                      <a:custGeom>
                        <a:avLst/>
                        <a:gdLst>
                          <a:gd name="T0" fmla="*/ 171 w 176"/>
                          <a:gd name="T1" fmla="*/ 13 h 133"/>
                          <a:gd name="T2" fmla="*/ 162 w 176"/>
                          <a:gd name="T3" fmla="*/ 4 h 133"/>
                          <a:gd name="T4" fmla="*/ 153 w 176"/>
                          <a:gd name="T5" fmla="*/ 0 h 133"/>
                          <a:gd name="T6" fmla="*/ 144 w 176"/>
                          <a:gd name="T7" fmla="*/ 1 h 133"/>
                          <a:gd name="T8" fmla="*/ 134 w 176"/>
                          <a:gd name="T9" fmla="*/ 7 h 133"/>
                          <a:gd name="T10" fmla="*/ 6 w 176"/>
                          <a:gd name="T11" fmla="*/ 91 h 133"/>
                          <a:gd name="T12" fmla="*/ 2 w 176"/>
                          <a:gd name="T13" fmla="*/ 99 h 133"/>
                          <a:gd name="T14" fmla="*/ 0 w 176"/>
                          <a:gd name="T15" fmla="*/ 111 h 133"/>
                          <a:gd name="T16" fmla="*/ 4 w 176"/>
                          <a:gd name="T17" fmla="*/ 121 h 133"/>
                          <a:gd name="T18" fmla="*/ 12 w 176"/>
                          <a:gd name="T19" fmla="*/ 130 h 133"/>
                          <a:gd name="T20" fmla="*/ 20 w 176"/>
                          <a:gd name="T21" fmla="*/ 132 h 133"/>
                          <a:gd name="T22" fmla="*/ 33 w 176"/>
                          <a:gd name="T23" fmla="*/ 130 h 133"/>
                          <a:gd name="T24" fmla="*/ 168 w 176"/>
                          <a:gd name="T25" fmla="*/ 42 h 133"/>
                          <a:gd name="T26" fmla="*/ 174 w 176"/>
                          <a:gd name="T27" fmla="*/ 34 h 133"/>
                          <a:gd name="T28" fmla="*/ 175 w 176"/>
                          <a:gd name="T29" fmla="*/ 25 h 133"/>
                          <a:gd name="T30" fmla="*/ 171 w 176"/>
                          <a:gd name="T31" fmla="*/ 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33">
                            <a:moveTo>
                              <a:pt x="171" y="13"/>
                            </a:moveTo>
                            <a:lnTo>
                              <a:pt x="162" y="4"/>
                            </a:lnTo>
                            <a:lnTo>
                              <a:pt x="153" y="0"/>
                            </a:lnTo>
                            <a:lnTo>
                              <a:pt x="144" y="1"/>
                            </a:lnTo>
                            <a:lnTo>
                              <a:pt x="134" y="7"/>
                            </a:lnTo>
                            <a:lnTo>
                              <a:pt x="6" y="91"/>
                            </a:lnTo>
                            <a:lnTo>
                              <a:pt x="2" y="99"/>
                            </a:lnTo>
                            <a:lnTo>
                              <a:pt x="0" y="111"/>
                            </a:lnTo>
                            <a:lnTo>
                              <a:pt x="4" y="121"/>
                            </a:lnTo>
                            <a:lnTo>
                              <a:pt x="12" y="130"/>
                            </a:lnTo>
                            <a:lnTo>
                              <a:pt x="20" y="132"/>
                            </a:lnTo>
                            <a:lnTo>
                              <a:pt x="33" y="130"/>
                            </a:lnTo>
                            <a:lnTo>
                              <a:pt x="168" y="42"/>
                            </a:lnTo>
                            <a:lnTo>
                              <a:pt x="174" y="34"/>
                            </a:lnTo>
                            <a:lnTo>
                              <a:pt x="175" y="25"/>
                            </a:lnTo>
                            <a:lnTo>
                              <a:pt x="171" y="13"/>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34" name="Group 67">
                      <a:extLst>
                        <a:ext uri="{FF2B5EF4-FFF2-40B4-BE49-F238E27FC236}">
                          <a16:creationId xmlns:a16="http://schemas.microsoft.com/office/drawing/2014/main" id="{6D68F184-E3E6-6623-C4D8-D2307213BC53}"/>
                        </a:ext>
                      </a:extLst>
                    </p:cNvPr>
                    <p:cNvGrpSpPr>
                      <a:grpSpLocks/>
                    </p:cNvGrpSpPr>
                    <p:nvPr/>
                  </p:nvGrpSpPr>
                  <p:grpSpPr bwMode="auto">
                    <a:xfrm>
                      <a:off x="4095" y="2308"/>
                      <a:ext cx="355" cy="369"/>
                      <a:chOff x="4095" y="2308"/>
                      <a:chExt cx="355" cy="369"/>
                    </a:xfrm>
                  </p:grpSpPr>
                  <p:sp>
                    <p:nvSpPr>
                      <p:cNvPr id="35" name="Freeform 62">
                        <a:extLst>
                          <a:ext uri="{FF2B5EF4-FFF2-40B4-BE49-F238E27FC236}">
                            <a16:creationId xmlns:a16="http://schemas.microsoft.com/office/drawing/2014/main" id="{E806B30F-361A-93DA-BDE4-A6B2569B1B5F}"/>
                          </a:ext>
                        </a:extLst>
                      </p:cNvPr>
                      <p:cNvSpPr>
                        <a:spLocks/>
                      </p:cNvSpPr>
                      <p:nvPr/>
                    </p:nvSpPr>
                    <p:spPr bwMode="auto">
                      <a:xfrm>
                        <a:off x="4095" y="2380"/>
                        <a:ext cx="311" cy="297"/>
                      </a:xfrm>
                      <a:custGeom>
                        <a:avLst/>
                        <a:gdLst>
                          <a:gd name="T0" fmla="*/ 159 w 311"/>
                          <a:gd name="T1" fmla="*/ 0 h 297"/>
                          <a:gd name="T2" fmla="*/ 88 w 311"/>
                          <a:gd name="T3" fmla="*/ 65 h 297"/>
                          <a:gd name="T4" fmla="*/ 27 w 311"/>
                          <a:gd name="T5" fmla="*/ 136 h 297"/>
                          <a:gd name="T6" fmla="*/ 0 w 311"/>
                          <a:gd name="T7" fmla="*/ 194 h 297"/>
                          <a:gd name="T8" fmla="*/ 9 w 311"/>
                          <a:gd name="T9" fmla="*/ 244 h 297"/>
                          <a:gd name="T10" fmla="*/ 35 w 311"/>
                          <a:gd name="T11" fmla="*/ 276 h 297"/>
                          <a:gd name="T12" fmla="*/ 76 w 311"/>
                          <a:gd name="T13" fmla="*/ 288 h 297"/>
                          <a:gd name="T14" fmla="*/ 144 w 311"/>
                          <a:gd name="T15" fmla="*/ 296 h 297"/>
                          <a:gd name="T16" fmla="*/ 220 w 311"/>
                          <a:gd name="T17" fmla="*/ 258 h 297"/>
                          <a:gd name="T18" fmla="*/ 259 w 311"/>
                          <a:gd name="T19" fmla="*/ 258 h 297"/>
                          <a:gd name="T20" fmla="*/ 291 w 311"/>
                          <a:gd name="T21" fmla="*/ 244 h 297"/>
                          <a:gd name="T22" fmla="*/ 308 w 311"/>
                          <a:gd name="T23" fmla="*/ 218 h 297"/>
                          <a:gd name="T24" fmla="*/ 310 w 311"/>
                          <a:gd name="T25" fmla="*/ 186 h 297"/>
                          <a:gd name="T26" fmla="*/ 159 w 311"/>
                          <a:gd name="T2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1" h="297">
                            <a:moveTo>
                              <a:pt x="159" y="0"/>
                            </a:moveTo>
                            <a:lnTo>
                              <a:pt x="88" y="65"/>
                            </a:lnTo>
                            <a:lnTo>
                              <a:pt x="27" y="136"/>
                            </a:lnTo>
                            <a:lnTo>
                              <a:pt x="0" y="194"/>
                            </a:lnTo>
                            <a:lnTo>
                              <a:pt x="9" y="244"/>
                            </a:lnTo>
                            <a:lnTo>
                              <a:pt x="35" y="276"/>
                            </a:lnTo>
                            <a:lnTo>
                              <a:pt x="76" y="288"/>
                            </a:lnTo>
                            <a:lnTo>
                              <a:pt x="144" y="296"/>
                            </a:lnTo>
                            <a:lnTo>
                              <a:pt x="220" y="258"/>
                            </a:lnTo>
                            <a:lnTo>
                              <a:pt x="259" y="258"/>
                            </a:lnTo>
                            <a:lnTo>
                              <a:pt x="291" y="244"/>
                            </a:lnTo>
                            <a:lnTo>
                              <a:pt x="308" y="218"/>
                            </a:lnTo>
                            <a:lnTo>
                              <a:pt x="310" y="186"/>
                            </a:lnTo>
                            <a:lnTo>
                              <a:pt x="159"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nvGrpSpPr>
                      <p:cNvPr id="36" name="Group 66">
                        <a:extLst>
                          <a:ext uri="{FF2B5EF4-FFF2-40B4-BE49-F238E27FC236}">
                            <a16:creationId xmlns:a16="http://schemas.microsoft.com/office/drawing/2014/main" id="{DDA601D0-3038-F353-A66B-F59A4800D16B}"/>
                          </a:ext>
                        </a:extLst>
                      </p:cNvPr>
                      <p:cNvGrpSpPr>
                        <a:grpSpLocks/>
                      </p:cNvGrpSpPr>
                      <p:nvPr/>
                    </p:nvGrpSpPr>
                    <p:grpSpPr bwMode="auto">
                      <a:xfrm>
                        <a:off x="4269" y="2308"/>
                        <a:ext cx="181" cy="203"/>
                        <a:chOff x="4269" y="2308"/>
                        <a:chExt cx="181" cy="203"/>
                      </a:xfrm>
                    </p:grpSpPr>
                    <p:sp>
                      <p:nvSpPr>
                        <p:cNvPr id="37" name="Freeform 63">
                          <a:extLst>
                            <a:ext uri="{FF2B5EF4-FFF2-40B4-BE49-F238E27FC236}">
                              <a16:creationId xmlns:a16="http://schemas.microsoft.com/office/drawing/2014/main" id="{81EB1E17-4350-A27C-7FD5-A04E23A801F6}"/>
                            </a:ext>
                          </a:extLst>
                        </p:cNvPr>
                        <p:cNvSpPr>
                          <a:spLocks/>
                        </p:cNvSpPr>
                        <p:nvPr/>
                      </p:nvSpPr>
                      <p:spPr bwMode="auto">
                        <a:xfrm>
                          <a:off x="4278" y="2339"/>
                          <a:ext cx="155" cy="172"/>
                        </a:xfrm>
                        <a:custGeom>
                          <a:avLst/>
                          <a:gdLst>
                            <a:gd name="T0" fmla="*/ 34 w 155"/>
                            <a:gd name="T1" fmla="*/ 0 h 172"/>
                            <a:gd name="T2" fmla="*/ 127 w 155"/>
                            <a:gd name="T3" fmla="*/ 54 h 172"/>
                            <a:gd name="T4" fmla="*/ 145 w 155"/>
                            <a:gd name="T5" fmla="*/ 82 h 172"/>
                            <a:gd name="T6" fmla="*/ 154 w 155"/>
                            <a:gd name="T7" fmla="*/ 111 h 172"/>
                            <a:gd name="T8" fmla="*/ 150 w 155"/>
                            <a:gd name="T9" fmla="*/ 147 h 172"/>
                            <a:gd name="T10" fmla="*/ 133 w 155"/>
                            <a:gd name="T11" fmla="*/ 165 h 172"/>
                            <a:gd name="T12" fmla="*/ 99 w 155"/>
                            <a:gd name="T13" fmla="*/ 171 h 172"/>
                            <a:gd name="T14" fmla="*/ 61 w 155"/>
                            <a:gd name="T15" fmla="*/ 159 h 172"/>
                            <a:gd name="T16" fmla="*/ 29 w 155"/>
                            <a:gd name="T17" fmla="*/ 129 h 172"/>
                            <a:gd name="T18" fmla="*/ 5 w 155"/>
                            <a:gd name="T19" fmla="*/ 94 h 172"/>
                            <a:gd name="T20" fmla="*/ 0 w 155"/>
                            <a:gd name="T21" fmla="*/ 64 h 172"/>
                            <a:gd name="T22" fmla="*/ 34 w 155"/>
                            <a:gd name="T2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172">
                              <a:moveTo>
                                <a:pt x="34" y="0"/>
                              </a:moveTo>
                              <a:lnTo>
                                <a:pt x="127" y="54"/>
                              </a:lnTo>
                              <a:lnTo>
                                <a:pt x="145" y="82"/>
                              </a:lnTo>
                              <a:lnTo>
                                <a:pt x="154" y="111"/>
                              </a:lnTo>
                              <a:lnTo>
                                <a:pt x="150" y="147"/>
                              </a:lnTo>
                              <a:lnTo>
                                <a:pt x="133" y="165"/>
                              </a:lnTo>
                              <a:lnTo>
                                <a:pt x="99" y="171"/>
                              </a:lnTo>
                              <a:lnTo>
                                <a:pt x="61" y="159"/>
                              </a:lnTo>
                              <a:lnTo>
                                <a:pt x="29" y="129"/>
                              </a:lnTo>
                              <a:lnTo>
                                <a:pt x="5" y="94"/>
                              </a:lnTo>
                              <a:lnTo>
                                <a:pt x="0" y="64"/>
                              </a:lnTo>
                              <a:lnTo>
                                <a:pt x="34" y="0"/>
                              </a:lnTo>
                            </a:path>
                          </a:pathLst>
                        </a:custGeom>
                        <a:solidFill>
                          <a:srgbClr val="F0F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38" name="Oval 64">
                          <a:extLst>
                            <a:ext uri="{FF2B5EF4-FFF2-40B4-BE49-F238E27FC236}">
                              <a16:creationId xmlns:a16="http://schemas.microsoft.com/office/drawing/2014/main" id="{036A1A5E-3664-1451-95AE-D00CD1D152B5}"/>
                            </a:ext>
                          </a:extLst>
                        </p:cNvPr>
                        <p:cNvSpPr>
                          <a:spLocks noChangeArrowheads="1"/>
                        </p:cNvSpPr>
                        <p:nvPr/>
                      </p:nvSpPr>
                      <p:spPr bwMode="auto">
                        <a:xfrm>
                          <a:off x="4324" y="2450"/>
                          <a:ext cx="34" cy="33"/>
                        </a:xfrm>
                        <a:prstGeom prst="ellipse">
                          <a:avLst/>
                        </a:prstGeom>
                        <a:solidFill>
                          <a:srgbClr val="00908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39" name="Freeform 65">
                          <a:extLst>
                            <a:ext uri="{FF2B5EF4-FFF2-40B4-BE49-F238E27FC236}">
                              <a16:creationId xmlns:a16="http://schemas.microsoft.com/office/drawing/2014/main" id="{E19F1AA4-6A2D-5FBC-8411-F803DA94ECCA}"/>
                            </a:ext>
                          </a:extLst>
                        </p:cNvPr>
                        <p:cNvSpPr>
                          <a:spLocks/>
                        </p:cNvSpPr>
                        <p:nvPr/>
                      </p:nvSpPr>
                      <p:spPr bwMode="auto">
                        <a:xfrm>
                          <a:off x="4269" y="2308"/>
                          <a:ext cx="181" cy="122"/>
                        </a:xfrm>
                        <a:custGeom>
                          <a:avLst/>
                          <a:gdLst>
                            <a:gd name="T0" fmla="*/ 5 w 181"/>
                            <a:gd name="T1" fmla="*/ 12 h 122"/>
                            <a:gd name="T2" fmla="*/ 13 w 181"/>
                            <a:gd name="T3" fmla="*/ 4 h 122"/>
                            <a:gd name="T4" fmla="*/ 22 w 181"/>
                            <a:gd name="T5" fmla="*/ 0 h 122"/>
                            <a:gd name="T6" fmla="*/ 32 w 181"/>
                            <a:gd name="T7" fmla="*/ 1 h 122"/>
                            <a:gd name="T8" fmla="*/ 41 w 181"/>
                            <a:gd name="T9" fmla="*/ 7 h 122"/>
                            <a:gd name="T10" fmla="*/ 174 w 181"/>
                            <a:gd name="T11" fmla="*/ 84 h 122"/>
                            <a:gd name="T12" fmla="*/ 177 w 181"/>
                            <a:gd name="T13" fmla="*/ 90 h 122"/>
                            <a:gd name="T14" fmla="*/ 180 w 181"/>
                            <a:gd name="T15" fmla="*/ 101 h 122"/>
                            <a:gd name="T16" fmla="*/ 176 w 181"/>
                            <a:gd name="T17" fmla="*/ 110 h 122"/>
                            <a:gd name="T18" fmla="*/ 167 w 181"/>
                            <a:gd name="T19" fmla="*/ 118 h 122"/>
                            <a:gd name="T20" fmla="*/ 159 w 181"/>
                            <a:gd name="T21" fmla="*/ 121 h 122"/>
                            <a:gd name="T22" fmla="*/ 148 w 181"/>
                            <a:gd name="T23" fmla="*/ 119 h 122"/>
                            <a:gd name="T24" fmla="*/ 8 w 181"/>
                            <a:gd name="T25" fmla="*/ 38 h 122"/>
                            <a:gd name="T26" fmla="*/ 2 w 181"/>
                            <a:gd name="T27" fmla="*/ 31 h 122"/>
                            <a:gd name="T28" fmla="*/ 0 w 181"/>
                            <a:gd name="T29" fmla="*/ 23 h 122"/>
                            <a:gd name="T30" fmla="*/ 5 w 181"/>
                            <a:gd name="T31" fmla="*/ 1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22">
                              <a:moveTo>
                                <a:pt x="5" y="12"/>
                              </a:moveTo>
                              <a:lnTo>
                                <a:pt x="13" y="4"/>
                              </a:lnTo>
                              <a:lnTo>
                                <a:pt x="22" y="0"/>
                              </a:lnTo>
                              <a:lnTo>
                                <a:pt x="32" y="1"/>
                              </a:lnTo>
                              <a:lnTo>
                                <a:pt x="41" y="7"/>
                              </a:lnTo>
                              <a:lnTo>
                                <a:pt x="174" y="84"/>
                              </a:lnTo>
                              <a:lnTo>
                                <a:pt x="177" y="90"/>
                              </a:lnTo>
                              <a:lnTo>
                                <a:pt x="180" y="101"/>
                              </a:lnTo>
                              <a:lnTo>
                                <a:pt x="176" y="110"/>
                              </a:lnTo>
                              <a:lnTo>
                                <a:pt x="167" y="118"/>
                              </a:lnTo>
                              <a:lnTo>
                                <a:pt x="159" y="121"/>
                              </a:lnTo>
                              <a:lnTo>
                                <a:pt x="148" y="119"/>
                              </a:lnTo>
                              <a:lnTo>
                                <a:pt x="8" y="38"/>
                              </a:lnTo>
                              <a:lnTo>
                                <a:pt x="2" y="31"/>
                              </a:lnTo>
                              <a:lnTo>
                                <a:pt x="0" y="23"/>
                              </a:lnTo>
                              <a:lnTo>
                                <a:pt x="5" y="12"/>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grpSp>
            </p:grpSp>
          </p:grpSp>
          <p:grpSp>
            <p:nvGrpSpPr>
              <p:cNvPr id="16" name="Group 79">
                <a:extLst>
                  <a:ext uri="{FF2B5EF4-FFF2-40B4-BE49-F238E27FC236}">
                    <a16:creationId xmlns:a16="http://schemas.microsoft.com/office/drawing/2014/main" id="{4AB38A5D-BAAC-5B15-BADA-8C7979DC693C}"/>
                  </a:ext>
                </a:extLst>
              </p:cNvPr>
              <p:cNvGrpSpPr>
                <a:grpSpLocks/>
              </p:cNvGrpSpPr>
              <p:nvPr/>
            </p:nvGrpSpPr>
            <p:grpSpPr bwMode="auto">
              <a:xfrm>
                <a:off x="3752" y="2676"/>
                <a:ext cx="1743" cy="1374"/>
                <a:chOff x="3752" y="2676"/>
                <a:chExt cx="1743" cy="1374"/>
              </a:xfrm>
            </p:grpSpPr>
            <p:grpSp>
              <p:nvGrpSpPr>
                <p:cNvPr id="20" name="Group 77">
                  <a:extLst>
                    <a:ext uri="{FF2B5EF4-FFF2-40B4-BE49-F238E27FC236}">
                      <a16:creationId xmlns:a16="http://schemas.microsoft.com/office/drawing/2014/main" id="{A619B465-FA65-9B25-CE38-E071D904ACA6}"/>
                    </a:ext>
                  </a:extLst>
                </p:cNvPr>
                <p:cNvGrpSpPr>
                  <a:grpSpLocks/>
                </p:cNvGrpSpPr>
                <p:nvPr/>
              </p:nvGrpSpPr>
              <p:grpSpPr bwMode="auto">
                <a:xfrm>
                  <a:off x="3752" y="2884"/>
                  <a:ext cx="1743" cy="1070"/>
                  <a:chOff x="3752" y="2884"/>
                  <a:chExt cx="1743" cy="1070"/>
                </a:xfrm>
              </p:grpSpPr>
              <p:sp>
                <p:nvSpPr>
                  <p:cNvPr id="22" name="Freeform 71">
                    <a:extLst>
                      <a:ext uri="{FF2B5EF4-FFF2-40B4-BE49-F238E27FC236}">
                        <a16:creationId xmlns:a16="http://schemas.microsoft.com/office/drawing/2014/main" id="{09EFC678-47FD-263D-F387-615B56A03301}"/>
                      </a:ext>
                    </a:extLst>
                  </p:cNvPr>
                  <p:cNvSpPr>
                    <a:spLocks/>
                  </p:cNvSpPr>
                  <p:nvPr/>
                </p:nvSpPr>
                <p:spPr bwMode="auto">
                  <a:xfrm>
                    <a:off x="3752" y="2884"/>
                    <a:ext cx="1743" cy="1070"/>
                  </a:xfrm>
                  <a:custGeom>
                    <a:avLst/>
                    <a:gdLst>
                      <a:gd name="T0" fmla="*/ 637 w 1743"/>
                      <a:gd name="T1" fmla="*/ 5 h 1070"/>
                      <a:gd name="T2" fmla="*/ 1138 w 1743"/>
                      <a:gd name="T3" fmla="*/ 111 h 1070"/>
                      <a:gd name="T4" fmla="*/ 1275 w 1743"/>
                      <a:gd name="T5" fmla="*/ 450 h 1070"/>
                      <a:gd name="T6" fmla="*/ 1312 w 1743"/>
                      <a:gd name="T7" fmla="*/ 490 h 1070"/>
                      <a:gd name="T8" fmla="*/ 1338 w 1743"/>
                      <a:gd name="T9" fmla="*/ 542 h 1070"/>
                      <a:gd name="T10" fmla="*/ 1374 w 1743"/>
                      <a:gd name="T11" fmla="*/ 601 h 1070"/>
                      <a:gd name="T12" fmla="*/ 1402 w 1743"/>
                      <a:gd name="T13" fmla="*/ 645 h 1070"/>
                      <a:gd name="T14" fmla="*/ 1455 w 1743"/>
                      <a:gd name="T15" fmla="*/ 690 h 1070"/>
                      <a:gd name="T16" fmla="*/ 1486 w 1743"/>
                      <a:gd name="T17" fmla="*/ 748 h 1070"/>
                      <a:gd name="T18" fmla="*/ 1505 w 1743"/>
                      <a:gd name="T19" fmla="*/ 801 h 1070"/>
                      <a:gd name="T20" fmla="*/ 1509 w 1743"/>
                      <a:gd name="T21" fmla="*/ 859 h 1070"/>
                      <a:gd name="T22" fmla="*/ 1559 w 1743"/>
                      <a:gd name="T23" fmla="*/ 869 h 1070"/>
                      <a:gd name="T24" fmla="*/ 1606 w 1743"/>
                      <a:gd name="T25" fmla="*/ 888 h 1070"/>
                      <a:gd name="T26" fmla="*/ 1659 w 1743"/>
                      <a:gd name="T27" fmla="*/ 918 h 1070"/>
                      <a:gd name="T28" fmla="*/ 1696 w 1743"/>
                      <a:gd name="T29" fmla="*/ 958 h 1070"/>
                      <a:gd name="T30" fmla="*/ 1719 w 1743"/>
                      <a:gd name="T31" fmla="*/ 1005 h 1070"/>
                      <a:gd name="T32" fmla="*/ 1742 w 1743"/>
                      <a:gd name="T33" fmla="*/ 1069 h 1070"/>
                      <a:gd name="T34" fmla="*/ 649 w 1743"/>
                      <a:gd name="T35" fmla="*/ 1069 h 1070"/>
                      <a:gd name="T36" fmla="*/ 619 w 1743"/>
                      <a:gd name="T37" fmla="*/ 1029 h 1070"/>
                      <a:gd name="T38" fmla="*/ 607 w 1743"/>
                      <a:gd name="T39" fmla="*/ 992 h 1070"/>
                      <a:gd name="T40" fmla="*/ 598 w 1743"/>
                      <a:gd name="T41" fmla="*/ 935 h 1070"/>
                      <a:gd name="T42" fmla="*/ 583 w 1743"/>
                      <a:gd name="T43" fmla="*/ 876 h 1070"/>
                      <a:gd name="T44" fmla="*/ 537 w 1743"/>
                      <a:gd name="T45" fmla="*/ 823 h 1070"/>
                      <a:gd name="T46" fmla="*/ 496 w 1743"/>
                      <a:gd name="T47" fmla="*/ 841 h 1070"/>
                      <a:gd name="T48" fmla="*/ 454 w 1743"/>
                      <a:gd name="T49" fmla="*/ 876 h 1070"/>
                      <a:gd name="T50" fmla="*/ 414 w 1743"/>
                      <a:gd name="T51" fmla="*/ 906 h 1070"/>
                      <a:gd name="T52" fmla="*/ 375 w 1743"/>
                      <a:gd name="T53" fmla="*/ 963 h 1070"/>
                      <a:gd name="T54" fmla="*/ 343 w 1743"/>
                      <a:gd name="T55" fmla="*/ 1039 h 1070"/>
                      <a:gd name="T56" fmla="*/ 274 w 1743"/>
                      <a:gd name="T57" fmla="*/ 1019 h 1070"/>
                      <a:gd name="T58" fmla="*/ 45 w 1743"/>
                      <a:gd name="T59" fmla="*/ 1039 h 1070"/>
                      <a:gd name="T60" fmla="*/ 22 w 1743"/>
                      <a:gd name="T61" fmla="*/ 1002 h 1070"/>
                      <a:gd name="T62" fmla="*/ 2 w 1743"/>
                      <a:gd name="T63" fmla="*/ 928 h 1070"/>
                      <a:gd name="T64" fmla="*/ 0 w 1743"/>
                      <a:gd name="T65" fmla="*/ 852 h 1070"/>
                      <a:gd name="T66" fmla="*/ 17 w 1743"/>
                      <a:gd name="T67" fmla="*/ 772 h 1070"/>
                      <a:gd name="T68" fmla="*/ 51 w 1743"/>
                      <a:gd name="T69" fmla="*/ 699 h 1070"/>
                      <a:gd name="T70" fmla="*/ 111 w 1743"/>
                      <a:gd name="T71" fmla="*/ 636 h 1070"/>
                      <a:gd name="T72" fmla="*/ 183 w 1743"/>
                      <a:gd name="T73" fmla="*/ 595 h 1070"/>
                      <a:gd name="T74" fmla="*/ 175 w 1743"/>
                      <a:gd name="T75" fmla="*/ 521 h 1070"/>
                      <a:gd name="T76" fmla="*/ 192 w 1743"/>
                      <a:gd name="T77" fmla="*/ 461 h 1070"/>
                      <a:gd name="T78" fmla="*/ 218 w 1743"/>
                      <a:gd name="T79" fmla="*/ 389 h 1070"/>
                      <a:gd name="T80" fmla="*/ 256 w 1743"/>
                      <a:gd name="T81" fmla="*/ 330 h 1070"/>
                      <a:gd name="T82" fmla="*/ 297 w 1743"/>
                      <a:gd name="T83" fmla="*/ 298 h 1070"/>
                      <a:gd name="T84" fmla="*/ 357 w 1743"/>
                      <a:gd name="T85" fmla="*/ 271 h 1070"/>
                      <a:gd name="T86" fmla="*/ 401 w 1743"/>
                      <a:gd name="T87" fmla="*/ 257 h 1070"/>
                      <a:gd name="T88" fmla="*/ 448 w 1743"/>
                      <a:gd name="T89" fmla="*/ 187 h 1070"/>
                      <a:gd name="T90" fmla="*/ 442 w 1743"/>
                      <a:gd name="T91" fmla="*/ 69 h 1070"/>
                      <a:gd name="T92" fmla="*/ 484 w 1743"/>
                      <a:gd name="T93" fmla="*/ 17 h 1070"/>
                      <a:gd name="T94" fmla="*/ 537 w 1743"/>
                      <a:gd name="T95" fmla="*/ 0 h 1070"/>
                      <a:gd name="T96" fmla="*/ 637 w 1743"/>
                      <a:gd name="T97" fmla="*/ 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3" h="1070">
                        <a:moveTo>
                          <a:pt x="637" y="5"/>
                        </a:moveTo>
                        <a:lnTo>
                          <a:pt x="1138" y="111"/>
                        </a:lnTo>
                        <a:lnTo>
                          <a:pt x="1275" y="450"/>
                        </a:lnTo>
                        <a:lnTo>
                          <a:pt x="1312" y="490"/>
                        </a:lnTo>
                        <a:lnTo>
                          <a:pt x="1338" y="542"/>
                        </a:lnTo>
                        <a:lnTo>
                          <a:pt x="1374" y="601"/>
                        </a:lnTo>
                        <a:lnTo>
                          <a:pt x="1402" y="645"/>
                        </a:lnTo>
                        <a:lnTo>
                          <a:pt x="1455" y="690"/>
                        </a:lnTo>
                        <a:lnTo>
                          <a:pt x="1486" y="748"/>
                        </a:lnTo>
                        <a:lnTo>
                          <a:pt x="1505" y="801"/>
                        </a:lnTo>
                        <a:lnTo>
                          <a:pt x="1509" y="859"/>
                        </a:lnTo>
                        <a:lnTo>
                          <a:pt x="1559" y="869"/>
                        </a:lnTo>
                        <a:lnTo>
                          <a:pt x="1606" y="888"/>
                        </a:lnTo>
                        <a:lnTo>
                          <a:pt x="1659" y="918"/>
                        </a:lnTo>
                        <a:lnTo>
                          <a:pt x="1696" y="958"/>
                        </a:lnTo>
                        <a:lnTo>
                          <a:pt x="1719" y="1005"/>
                        </a:lnTo>
                        <a:lnTo>
                          <a:pt x="1742" y="1069"/>
                        </a:lnTo>
                        <a:lnTo>
                          <a:pt x="649" y="1069"/>
                        </a:lnTo>
                        <a:lnTo>
                          <a:pt x="619" y="1029"/>
                        </a:lnTo>
                        <a:lnTo>
                          <a:pt x="607" y="992"/>
                        </a:lnTo>
                        <a:lnTo>
                          <a:pt x="598" y="935"/>
                        </a:lnTo>
                        <a:lnTo>
                          <a:pt x="583" y="876"/>
                        </a:lnTo>
                        <a:lnTo>
                          <a:pt x="537" y="823"/>
                        </a:lnTo>
                        <a:lnTo>
                          <a:pt x="496" y="841"/>
                        </a:lnTo>
                        <a:lnTo>
                          <a:pt x="454" y="876"/>
                        </a:lnTo>
                        <a:lnTo>
                          <a:pt x="414" y="906"/>
                        </a:lnTo>
                        <a:lnTo>
                          <a:pt x="375" y="963"/>
                        </a:lnTo>
                        <a:lnTo>
                          <a:pt x="343" y="1039"/>
                        </a:lnTo>
                        <a:lnTo>
                          <a:pt x="274" y="1019"/>
                        </a:lnTo>
                        <a:lnTo>
                          <a:pt x="45" y="1039"/>
                        </a:lnTo>
                        <a:lnTo>
                          <a:pt x="22" y="1002"/>
                        </a:lnTo>
                        <a:lnTo>
                          <a:pt x="2" y="928"/>
                        </a:lnTo>
                        <a:lnTo>
                          <a:pt x="0" y="852"/>
                        </a:lnTo>
                        <a:lnTo>
                          <a:pt x="17" y="772"/>
                        </a:lnTo>
                        <a:lnTo>
                          <a:pt x="51" y="699"/>
                        </a:lnTo>
                        <a:lnTo>
                          <a:pt x="111" y="636"/>
                        </a:lnTo>
                        <a:lnTo>
                          <a:pt x="183" y="595"/>
                        </a:lnTo>
                        <a:lnTo>
                          <a:pt x="175" y="521"/>
                        </a:lnTo>
                        <a:lnTo>
                          <a:pt x="192" y="461"/>
                        </a:lnTo>
                        <a:lnTo>
                          <a:pt x="218" y="389"/>
                        </a:lnTo>
                        <a:lnTo>
                          <a:pt x="256" y="330"/>
                        </a:lnTo>
                        <a:lnTo>
                          <a:pt x="297" y="298"/>
                        </a:lnTo>
                        <a:lnTo>
                          <a:pt x="357" y="271"/>
                        </a:lnTo>
                        <a:lnTo>
                          <a:pt x="401" y="257"/>
                        </a:lnTo>
                        <a:lnTo>
                          <a:pt x="448" y="187"/>
                        </a:lnTo>
                        <a:lnTo>
                          <a:pt x="442" y="69"/>
                        </a:lnTo>
                        <a:lnTo>
                          <a:pt x="484" y="17"/>
                        </a:lnTo>
                        <a:lnTo>
                          <a:pt x="537" y="0"/>
                        </a:lnTo>
                        <a:lnTo>
                          <a:pt x="637" y="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3" name="Freeform 72">
                    <a:extLst>
                      <a:ext uri="{FF2B5EF4-FFF2-40B4-BE49-F238E27FC236}">
                        <a16:creationId xmlns:a16="http://schemas.microsoft.com/office/drawing/2014/main" id="{480B04FB-03BD-1441-CDAE-22D7BAAC1145}"/>
                      </a:ext>
                    </a:extLst>
                  </p:cNvPr>
                  <p:cNvSpPr>
                    <a:spLocks/>
                  </p:cNvSpPr>
                  <p:nvPr/>
                </p:nvSpPr>
                <p:spPr bwMode="auto">
                  <a:xfrm>
                    <a:off x="3816" y="3603"/>
                    <a:ext cx="71" cy="198"/>
                  </a:xfrm>
                  <a:custGeom>
                    <a:avLst/>
                    <a:gdLst>
                      <a:gd name="T0" fmla="*/ 70 w 71"/>
                      <a:gd name="T1" fmla="*/ 0 h 198"/>
                      <a:gd name="T2" fmla="*/ 5 w 71"/>
                      <a:gd name="T3" fmla="*/ 70 h 198"/>
                      <a:gd name="T4" fmla="*/ 0 w 71"/>
                      <a:gd name="T5" fmla="*/ 127 h 198"/>
                      <a:gd name="T6" fmla="*/ 5 w 71"/>
                      <a:gd name="T7" fmla="*/ 180 h 198"/>
                      <a:gd name="T8" fmla="*/ 17 w 71"/>
                      <a:gd name="T9" fmla="*/ 197 h 198"/>
                    </a:gdLst>
                    <a:ahLst/>
                    <a:cxnLst>
                      <a:cxn ang="0">
                        <a:pos x="T0" y="T1"/>
                      </a:cxn>
                      <a:cxn ang="0">
                        <a:pos x="T2" y="T3"/>
                      </a:cxn>
                      <a:cxn ang="0">
                        <a:pos x="T4" y="T5"/>
                      </a:cxn>
                      <a:cxn ang="0">
                        <a:pos x="T6" y="T7"/>
                      </a:cxn>
                      <a:cxn ang="0">
                        <a:pos x="T8" y="T9"/>
                      </a:cxn>
                    </a:cxnLst>
                    <a:rect l="0" t="0" r="r" b="b"/>
                    <a:pathLst>
                      <a:path w="71" h="198">
                        <a:moveTo>
                          <a:pt x="70" y="0"/>
                        </a:moveTo>
                        <a:lnTo>
                          <a:pt x="5" y="70"/>
                        </a:lnTo>
                        <a:lnTo>
                          <a:pt x="0" y="127"/>
                        </a:lnTo>
                        <a:lnTo>
                          <a:pt x="5" y="180"/>
                        </a:lnTo>
                        <a:lnTo>
                          <a:pt x="17" y="197"/>
                        </a:lnTo>
                      </a:path>
                    </a:pathLst>
                  </a:custGeom>
                  <a:noFill/>
                  <a:ln w="12700" cap="rnd" cmpd="sng">
                    <a:solidFill>
                      <a:srgbClr val="009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4" name="Freeform 73">
                    <a:extLst>
                      <a:ext uri="{FF2B5EF4-FFF2-40B4-BE49-F238E27FC236}">
                        <a16:creationId xmlns:a16="http://schemas.microsoft.com/office/drawing/2014/main" id="{53EC69E4-9EC9-7C95-5A1E-97C6C4B352E3}"/>
                      </a:ext>
                    </a:extLst>
                  </p:cNvPr>
                  <p:cNvSpPr>
                    <a:spLocks/>
                  </p:cNvSpPr>
                  <p:nvPr/>
                </p:nvSpPr>
                <p:spPr bwMode="auto">
                  <a:xfrm>
                    <a:off x="4245" y="3514"/>
                    <a:ext cx="161" cy="220"/>
                  </a:xfrm>
                  <a:custGeom>
                    <a:avLst/>
                    <a:gdLst>
                      <a:gd name="T0" fmla="*/ 0 w 161"/>
                      <a:gd name="T1" fmla="*/ 159 h 220"/>
                      <a:gd name="T2" fmla="*/ 26 w 161"/>
                      <a:gd name="T3" fmla="*/ 170 h 220"/>
                      <a:gd name="T4" fmla="*/ 41 w 161"/>
                      <a:gd name="T5" fmla="*/ 183 h 220"/>
                      <a:gd name="T6" fmla="*/ 20 w 161"/>
                      <a:gd name="T7" fmla="*/ 190 h 220"/>
                      <a:gd name="T8" fmla="*/ 47 w 161"/>
                      <a:gd name="T9" fmla="*/ 199 h 220"/>
                      <a:gd name="T10" fmla="*/ 73 w 161"/>
                      <a:gd name="T11" fmla="*/ 219 h 220"/>
                      <a:gd name="T12" fmla="*/ 67 w 161"/>
                      <a:gd name="T13" fmla="*/ 166 h 220"/>
                      <a:gd name="T14" fmla="*/ 109 w 161"/>
                      <a:gd name="T15" fmla="*/ 112 h 220"/>
                      <a:gd name="T16" fmla="*/ 137 w 161"/>
                      <a:gd name="T17" fmla="*/ 92 h 220"/>
                      <a:gd name="T18" fmla="*/ 160 w 161"/>
                      <a:gd name="T19" fmla="*/ 83 h 220"/>
                      <a:gd name="T20" fmla="*/ 141 w 161"/>
                      <a:gd name="T21" fmla="*/ 83 h 220"/>
                      <a:gd name="T22" fmla="*/ 100 w 161"/>
                      <a:gd name="T23" fmla="*/ 92 h 220"/>
                      <a:gd name="T24" fmla="*/ 70 w 161"/>
                      <a:gd name="T25" fmla="*/ 116 h 220"/>
                      <a:gd name="T26" fmla="*/ 77 w 161"/>
                      <a:gd name="T27" fmla="*/ 83 h 220"/>
                      <a:gd name="T28" fmla="*/ 102 w 161"/>
                      <a:gd name="T29" fmla="*/ 36 h 220"/>
                      <a:gd name="T30" fmla="*/ 135 w 161"/>
                      <a:gd name="T31" fmla="*/ 0 h 220"/>
                      <a:gd name="T32" fmla="*/ 102 w 161"/>
                      <a:gd name="T33" fmla="*/ 18 h 220"/>
                      <a:gd name="T34" fmla="*/ 62 w 161"/>
                      <a:gd name="T35" fmla="*/ 57 h 220"/>
                      <a:gd name="T36" fmla="*/ 47 w 161"/>
                      <a:gd name="T37" fmla="*/ 106 h 220"/>
                      <a:gd name="T38" fmla="*/ 47 w 161"/>
                      <a:gd name="T39" fmla="*/ 150 h 220"/>
                      <a:gd name="T40" fmla="*/ 47 w 161"/>
                      <a:gd name="T41" fmla="*/ 173 h 220"/>
                      <a:gd name="T42" fmla="*/ 33 w 161"/>
                      <a:gd name="T43" fmla="*/ 153 h 220"/>
                      <a:gd name="T44" fmla="*/ 0 w 161"/>
                      <a:gd name="T45"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220">
                        <a:moveTo>
                          <a:pt x="0" y="159"/>
                        </a:moveTo>
                        <a:lnTo>
                          <a:pt x="26" y="170"/>
                        </a:lnTo>
                        <a:lnTo>
                          <a:pt x="41" y="183"/>
                        </a:lnTo>
                        <a:lnTo>
                          <a:pt x="20" y="190"/>
                        </a:lnTo>
                        <a:lnTo>
                          <a:pt x="47" y="199"/>
                        </a:lnTo>
                        <a:lnTo>
                          <a:pt x="73" y="219"/>
                        </a:lnTo>
                        <a:lnTo>
                          <a:pt x="67" y="166"/>
                        </a:lnTo>
                        <a:lnTo>
                          <a:pt x="109" y="112"/>
                        </a:lnTo>
                        <a:lnTo>
                          <a:pt x="137" y="92"/>
                        </a:lnTo>
                        <a:lnTo>
                          <a:pt x="160" y="83"/>
                        </a:lnTo>
                        <a:lnTo>
                          <a:pt x="141" y="83"/>
                        </a:lnTo>
                        <a:lnTo>
                          <a:pt x="100" y="92"/>
                        </a:lnTo>
                        <a:lnTo>
                          <a:pt x="70" y="116"/>
                        </a:lnTo>
                        <a:lnTo>
                          <a:pt x="77" y="83"/>
                        </a:lnTo>
                        <a:lnTo>
                          <a:pt x="102" y="36"/>
                        </a:lnTo>
                        <a:lnTo>
                          <a:pt x="135" y="0"/>
                        </a:lnTo>
                        <a:lnTo>
                          <a:pt x="102" y="18"/>
                        </a:lnTo>
                        <a:lnTo>
                          <a:pt x="62" y="57"/>
                        </a:lnTo>
                        <a:lnTo>
                          <a:pt x="47" y="106"/>
                        </a:lnTo>
                        <a:lnTo>
                          <a:pt x="47" y="150"/>
                        </a:lnTo>
                        <a:lnTo>
                          <a:pt x="47" y="173"/>
                        </a:lnTo>
                        <a:lnTo>
                          <a:pt x="33" y="153"/>
                        </a:lnTo>
                        <a:lnTo>
                          <a:pt x="0" y="159"/>
                        </a:lnTo>
                      </a:path>
                    </a:pathLst>
                  </a:custGeom>
                  <a:solidFill>
                    <a:srgbClr val="009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5" name="Freeform 74">
                    <a:extLst>
                      <a:ext uri="{FF2B5EF4-FFF2-40B4-BE49-F238E27FC236}">
                        <a16:creationId xmlns:a16="http://schemas.microsoft.com/office/drawing/2014/main" id="{8FE4A208-DF4A-1BE0-A7C1-9A699AB027D5}"/>
                      </a:ext>
                    </a:extLst>
                  </p:cNvPr>
                  <p:cNvSpPr>
                    <a:spLocks/>
                  </p:cNvSpPr>
                  <p:nvPr/>
                </p:nvSpPr>
                <p:spPr bwMode="auto">
                  <a:xfrm>
                    <a:off x="3935" y="3462"/>
                    <a:ext cx="65" cy="21"/>
                  </a:xfrm>
                  <a:custGeom>
                    <a:avLst/>
                    <a:gdLst>
                      <a:gd name="T0" fmla="*/ 0 w 65"/>
                      <a:gd name="T1" fmla="*/ 20 h 21"/>
                      <a:gd name="T2" fmla="*/ 20 w 65"/>
                      <a:gd name="T3" fmla="*/ 17 h 21"/>
                      <a:gd name="T4" fmla="*/ 39 w 65"/>
                      <a:gd name="T5" fmla="*/ 3 h 21"/>
                      <a:gd name="T6" fmla="*/ 64 w 65"/>
                      <a:gd name="T7" fmla="*/ 0 h 21"/>
                    </a:gdLst>
                    <a:ahLst/>
                    <a:cxnLst>
                      <a:cxn ang="0">
                        <a:pos x="T0" y="T1"/>
                      </a:cxn>
                      <a:cxn ang="0">
                        <a:pos x="T2" y="T3"/>
                      </a:cxn>
                      <a:cxn ang="0">
                        <a:pos x="T4" y="T5"/>
                      </a:cxn>
                      <a:cxn ang="0">
                        <a:pos x="T6" y="T7"/>
                      </a:cxn>
                    </a:cxnLst>
                    <a:rect l="0" t="0" r="r" b="b"/>
                    <a:pathLst>
                      <a:path w="65" h="21">
                        <a:moveTo>
                          <a:pt x="0" y="20"/>
                        </a:moveTo>
                        <a:lnTo>
                          <a:pt x="20" y="17"/>
                        </a:lnTo>
                        <a:lnTo>
                          <a:pt x="39" y="3"/>
                        </a:lnTo>
                        <a:lnTo>
                          <a:pt x="6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6" name="Freeform 75">
                    <a:extLst>
                      <a:ext uri="{FF2B5EF4-FFF2-40B4-BE49-F238E27FC236}">
                        <a16:creationId xmlns:a16="http://schemas.microsoft.com/office/drawing/2014/main" id="{423277BB-FFEE-3F63-176E-6B5FA7106DFD}"/>
                      </a:ext>
                    </a:extLst>
                  </p:cNvPr>
                  <p:cNvSpPr>
                    <a:spLocks/>
                  </p:cNvSpPr>
                  <p:nvPr/>
                </p:nvSpPr>
                <p:spPr bwMode="auto">
                  <a:xfrm>
                    <a:off x="4278" y="2991"/>
                    <a:ext cx="780" cy="471"/>
                  </a:xfrm>
                  <a:custGeom>
                    <a:avLst/>
                    <a:gdLst>
                      <a:gd name="T0" fmla="*/ 0 w 780"/>
                      <a:gd name="T1" fmla="*/ 15 h 471"/>
                      <a:gd name="T2" fmla="*/ 14 w 780"/>
                      <a:gd name="T3" fmla="*/ 49 h 471"/>
                      <a:gd name="T4" fmla="*/ 49 w 780"/>
                      <a:gd name="T5" fmla="*/ 82 h 471"/>
                      <a:gd name="T6" fmla="*/ 84 w 780"/>
                      <a:gd name="T7" fmla="*/ 93 h 471"/>
                      <a:gd name="T8" fmla="*/ 133 w 780"/>
                      <a:gd name="T9" fmla="*/ 105 h 471"/>
                      <a:gd name="T10" fmla="*/ 172 w 780"/>
                      <a:gd name="T11" fmla="*/ 116 h 471"/>
                      <a:gd name="T12" fmla="*/ 236 w 780"/>
                      <a:gd name="T13" fmla="*/ 129 h 471"/>
                      <a:gd name="T14" fmla="*/ 309 w 780"/>
                      <a:gd name="T15" fmla="*/ 143 h 471"/>
                      <a:gd name="T16" fmla="*/ 374 w 780"/>
                      <a:gd name="T17" fmla="*/ 163 h 471"/>
                      <a:gd name="T18" fmla="*/ 416 w 780"/>
                      <a:gd name="T19" fmla="*/ 180 h 471"/>
                      <a:gd name="T20" fmla="*/ 464 w 780"/>
                      <a:gd name="T21" fmla="*/ 213 h 471"/>
                      <a:gd name="T22" fmla="*/ 499 w 780"/>
                      <a:gd name="T23" fmla="*/ 257 h 471"/>
                      <a:gd name="T24" fmla="*/ 531 w 780"/>
                      <a:gd name="T25" fmla="*/ 324 h 471"/>
                      <a:gd name="T26" fmla="*/ 554 w 780"/>
                      <a:gd name="T27" fmla="*/ 396 h 471"/>
                      <a:gd name="T28" fmla="*/ 567 w 780"/>
                      <a:gd name="T29" fmla="*/ 470 h 471"/>
                      <a:gd name="T30" fmla="*/ 578 w 780"/>
                      <a:gd name="T31" fmla="*/ 420 h 471"/>
                      <a:gd name="T32" fmla="*/ 591 w 780"/>
                      <a:gd name="T33" fmla="*/ 378 h 471"/>
                      <a:gd name="T34" fmla="*/ 599 w 780"/>
                      <a:gd name="T35" fmla="*/ 317 h 471"/>
                      <a:gd name="T36" fmla="*/ 601 w 780"/>
                      <a:gd name="T37" fmla="*/ 251 h 471"/>
                      <a:gd name="T38" fmla="*/ 609 w 780"/>
                      <a:gd name="T39" fmla="*/ 190 h 471"/>
                      <a:gd name="T40" fmla="*/ 610 w 780"/>
                      <a:gd name="T41" fmla="*/ 112 h 471"/>
                      <a:gd name="T42" fmla="*/ 655 w 780"/>
                      <a:gd name="T43" fmla="*/ 167 h 471"/>
                      <a:gd name="T44" fmla="*/ 675 w 780"/>
                      <a:gd name="T45" fmla="*/ 219 h 471"/>
                      <a:gd name="T46" fmla="*/ 693 w 780"/>
                      <a:gd name="T47" fmla="*/ 266 h 471"/>
                      <a:gd name="T48" fmla="*/ 705 w 780"/>
                      <a:gd name="T49" fmla="*/ 311 h 471"/>
                      <a:gd name="T50" fmla="*/ 710 w 780"/>
                      <a:gd name="T51" fmla="*/ 339 h 471"/>
                      <a:gd name="T52" fmla="*/ 779 w 780"/>
                      <a:gd name="T53" fmla="*/ 392 h 471"/>
                      <a:gd name="T54" fmla="*/ 723 w 780"/>
                      <a:gd name="T55" fmla="*/ 330 h 471"/>
                      <a:gd name="T56" fmla="*/ 710 w 780"/>
                      <a:gd name="T57" fmla="*/ 284 h 471"/>
                      <a:gd name="T58" fmla="*/ 679 w 780"/>
                      <a:gd name="T59" fmla="*/ 183 h 471"/>
                      <a:gd name="T60" fmla="*/ 617 w 780"/>
                      <a:gd name="T61" fmla="*/ 93 h 471"/>
                      <a:gd name="T62" fmla="*/ 585 w 780"/>
                      <a:gd name="T63" fmla="*/ 40 h 471"/>
                      <a:gd name="T64" fmla="*/ 541 w 780"/>
                      <a:gd name="T65" fmla="*/ 44 h 471"/>
                      <a:gd name="T66" fmla="*/ 506 w 780"/>
                      <a:gd name="T67" fmla="*/ 44 h 471"/>
                      <a:gd name="T68" fmla="*/ 456 w 780"/>
                      <a:gd name="T69" fmla="*/ 44 h 471"/>
                      <a:gd name="T70" fmla="*/ 399 w 780"/>
                      <a:gd name="T71" fmla="*/ 35 h 471"/>
                      <a:gd name="T72" fmla="*/ 350 w 780"/>
                      <a:gd name="T73" fmla="*/ 35 h 471"/>
                      <a:gd name="T74" fmla="*/ 312 w 780"/>
                      <a:gd name="T75" fmla="*/ 17 h 471"/>
                      <a:gd name="T76" fmla="*/ 253 w 780"/>
                      <a:gd name="T77" fmla="*/ 3 h 471"/>
                      <a:gd name="T78" fmla="*/ 172 w 780"/>
                      <a:gd name="T79" fmla="*/ 0 h 471"/>
                      <a:gd name="T80" fmla="*/ 61 w 780"/>
                      <a:gd name="T81" fmla="*/ 8 h 471"/>
                      <a:gd name="T82" fmla="*/ 0 w 780"/>
                      <a:gd name="T83" fmla="*/ 1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0" h="471">
                        <a:moveTo>
                          <a:pt x="0" y="15"/>
                        </a:moveTo>
                        <a:lnTo>
                          <a:pt x="14" y="49"/>
                        </a:lnTo>
                        <a:lnTo>
                          <a:pt x="49" y="82"/>
                        </a:lnTo>
                        <a:lnTo>
                          <a:pt x="84" y="93"/>
                        </a:lnTo>
                        <a:lnTo>
                          <a:pt x="133" y="105"/>
                        </a:lnTo>
                        <a:lnTo>
                          <a:pt x="172" y="116"/>
                        </a:lnTo>
                        <a:lnTo>
                          <a:pt x="236" y="129"/>
                        </a:lnTo>
                        <a:lnTo>
                          <a:pt x="309" y="143"/>
                        </a:lnTo>
                        <a:lnTo>
                          <a:pt x="374" y="163"/>
                        </a:lnTo>
                        <a:lnTo>
                          <a:pt x="416" y="180"/>
                        </a:lnTo>
                        <a:lnTo>
                          <a:pt x="464" y="213"/>
                        </a:lnTo>
                        <a:lnTo>
                          <a:pt x="499" y="257"/>
                        </a:lnTo>
                        <a:lnTo>
                          <a:pt x="531" y="324"/>
                        </a:lnTo>
                        <a:lnTo>
                          <a:pt x="554" y="396"/>
                        </a:lnTo>
                        <a:lnTo>
                          <a:pt x="567" y="470"/>
                        </a:lnTo>
                        <a:lnTo>
                          <a:pt x="578" y="420"/>
                        </a:lnTo>
                        <a:lnTo>
                          <a:pt x="591" y="378"/>
                        </a:lnTo>
                        <a:lnTo>
                          <a:pt x="599" y="317"/>
                        </a:lnTo>
                        <a:lnTo>
                          <a:pt x="601" y="251"/>
                        </a:lnTo>
                        <a:lnTo>
                          <a:pt x="609" y="190"/>
                        </a:lnTo>
                        <a:lnTo>
                          <a:pt x="610" y="112"/>
                        </a:lnTo>
                        <a:lnTo>
                          <a:pt x="655" y="167"/>
                        </a:lnTo>
                        <a:lnTo>
                          <a:pt x="675" y="219"/>
                        </a:lnTo>
                        <a:lnTo>
                          <a:pt x="693" y="266"/>
                        </a:lnTo>
                        <a:lnTo>
                          <a:pt x="705" y="311"/>
                        </a:lnTo>
                        <a:lnTo>
                          <a:pt x="710" y="339"/>
                        </a:lnTo>
                        <a:lnTo>
                          <a:pt x="779" y="392"/>
                        </a:lnTo>
                        <a:lnTo>
                          <a:pt x="723" y="330"/>
                        </a:lnTo>
                        <a:lnTo>
                          <a:pt x="710" y="284"/>
                        </a:lnTo>
                        <a:lnTo>
                          <a:pt x="679" y="183"/>
                        </a:lnTo>
                        <a:lnTo>
                          <a:pt x="617" y="93"/>
                        </a:lnTo>
                        <a:lnTo>
                          <a:pt x="585" y="40"/>
                        </a:lnTo>
                        <a:lnTo>
                          <a:pt x="541" y="44"/>
                        </a:lnTo>
                        <a:lnTo>
                          <a:pt x="506" y="44"/>
                        </a:lnTo>
                        <a:lnTo>
                          <a:pt x="456" y="44"/>
                        </a:lnTo>
                        <a:lnTo>
                          <a:pt x="399" y="35"/>
                        </a:lnTo>
                        <a:lnTo>
                          <a:pt x="350" y="35"/>
                        </a:lnTo>
                        <a:lnTo>
                          <a:pt x="312" y="17"/>
                        </a:lnTo>
                        <a:lnTo>
                          <a:pt x="253" y="3"/>
                        </a:lnTo>
                        <a:lnTo>
                          <a:pt x="172" y="0"/>
                        </a:lnTo>
                        <a:lnTo>
                          <a:pt x="61" y="8"/>
                        </a:lnTo>
                        <a:lnTo>
                          <a:pt x="0" y="15"/>
                        </a:lnTo>
                      </a:path>
                    </a:pathLst>
                  </a:custGeom>
                  <a:solidFill>
                    <a:srgbClr val="009080"/>
                  </a:solidFill>
                  <a:ln w="12700" cap="rnd" cmpd="sng">
                    <a:solidFill>
                      <a:srgbClr val="009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27" name="Freeform 76">
                    <a:extLst>
                      <a:ext uri="{FF2B5EF4-FFF2-40B4-BE49-F238E27FC236}">
                        <a16:creationId xmlns:a16="http://schemas.microsoft.com/office/drawing/2014/main" id="{C67D37FF-DAA1-F4F3-BFA5-A99BD9779604}"/>
                      </a:ext>
                    </a:extLst>
                  </p:cNvPr>
                  <p:cNvSpPr>
                    <a:spLocks/>
                  </p:cNvSpPr>
                  <p:nvPr/>
                </p:nvSpPr>
                <p:spPr bwMode="auto">
                  <a:xfrm>
                    <a:off x="4271" y="2920"/>
                    <a:ext cx="841" cy="545"/>
                  </a:xfrm>
                  <a:custGeom>
                    <a:avLst/>
                    <a:gdLst>
                      <a:gd name="T0" fmla="*/ 0 w 841"/>
                      <a:gd name="T1" fmla="*/ 15 h 545"/>
                      <a:gd name="T2" fmla="*/ 15 w 841"/>
                      <a:gd name="T3" fmla="*/ 50 h 545"/>
                      <a:gd name="T4" fmla="*/ 51 w 841"/>
                      <a:gd name="T5" fmla="*/ 83 h 545"/>
                      <a:gd name="T6" fmla="*/ 86 w 841"/>
                      <a:gd name="T7" fmla="*/ 94 h 545"/>
                      <a:gd name="T8" fmla="*/ 134 w 841"/>
                      <a:gd name="T9" fmla="*/ 106 h 545"/>
                      <a:gd name="T10" fmla="*/ 172 w 841"/>
                      <a:gd name="T11" fmla="*/ 118 h 545"/>
                      <a:gd name="T12" fmla="*/ 236 w 841"/>
                      <a:gd name="T13" fmla="*/ 130 h 545"/>
                      <a:gd name="T14" fmla="*/ 310 w 841"/>
                      <a:gd name="T15" fmla="*/ 143 h 545"/>
                      <a:gd name="T16" fmla="*/ 374 w 841"/>
                      <a:gd name="T17" fmla="*/ 164 h 545"/>
                      <a:gd name="T18" fmla="*/ 415 w 841"/>
                      <a:gd name="T19" fmla="*/ 187 h 545"/>
                      <a:gd name="T20" fmla="*/ 458 w 841"/>
                      <a:gd name="T21" fmla="*/ 228 h 545"/>
                      <a:gd name="T22" fmla="*/ 497 w 841"/>
                      <a:gd name="T23" fmla="*/ 267 h 545"/>
                      <a:gd name="T24" fmla="*/ 533 w 841"/>
                      <a:gd name="T25" fmla="*/ 325 h 545"/>
                      <a:gd name="T26" fmla="*/ 559 w 841"/>
                      <a:gd name="T27" fmla="*/ 395 h 545"/>
                      <a:gd name="T28" fmla="*/ 577 w 841"/>
                      <a:gd name="T29" fmla="*/ 474 h 545"/>
                      <a:gd name="T30" fmla="*/ 592 w 841"/>
                      <a:gd name="T31" fmla="*/ 419 h 545"/>
                      <a:gd name="T32" fmla="*/ 601 w 841"/>
                      <a:gd name="T33" fmla="*/ 370 h 545"/>
                      <a:gd name="T34" fmla="*/ 602 w 841"/>
                      <a:gd name="T35" fmla="*/ 311 h 545"/>
                      <a:gd name="T36" fmla="*/ 612 w 841"/>
                      <a:gd name="T37" fmla="*/ 244 h 545"/>
                      <a:gd name="T38" fmla="*/ 609 w 841"/>
                      <a:gd name="T39" fmla="*/ 187 h 545"/>
                      <a:gd name="T40" fmla="*/ 622 w 841"/>
                      <a:gd name="T41" fmla="*/ 176 h 545"/>
                      <a:gd name="T42" fmla="*/ 642 w 841"/>
                      <a:gd name="T43" fmla="*/ 200 h 545"/>
                      <a:gd name="T44" fmla="*/ 673 w 841"/>
                      <a:gd name="T45" fmla="*/ 234 h 545"/>
                      <a:gd name="T46" fmla="*/ 730 w 841"/>
                      <a:gd name="T47" fmla="*/ 392 h 545"/>
                      <a:gd name="T48" fmla="*/ 796 w 841"/>
                      <a:gd name="T49" fmla="*/ 480 h 545"/>
                      <a:gd name="T50" fmla="*/ 840 w 841"/>
                      <a:gd name="T51" fmla="*/ 544 h 545"/>
                      <a:gd name="T52" fmla="*/ 793 w 841"/>
                      <a:gd name="T53" fmla="*/ 456 h 545"/>
                      <a:gd name="T54" fmla="*/ 762 w 841"/>
                      <a:gd name="T55" fmla="*/ 428 h 545"/>
                      <a:gd name="T56" fmla="*/ 712 w 841"/>
                      <a:gd name="T57" fmla="*/ 284 h 545"/>
                      <a:gd name="T58" fmla="*/ 679 w 841"/>
                      <a:gd name="T59" fmla="*/ 184 h 545"/>
                      <a:gd name="T60" fmla="*/ 619 w 841"/>
                      <a:gd name="T61" fmla="*/ 94 h 545"/>
                      <a:gd name="T62" fmla="*/ 585 w 841"/>
                      <a:gd name="T63" fmla="*/ 41 h 545"/>
                      <a:gd name="T64" fmla="*/ 542 w 841"/>
                      <a:gd name="T65" fmla="*/ 44 h 545"/>
                      <a:gd name="T66" fmla="*/ 506 w 841"/>
                      <a:gd name="T67" fmla="*/ 44 h 545"/>
                      <a:gd name="T68" fmla="*/ 456 w 841"/>
                      <a:gd name="T69" fmla="*/ 44 h 545"/>
                      <a:gd name="T70" fmla="*/ 401 w 841"/>
                      <a:gd name="T71" fmla="*/ 36 h 545"/>
                      <a:gd name="T72" fmla="*/ 351 w 841"/>
                      <a:gd name="T73" fmla="*/ 36 h 545"/>
                      <a:gd name="T74" fmla="*/ 313 w 841"/>
                      <a:gd name="T75" fmla="*/ 17 h 545"/>
                      <a:gd name="T76" fmla="*/ 254 w 841"/>
                      <a:gd name="T77" fmla="*/ 3 h 545"/>
                      <a:gd name="T78" fmla="*/ 172 w 841"/>
                      <a:gd name="T79" fmla="*/ 0 h 545"/>
                      <a:gd name="T80" fmla="*/ 62 w 841"/>
                      <a:gd name="T81" fmla="*/ 10 h 545"/>
                      <a:gd name="T82" fmla="*/ 0 w 841"/>
                      <a:gd name="T83" fmla="*/ 1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1" h="545">
                        <a:moveTo>
                          <a:pt x="0" y="15"/>
                        </a:moveTo>
                        <a:lnTo>
                          <a:pt x="15" y="50"/>
                        </a:lnTo>
                        <a:lnTo>
                          <a:pt x="51" y="83"/>
                        </a:lnTo>
                        <a:lnTo>
                          <a:pt x="86" y="94"/>
                        </a:lnTo>
                        <a:lnTo>
                          <a:pt x="134" y="106"/>
                        </a:lnTo>
                        <a:lnTo>
                          <a:pt x="172" y="118"/>
                        </a:lnTo>
                        <a:lnTo>
                          <a:pt x="236" y="130"/>
                        </a:lnTo>
                        <a:lnTo>
                          <a:pt x="310" y="143"/>
                        </a:lnTo>
                        <a:lnTo>
                          <a:pt x="374" y="164"/>
                        </a:lnTo>
                        <a:lnTo>
                          <a:pt x="415" y="187"/>
                        </a:lnTo>
                        <a:lnTo>
                          <a:pt x="458" y="228"/>
                        </a:lnTo>
                        <a:lnTo>
                          <a:pt x="497" y="267"/>
                        </a:lnTo>
                        <a:lnTo>
                          <a:pt x="533" y="325"/>
                        </a:lnTo>
                        <a:lnTo>
                          <a:pt x="559" y="395"/>
                        </a:lnTo>
                        <a:lnTo>
                          <a:pt x="577" y="474"/>
                        </a:lnTo>
                        <a:lnTo>
                          <a:pt x="592" y="419"/>
                        </a:lnTo>
                        <a:lnTo>
                          <a:pt x="601" y="370"/>
                        </a:lnTo>
                        <a:lnTo>
                          <a:pt x="602" y="311"/>
                        </a:lnTo>
                        <a:lnTo>
                          <a:pt x="612" y="244"/>
                        </a:lnTo>
                        <a:lnTo>
                          <a:pt x="609" y="187"/>
                        </a:lnTo>
                        <a:lnTo>
                          <a:pt x="622" y="176"/>
                        </a:lnTo>
                        <a:lnTo>
                          <a:pt x="642" y="200"/>
                        </a:lnTo>
                        <a:lnTo>
                          <a:pt x="673" y="234"/>
                        </a:lnTo>
                        <a:lnTo>
                          <a:pt x="730" y="392"/>
                        </a:lnTo>
                        <a:lnTo>
                          <a:pt x="796" y="480"/>
                        </a:lnTo>
                        <a:lnTo>
                          <a:pt x="840" y="544"/>
                        </a:lnTo>
                        <a:lnTo>
                          <a:pt x="793" y="456"/>
                        </a:lnTo>
                        <a:lnTo>
                          <a:pt x="762" y="428"/>
                        </a:lnTo>
                        <a:lnTo>
                          <a:pt x="712" y="284"/>
                        </a:lnTo>
                        <a:lnTo>
                          <a:pt x="679" y="184"/>
                        </a:lnTo>
                        <a:lnTo>
                          <a:pt x="619" y="94"/>
                        </a:lnTo>
                        <a:lnTo>
                          <a:pt x="585" y="41"/>
                        </a:lnTo>
                        <a:lnTo>
                          <a:pt x="542" y="44"/>
                        </a:lnTo>
                        <a:lnTo>
                          <a:pt x="506" y="44"/>
                        </a:lnTo>
                        <a:lnTo>
                          <a:pt x="456" y="44"/>
                        </a:lnTo>
                        <a:lnTo>
                          <a:pt x="401" y="36"/>
                        </a:lnTo>
                        <a:lnTo>
                          <a:pt x="351" y="36"/>
                        </a:lnTo>
                        <a:lnTo>
                          <a:pt x="313" y="17"/>
                        </a:lnTo>
                        <a:lnTo>
                          <a:pt x="254" y="3"/>
                        </a:lnTo>
                        <a:lnTo>
                          <a:pt x="172" y="0"/>
                        </a:lnTo>
                        <a:lnTo>
                          <a:pt x="62" y="10"/>
                        </a:lnTo>
                        <a:lnTo>
                          <a:pt x="0" y="15"/>
                        </a:lnTo>
                      </a:path>
                    </a:pathLst>
                  </a:custGeom>
                  <a:solidFill>
                    <a:srgbClr val="00DFCA"/>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sp>
              <p:nvSpPr>
                <p:cNvPr id="21" name="Freeform 78">
                  <a:extLst>
                    <a:ext uri="{FF2B5EF4-FFF2-40B4-BE49-F238E27FC236}">
                      <a16:creationId xmlns:a16="http://schemas.microsoft.com/office/drawing/2014/main" id="{65F77F2C-1CA3-7581-9A15-6EB8A1E1CECD}"/>
                    </a:ext>
                  </a:extLst>
                </p:cNvPr>
                <p:cNvSpPr>
                  <a:spLocks/>
                </p:cNvSpPr>
                <p:nvPr/>
              </p:nvSpPr>
              <p:spPr bwMode="auto">
                <a:xfrm>
                  <a:off x="3800" y="2676"/>
                  <a:ext cx="855" cy="1374"/>
                </a:xfrm>
                <a:custGeom>
                  <a:avLst/>
                  <a:gdLst>
                    <a:gd name="T0" fmla="*/ 439 w 855"/>
                    <a:gd name="T1" fmla="*/ 962 h 1374"/>
                    <a:gd name="T2" fmla="*/ 495 w 855"/>
                    <a:gd name="T3" fmla="*/ 792 h 1374"/>
                    <a:gd name="T4" fmla="*/ 533 w 855"/>
                    <a:gd name="T5" fmla="*/ 587 h 1374"/>
                    <a:gd name="T6" fmla="*/ 525 w 855"/>
                    <a:gd name="T7" fmla="*/ 453 h 1374"/>
                    <a:gd name="T8" fmla="*/ 585 w 855"/>
                    <a:gd name="T9" fmla="*/ 423 h 1374"/>
                    <a:gd name="T10" fmla="*/ 620 w 855"/>
                    <a:gd name="T11" fmla="*/ 357 h 1374"/>
                    <a:gd name="T12" fmla="*/ 628 w 855"/>
                    <a:gd name="T13" fmla="*/ 309 h 1374"/>
                    <a:gd name="T14" fmla="*/ 656 w 855"/>
                    <a:gd name="T15" fmla="*/ 328 h 1374"/>
                    <a:gd name="T16" fmla="*/ 700 w 855"/>
                    <a:gd name="T17" fmla="*/ 331 h 1374"/>
                    <a:gd name="T18" fmla="*/ 673 w 855"/>
                    <a:gd name="T19" fmla="*/ 362 h 1374"/>
                    <a:gd name="T20" fmla="*/ 703 w 855"/>
                    <a:gd name="T21" fmla="*/ 382 h 1374"/>
                    <a:gd name="T22" fmla="*/ 743 w 855"/>
                    <a:gd name="T23" fmla="*/ 343 h 1374"/>
                    <a:gd name="T24" fmla="*/ 717 w 855"/>
                    <a:gd name="T25" fmla="*/ 277 h 1374"/>
                    <a:gd name="T26" fmla="*/ 737 w 855"/>
                    <a:gd name="T27" fmla="*/ 262 h 1374"/>
                    <a:gd name="T28" fmla="*/ 800 w 855"/>
                    <a:gd name="T29" fmla="*/ 319 h 1374"/>
                    <a:gd name="T30" fmla="*/ 822 w 855"/>
                    <a:gd name="T31" fmla="*/ 284 h 1374"/>
                    <a:gd name="T32" fmla="*/ 781 w 855"/>
                    <a:gd name="T33" fmla="*/ 225 h 1374"/>
                    <a:gd name="T34" fmla="*/ 660 w 855"/>
                    <a:gd name="T35" fmla="*/ 175 h 1374"/>
                    <a:gd name="T36" fmla="*/ 771 w 855"/>
                    <a:gd name="T37" fmla="*/ 198 h 1374"/>
                    <a:gd name="T38" fmla="*/ 839 w 855"/>
                    <a:gd name="T39" fmla="*/ 237 h 1374"/>
                    <a:gd name="T40" fmla="*/ 852 w 855"/>
                    <a:gd name="T41" fmla="*/ 195 h 1374"/>
                    <a:gd name="T42" fmla="*/ 791 w 855"/>
                    <a:gd name="T43" fmla="*/ 144 h 1374"/>
                    <a:gd name="T44" fmla="*/ 687 w 855"/>
                    <a:gd name="T45" fmla="*/ 111 h 1374"/>
                    <a:gd name="T46" fmla="*/ 664 w 855"/>
                    <a:gd name="T47" fmla="*/ 102 h 1374"/>
                    <a:gd name="T48" fmla="*/ 745 w 855"/>
                    <a:gd name="T49" fmla="*/ 102 h 1374"/>
                    <a:gd name="T50" fmla="*/ 801 w 855"/>
                    <a:gd name="T51" fmla="*/ 141 h 1374"/>
                    <a:gd name="T52" fmla="*/ 839 w 855"/>
                    <a:gd name="T53" fmla="*/ 126 h 1374"/>
                    <a:gd name="T54" fmla="*/ 818 w 855"/>
                    <a:gd name="T55" fmla="*/ 84 h 1374"/>
                    <a:gd name="T56" fmla="*/ 717 w 855"/>
                    <a:gd name="T57" fmla="*/ 32 h 1374"/>
                    <a:gd name="T58" fmla="*/ 574 w 855"/>
                    <a:gd name="T59" fmla="*/ 50 h 1374"/>
                    <a:gd name="T60" fmla="*/ 478 w 855"/>
                    <a:gd name="T61" fmla="*/ 102 h 1374"/>
                    <a:gd name="T62" fmla="*/ 417 w 855"/>
                    <a:gd name="T63" fmla="*/ 11 h 1374"/>
                    <a:gd name="T64" fmla="*/ 342 w 855"/>
                    <a:gd name="T65" fmla="*/ 5 h 1374"/>
                    <a:gd name="T66" fmla="*/ 353 w 855"/>
                    <a:gd name="T67" fmla="*/ 55 h 1374"/>
                    <a:gd name="T68" fmla="*/ 376 w 855"/>
                    <a:gd name="T69" fmla="*/ 114 h 1374"/>
                    <a:gd name="T70" fmla="*/ 376 w 855"/>
                    <a:gd name="T71" fmla="*/ 202 h 1374"/>
                    <a:gd name="T72" fmla="*/ 348 w 855"/>
                    <a:gd name="T73" fmla="*/ 260 h 1374"/>
                    <a:gd name="T74" fmla="*/ 339 w 855"/>
                    <a:gd name="T75" fmla="*/ 336 h 1374"/>
                    <a:gd name="T76" fmla="*/ 359 w 855"/>
                    <a:gd name="T77" fmla="*/ 418 h 1374"/>
                    <a:gd name="T78" fmla="*/ 319 w 855"/>
                    <a:gd name="T79" fmla="*/ 576 h 1374"/>
                    <a:gd name="T80" fmla="*/ 273 w 855"/>
                    <a:gd name="T81" fmla="*/ 704 h 1374"/>
                    <a:gd name="T82" fmla="*/ 220 w 855"/>
                    <a:gd name="T83" fmla="*/ 789 h 1374"/>
                    <a:gd name="T84" fmla="*/ 123 w 855"/>
                    <a:gd name="T85" fmla="*/ 868 h 1374"/>
                    <a:gd name="T86" fmla="*/ 33 w 855"/>
                    <a:gd name="T87" fmla="*/ 1018 h 1374"/>
                    <a:gd name="T88" fmla="*/ 3 w 855"/>
                    <a:gd name="T89" fmla="*/ 1121 h 1374"/>
                    <a:gd name="T90" fmla="*/ 0 w 855"/>
                    <a:gd name="T91" fmla="*/ 1207 h 1374"/>
                    <a:gd name="T92" fmla="*/ 19 w 855"/>
                    <a:gd name="T93" fmla="*/ 1308 h 1374"/>
                    <a:gd name="T94" fmla="*/ 67 w 855"/>
                    <a:gd name="T95" fmla="*/ 1356 h 1374"/>
                    <a:gd name="T96" fmla="*/ 144 w 855"/>
                    <a:gd name="T97" fmla="*/ 1373 h 1374"/>
                    <a:gd name="T98" fmla="*/ 217 w 855"/>
                    <a:gd name="T99" fmla="*/ 1328 h 1374"/>
                    <a:gd name="T100" fmla="*/ 249 w 855"/>
                    <a:gd name="T101" fmla="*/ 1224 h 1374"/>
                    <a:gd name="T102" fmla="*/ 330 w 855"/>
                    <a:gd name="T103" fmla="*/ 1119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5" h="1374">
                      <a:moveTo>
                        <a:pt x="376" y="1057"/>
                      </a:moveTo>
                      <a:lnTo>
                        <a:pt x="439" y="962"/>
                      </a:lnTo>
                      <a:lnTo>
                        <a:pt x="463" y="898"/>
                      </a:lnTo>
                      <a:lnTo>
                        <a:pt x="495" y="792"/>
                      </a:lnTo>
                      <a:lnTo>
                        <a:pt x="515" y="692"/>
                      </a:lnTo>
                      <a:lnTo>
                        <a:pt x="533" y="587"/>
                      </a:lnTo>
                      <a:lnTo>
                        <a:pt x="530" y="517"/>
                      </a:lnTo>
                      <a:lnTo>
                        <a:pt x="525" y="453"/>
                      </a:lnTo>
                      <a:lnTo>
                        <a:pt x="557" y="442"/>
                      </a:lnTo>
                      <a:lnTo>
                        <a:pt x="585" y="423"/>
                      </a:lnTo>
                      <a:lnTo>
                        <a:pt x="604" y="394"/>
                      </a:lnTo>
                      <a:lnTo>
                        <a:pt x="620" y="357"/>
                      </a:lnTo>
                      <a:lnTo>
                        <a:pt x="627" y="328"/>
                      </a:lnTo>
                      <a:lnTo>
                        <a:pt x="628" y="309"/>
                      </a:lnTo>
                      <a:lnTo>
                        <a:pt x="641" y="321"/>
                      </a:lnTo>
                      <a:lnTo>
                        <a:pt x="656" y="328"/>
                      </a:lnTo>
                      <a:lnTo>
                        <a:pt x="676" y="335"/>
                      </a:lnTo>
                      <a:lnTo>
                        <a:pt x="700" y="331"/>
                      </a:lnTo>
                      <a:lnTo>
                        <a:pt x="677" y="342"/>
                      </a:lnTo>
                      <a:lnTo>
                        <a:pt x="673" y="362"/>
                      </a:lnTo>
                      <a:lnTo>
                        <a:pt x="682" y="378"/>
                      </a:lnTo>
                      <a:lnTo>
                        <a:pt x="703" y="382"/>
                      </a:lnTo>
                      <a:lnTo>
                        <a:pt x="728" y="369"/>
                      </a:lnTo>
                      <a:lnTo>
                        <a:pt x="743" y="343"/>
                      </a:lnTo>
                      <a:lnTo>
                        <a:pt x="734" y="305"/>
                      </a:lnTo>
                      <a:lnTo>
                        <a:pt x="717" y="277"/>
                      </a:lnTo>
                      <a:lnTo>
                        <a:pt x="650" y="237"/>
                      </a:lnTo>
                      <a:lnTo>
                        <a:pt x="737" y="262"/>
                      </a:lnTo>
                      <a:lnTo>
                        <a:pt x="781" y="313"/>
                      </a:lnTo>
                      <a:lnTo>
                        <a:pt x="800" y="319"/>
                      </a:lnTo>
                      <a:lnTo>
                        <a:pt x="816" y="308"/>
                      </a:lnTo>
                      <a:lnTo>
                        <a:pt x="822" y="284"/>
                      </a:lnTo>
                      <a:lnTo>
                        <a:pt x="810" y="260"/>
                      </a:lnTo>
                      <a:lnTo>
                        <a:pt x="781" y="225"/>
                      </a:lnTo>
                      <a:lnTo>
                        <a:pt x="728" y="195"/>
                      </a:lnTo>
                      <a:lnTo>
                        <a:pt x="660" y="175"/>
                      </a:lnTo>
                      <a:lnTo>
                        <a:pt x="722" y="173"/>
                      </a:lnTo>
                      <a:lnTo>
                        <a:pt x="771" y="198"/>
                      </a:lnTo>
                      <a:lnTo>
                        <a:pt x="822" y="237"/>
                      </a:lnTo>
                      <a:lnTo>
                        <a:pt x="839" y="237"/>
                      </a:lnTo>
                      <a:lnTo>
                        <a:pt x="854" y="221"/>
                      </a:lnTo>
                      <a:lnTo>
                        <a:pt x="852" y="195"/>
                      </a:lnTo>
                      <a:lnTo>
                        <a:pt x="824" y="166"/>
                      </a:lnTo>
                      <a:lnTo>
                        <a:pt x="791" y="144"/>
                      </a:lnTo>
                      <a:lnTo>
                        <a:pt x="733" y="115"/>
                      </a:lnTo>
                      <a:lnTo>
                        <a:pt x="687" y="111"/>
                      </a:lnTo>
                      <a:lnTo>
                        <a:pt x="628" y="126"/>
                      </a:lnTo>
                      <a:lnTo>
                        <a:pt x="664" y="102"/>
                      </a:lnTo>
                      <a:lnTo>
                        <a:pt x="703" y="99"/>
                      </a:lnTo>
                      <a:lnTo>
                        <a:pt x="745" y="102"/>
                      </a:lnTo>
                      <a:lnTo>
                        <a:pt x="764" y="122"/>
                      </a:lnTo>
                      <a:lnTo>
                        <a:pt x="801" y="141"/>
                      </a:lnTo>
                      <a:lnTo>
                        <a:pt x="831" y="141"/>
                      </a:lnTo>
                      <a:lnTo>
                        <a:pt x="839" y="126"/>
                      </a:lnTo>
                      <a:lnTo>
                        <a:pt x="837" y="105"/>
                      </a:lnTo>
                      <a:lnTo>
                        <a:pt x="818" y="84"/>
                      </a:lnTo>
                      <a:lnTo>
                        <a:pt x="768" y="50"/>
                      </a:lnTo>
                      <a:lnTo>
                        <a:pt x="717" y="32"/>
                      </a:lnTo>
                      <a:lnTo>
                        <a:pt x="643" y="35"/>
                      </a:lnTo>
                      <a:lnTo>
                        <a:pt x="574" y="50"/>
                      </a:lnTo>
                      <a:lnTo>
                        <a:pt x="525" y="75"/>
                      </a:lnTo>
                      <a:lnTo>
                        <a:pt x="478" y="102"/>
                      </a:lnTo>
                      <a:lnTo>
                        <a:pt x="448" y="58"/>
                      </a:lnTo>
                      <a:lnTo>
                        <a:pt x="417" y="11"/>
                      </a:lnTo>
                      <a:lnTo>
                        <a:pt x="380" y="0"/>
                      </a:lnTo>
                      <a:lnTo>
                        <a:pt x="342" y="5"/>
                      </a:lnTo>
                      <a:lnTo>
                        <a:pt x="324" y="26"/>
                      </a:lnTo>
                      <a:lnTo>
                        <a:pt x="353" y="55"/>
                      </a:lnTo>
                      <a:lnTo>
                        <a:pt x="371" y="84"/>
                      </a:lnTo>
                      <a:lnTo>
                        <a:pt x="376" y="114"/>
                      </a:lnTo>
                      <a:lnTo>
                        <a:pt x="386" y="167"/>
                      </a:lnTo>
                      <a:lnTo>
                        <a:pt x="376" y="202"/>
                      </a:lnTo>
                      <a:lnTo>
                        <a:pt x="366" y="234"/>
                      </a:lnTo>
                      <a:lnTo>
                        <a:pt x="348" y="260"/>
                      </a:lnTo>
                      <a:lnTo>
                        <a:pt x="339" y="292"/>
                      </a:lnTo>
                      <a:lnTo>
                        <a:pt x="339" y="336"/>
                      </a:lnTo>
                      <a:lnTo>
                        <a:pt x="348" y="383"/>
                      </a:lnTo>
                      <a:lnTo>
                        <a:pt x="359" y="418"/>
                      </a:lnTo>
                      <a:lnTo>
                        <a:pt x="342" y="493"/>
                      </a:lnTo>
                      <a:lnTo>
                        <a:pt x="319" y="576"/>
                      </a:lnTo>
                      <a:lnTo>
                        <a:pt x="295" y="641"/>
                      </a:lnTo>
                      <a:lnTo>
                        <a:pt x="273" y="704"/>
                      </a:lnTo>
                      <a:lnTo>
                        <a:pt x="249" y="745"/>
                      </a:lnTo>
                      <a:lnTo>
                        <a:pt x="220" y="789"/>
                      </a:lnTo>
                      <a:lnTo>
                        <a:pt x="179" y="826"/>
                      </a:lnTo>
                      <a:lnTo>
                        <a:pt x="123" y="868"/>
                      </a:lnTo>
                      <a:lnTo>
                        <a:pt x="76" y="933"/>
                      </a:lnTo>
                      <a:lnTo>
                        <a:pt x="33" y="1018"/>
                      </a:lnTo>
                      <a:lnTo>
                        <a:pt x="16" y="1077"/>
                      </a:lnTo>
                      <a:lnTo>
                        <a:pt x="3" y="1121"/>
                      </a:lnTo>
                      <a:lnTo>
                        <a:pt x="3" y="1163"/>
                      </a:lnTo>
                      <a:lnTo>
                        <a:pt x="0" y="1207"/>
                      </a:lnTo>
                      <a:lnTo>
                        <a:pt x="3" y="1260"/>
                      </a:lnTo>
                      <a:lnTo>
                        <a:pt x="19" y="1308"/>
                      </a:lnTo>
                      <a:lnTo>
                        <a:pt x="43" y="1339"/>
                      </a:lnTo>
                      <a:lnTo>
                        <a:pt x="67" y="1356"/>
                      </a:lnTo>
                      <a:lnTo>
                        <a:pt x="97" y="1369"/>
                      </a:lnTo>
                      <a:lnTo>
                        <a:pt x="144" y="1373"/>
                      </a:lnTo>
                      <a:lnTo>
                        <a:pt x="182" y="1363"/>
                      </a:lnTo>
                      <a:lnTo>
                        <a:pt x="217" y="1328"/>
                      </a:lnTo>
                      <a:lnTo>
                        <a:pt x="240" y="1280"/>
                      </a:lnTo>
                      <a:lnTo>
                        <a:pt x="249" y="1224"/>
                      </a:lnTo>
                      <a:lnTo>
                        <a:pt x="286" y="1168"/>
                      </a:lnTo>
                      <a:lnTo>
                        <a:pt x="330" y="1119"/>
                      </a:lnTo>
                      <a:lnTo>
                        <a:pt x="376" y="1057"/>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nvGrpSpPr>
              <p:cNvPr id="17" name="Group 82">
                <a:extLst>
                  <a:ext uri="{FF2B5EF4-FFF2-40B4-BE49-F238E27FC236}">
                    <a16:creationId xmlns:a16="http://schemas.microsoft.com/office/drawing/2014/main" id="{C7459270-E4E2-5173-7329-70CC0DF601EC}"/>
                  </a:ext>
                </a:extLst>
              </p:cNvPr>
              <p:cNvGrpSpPr>
                <a:grpSpLocks/>
              </p:cNvGrpSpPr>
              <p:nvPr/>
            </p:nvGrpSpPr>
            <p:grpSpPr bwMode="auto">
              <a:xfrm>
                <a:off x="4932" y="2410"/>
                <a:ext cx="182" cy="200"/>
                <a:chOff x="4932" y="2410"/>
                <a:chExt cx="182" cy="200"/>
              </a:xfrm>
            </p:grpSpPr>
            <p:sp>
              <p:nvSpPr>
                <p:cNvPr id="18" name="Freeform 80">
                  <a:extLst>
                    <a:ext uri="{FF2B5EF4-FFF2-40B4-BE49-F238E27FC236}">
                      <a16:creationId xmlns:a16="http://schemas.microsoft.com/office/drawing/2014/main" id="{C6A392DE-3C85-12F7-B9A2-9A8AE7F51C4B}"/>
                    </a:ext>
                  </a:extLst>
                </p:cNvPr>
                <p:cNvSpPr>
                  <a:spLocks/>
                </p:cNvSpPr>
                <p:nvPr/>
              </p:nvSpPr>
              <p:spPr bwMode="auto">
                <a:xfrm>
                  <a:off x="4947" y="2410"/>
                  <a:ext cx="167" cy="200"/>
                </a:xfrm>
                <a:custGeom>
                  <a:avLst/>
                  <a:gdLst>
                    <a:gd name="T0" fmla="*/ 0 w 167"/>
                    <a:gd name="T1" fmla="*/ 174 h 200"/>
                    <a:gd name="T2" fmla="*/ 38 w 167"/>
                    <a:gd name="T3" fmla="*/ 199 h 200"/>
                    <a:gd name="T4" fmla="*/ 89 w 167"/>
                    <a:gd name="T5" fmla="*/ 188 h 200"/>
                    <a:gd name="T6" fmla="*/ 142 w 167"/>
                    <a:gd name="T7" fmla="*/ 132 h 200"/>
                    <a:gd name="T8" fmla="*/ 166 w 167"/>
                    <a:gd name="T9" fmla="*/ 72 h 200"/>
                    <a:gd name="T10" fmla="*/ 153 w 167"/>
                    <a:gd name="T11" fmla="*/ 20 h 200"/>
                    <a:gd name="T12" fmla="*/ 108 w 167"/>
                    <a:gd name="T13" fmla="*/ 0 h 200"/>
                    <a:gd name="T14" fmla="*/ 67 w 167"/>
                    <a:gd name="T15" fmla="*/ 17 h 200"/>
                    <a:gd name="T16" fmla="*/ 36 w 167"/>
                    <a:gd name="T17" fmla="*/ 40 h 200"/>
                    <a:gd name="T18" fmla="*/ 0 w 167"/>
                    <a:gd name="T19" fmla="*/ 1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200">
                      <a:moveTo>
                        <a:pt x="0" y="174"/>
                      </a:moveTo>
                      <a:lnTo>
                        <a:pt x="38" y="199"/>
                      </a:lnTo>
                      <a:lnTo>
                        <a:pt x="89" y="188"/>
                      </a:lnTo>
                      <a:lnTo>
                        <a:pt x="142" y="132"/>
                      </a:lnTo>
                      <a:lnTo>
                        <a:pt x="166" y="72"/>
                      </a:lnTo>
                      <a:lnTo>
                        <a:pt x="153" y="20"/>
                      </a:lnTo>
                      <a:lnTo>
                        <a:pt x="108" y="0"/>
                      </a:lnTo>
                      <a:lnTo>
                        <a:pt x="67" y="17"/>
                      </a:lnTo>
                      <a:lnTo>
                        <a:pt x="36" y="40"/>
                      </a:lnTo>
                      <a:lnTo>
                        <a:pt x="0" y="174"/>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9" name="Freeform 81">
                  <a:extLst>
                    <a:ext uri="{FF2B5EF4-FFF2-40B4-BE49-F238E27FC236}">
                      <a16:creationId xmlns:a16="http://schemas.microsoft.com/office/drawing/2014/main" id="{773D7787-2028-3331-A300-6089061490B3}"/>
                    </a:ext>
                  </a:extLst>
                </p:cNvPr>
                <p:cNvSpPr>
                  <a:spLocks/>
                </p:cNvSpPr>
                <p:nvPr/>
              </p:nvSpPr>
              <p:spPr bwMode="auto">
                <a:xfrm>
                  <a:off x="4932" y="2415"/>
                  <a:ext cx="166" cy="184"/>
                </a:xfrm>
                <a:custGeom>
                  <a:avLst/>
                  <a:gdLst>
                    <a:gd name="T0" fmla="*/ 0 w 166"/>
                    <a:gd name="T1" fmla="*/ 159 h 184"/>
                    <a:gd name="T2" fmla="*/ 38 w 166"/>
                    <a:gd name="T3" fmla="*/ 183 h 184"/>
                    <a:gd name="T4" fmla="*/ 89 w 166"/>
                    <a:gd name="T5" fmla="*/ 172 h 184"/>
                    <a:gd name="T6" fmla="*/ 141 w 166"/>
                    <a:gd name="T7" fmla="*/ 121 h 184"/>
                    <a:gd name="T8" fmla="*/ 165 w 166"/>
                    <a:gd name="T9" fmla="*/ 66 h 184"/>
                    <a:gd name="T10" fmla="*/ 153 w 166"/>
                    <a:gd name="T11" fmla="*/ 18 h 184"/>
                    <a:gd name="T12" fmla="*/ 108 w 166"/>
                    <a:gd name="T13" fmla="*/ 0 h 184"/>
                    <a:gd name="T14" fmla="*/ 67 w 166"/>
                    <a:gd name="T15" fmla="*/ 15 h 184"/>
                    <a:gd name="T16" fmla="*/ 36 w 166"/>
                    <a:gd name="T17" fmla="*/ 36 h 184"/>
                    <a:gd name="T18" fmla="*/ 0 w 166"/>
                    <a:gd name="T19" fmla="*/ 15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84">
                      <a:moveTo>
                        <a:pt x="0" y="159"/>
                      </a:moveTo>
                      <a:lnTo>
                        <a:pt x="38" y="183"/>
                      </a:lnTo>
                      <a:lnTo>
                        <a:pt x="89" y="172"/>
                      </a:lnTo>
                      <a:lnTo>
                        <a:pt x="141" y="121"/>
                      </a:lnTo>
                      <a:lnTo>
                        <a:pt x="165" y="66"/>
                      </a:lnTo>
                      <a:lnTo>
                        <a:pt x="153" y="18"/>
                      </a:lnTo>
                      <a:lnTo>
                        <a:pt x="108" y="0"/>
                      </a:lnTo>
                      <a:lnTo>
                        <a:pt x="67" y="15"/>
                      </a:lnTo>
                      <a:lnTo>
                        <a:pt x="36" y="36"/>
                      </a:lnTo>
                      <a:lnTo>
                        <a:pt x="0" y="159"/>
                      </a:lnTo>
                    </a:path>
                  </a:pathLst>
                </a:custGeom>
                <a:solidFill>
                  <a:srgbClr val="E0A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grpSp>
        </p:grpSp>
        <p:sp>
          <p:nvSpPr>
            <p:cNvPr id="12" name="AutoShape 85">
              <a:extLst>
                <a:ext uri="{FF2B5EF4-FFF2-40B4-BE49-F238E27FC236}">
                  <a16:creationId xmlns:a16="http://schemas.microsoft.com/office/drawing/2014/main" id="{23C38FAC-8F24-E462-A2CD-7B9DFD8475DE}"/>
                </a:ext>
              </a:extLst>
            </p:cNvPr>
            <p:cNvSpPr>
              <a:spLocks noChangeArrowheads="1"/>
            </p:cNvSpPr>
            <p:nvPr/>
          </p:nvSpPr>
          <p:spPr bwMode="auto">
            <a:xfrm>
              <a:off x="4416" y="1248"/>
              <a:ext cx="1480" cy="576"/>
            </a:xfrm>
            <a:prstGeom prst="wedgeRoundRectCallout">
              <a:avLst>
                <a:gd name="adj1" fmla="val -39903"/>
                <a:gd name="adj2" fmla="val 69968"/>
                <a:gd name="adj3" fmla="val 16667"/>
              </a:avLst>
            </a:prstGeom>
            <a:noFill/>
            <a:ln w="9525" algn="ctr">
              <a:solidFill>
                <a:srgbClr val="B0D4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en-US" sz="500" dirty="0">
                  <a:cs typeface="Times New Roman" panose="02020603050405020304" pitchFamily="18" charset="0"/>
                </a:rPr>
                <a:t>Population?</a:t>
              </a:r>
            </a:p>
          </p:txBody>
        </p:sp>
      </p:grpSp>
      <p:sp>
        <p:nvSpPr>
          <p:cNvPr id="11311" name="Footer Placeholder 11310">
            <a:extLst>
              <a:ext uri="{FF2B5EF4-FFF2-40B4-BE49-F238E27FC236}">
                <a16:creationId xmlns:a16="http://schemas.microsoft.com/office/drawing/2014/main" id="{974E7B64-1709-E897-1A4F-7CADF0D16ED9}"/>
              </a:ext>
            </a:extLst>
          </p:cNvPr>
          <p:cNvSpPr>
            <a:spLocks noGrp="1"/>
          </p:cNvSpPr>
          <p:nvPr>
            <p:ph type="ftr" sz="quarter" idx="11"/>
          </p:nvPr>
        </p:nvSpPr>
        <p:spPr/>
        <p:txBody>
          <a:bodyPr/>
          <a:lstStyle/>
          <a:p>
            <a:r>
              <a:rPr lang="en-US" altLang="en-US"/>
              <a:t>Dr. Malak Abdullah</a:t>
            </a:r>
          </a:p>
        </p:txBody>
      </p:sp>
      <p:sp>
        <p:nvSpPr>
          <p:cNvPr id="11312" name="Slide Number Placeholder 11311">
            <a:extLst>
              <a:ext uri="{FF2B5EF4-FFF2-40B4-BE49-F238E27FC236}">
                <a16:creationId xmlns:a16="http://schemas.microsoft.com/office/drawing/2014/main" id="{AD8999E4-F2DB-EA1B-7191-A8566CB34050}"/>
              </a:ext>
            </a:extLst>
          </p:cNvPr>
          <p:cNvSpPr>
            <a:spLocks noGrp="1"/>
          </p:cNvSpPr>
          <p:nvPr>
            <p:ph type="sldNum" sz="quarter" idx="12"/>
          </p:nvPr>
        </p:nvSpPr>
        <p:spPr/>
        <p:txBody>
          <a:bodyPr/>
          <a:lstStyle/>
          <a:p>
            <a:fld id="{5048A89B-E9FA-8941-8A91-E7C80A0C5477}" type="slidenum">
              <a:rPr lang="en-US" altLang="en-US" smtClean="0"/>
              <a:pPr/>
              <a:t>6</a:t>
            </a:fld>
            <a:endParaRPr lang="en-US" altLang="en-US"/>
          </a:p>
        </p:txBody>
      </p:sp>
      <p:sp>
        <p:nvSpPr>
          <p:cNvPr id="2" name="Date Placeholder 1">
            <a:extLst>
              <a:ext uri="{FF2B5EF4-FFF2-40B4-BE49-F238E27FC236}">
                <a16:creationId xmlns:a16="http://schemas.microsoft.com/office/drawing/2014/main" id="{6C4EC8D5-7B36-66BC-C20C-98C31081A7AD}"/>
              </a:ext>
            </a:extLst>
          </p:cNvPr>
          <p:cNvSpPr>
            <a:spLocks noGrp="1"/>
          </p:cNvSpPr>
          <p:nvPr>
            <p:ph type="dt" sz="half" idx="10"/>
          </p:nvPr>
        </p:nvSpPr>
        <p:spPr/>
        <p:txBody>
          <a:bodyPr/>
          <a:lstStyle/>
          <a:p>
            <a:r>
              <a:rPr lang="en-US" altLang="en-US"/>
              <a:t>First Semester 2021-2022</a:t>
            </a:r>
          </a:p>
        </p:txBody>
      </p:sp>
    </p:spTree>
    <p:extLst>
      <p:ext uri="{BB962C8B-B14F-4D97-AF65-F5344CB8AC3E}">
        <p14:creationId xmlns:p14="http://schemas.microsoft.com/office/powerpoint/2010/main" val="41328604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1291"/>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1267">
                                            <p:txEl>
                                              <p:pRg st="0" end="0"/>
                                            </p:txEl>
                                          </p:spTgt>
                                        </p:tgtEl>
                                        <p:attrNameLst>
                                          <p:attrName>style.visibility</p:attrName>
                                        </p:attrNameLst>
                                      </p:cBhvr>
                                      <p:to>
                                        <p:strVal val="visible"/>
                                      </p:to>
                                    </p:set>
                                    <p:animEffect transition="in" filter="wipe(left)">
                                      <p:cBhvr>
                                        <p:cTn id="9" dur="500"/>
                                        <p:tgtEl>
                                          <p:spTgt spid="11267">
                                            <p:txEl>
                                              <p:pRg st="0" end="0"/>
                                            </p:txEl>
                                          </p:spTgt>
                                        </p:tgtEl>
                                      </p:cBhvr>
                                    </p:animEffect>
                                  </p:childTnLst>
                                  <p:subTnLst>
                                    <p:animClr clrSpc="rgb" dir="cw">
                                      <p:cBhvr override="childStyle">
                                        <p:cTn dur="1" fill="hold" display="0" masterRel="nextClick" afterEffect="1"/>
                                        <p:tgtEl>
                                          <p:spTgt spid="11267">
                                            <p:txEl>
                                              <p:pRg st="0" end="0"/>
                                            </p:txEl>
                                          </p:spTgt>
                                        </p:tgtEl>
                                        <p:attrNameLst>
                                          <p:attrName>ppt_c</p:attrName>
                                        </p:attrNameLst>
                                      </p:cBhvr>
                                      <p:to>
                                        <a:srgbClr val="B0D460"/>
                                      </p:to>
                                    </p:animClr>
                                  </p:subTnLst>
                                </p:cTn>
                              </p:par>
                              <p:par>
                                <p:cTn id="10" presetID="22" presetClass="entr" presetSubtype="8" fill="hold" grpId="0" nodeType="with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subTnLst>
                                    <p:animClr clrSpc="rgb" dir="cw">
                                      <p:cBhvr override="childStyle">
                                        <p:cTn dur="1" fill="hold" display="0" masterRel="nextClick" afterEffect="1"/>
                                        <p:tgtEl>
                                          <p:spTgt spid="11267">
                                            <p:txEl>
                                              <p:pRg st="1" end="1"/>
                                            </p:txEl>
                                          </p:spTgt>
                                        </p:tgtEl>
                                        <p:attrNameLst>
                                          <p:attrName>ppt_c</p:attrName>
                                        </p:attrNameLst>
                                      </p:cBhvr>
                                      <p:to>
                                        <a:srgbClr val="B0D460"/>
                                      </p:to>
                                    </p:animClr>
                                  </p:subTnLst>
                                </p:cTn>
                              </p:par>
                              <p:par>
                                <p:cTn id="13" presetID="22" presetClass="entr" presetSubtype="8" fill="hold" grpId="0" nodeType="with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Effect transition="in" filter="wipe(left)">
                                      <p:cBhvr>
                                        <p:cTn id="15" dur="500"/>
                                        <p:tgtEl>
                                          <p:spTgt spid="11267">
                                            <p:txEl>
                                              <p:pRg st="2" end="2"/>
                                            </p:txEl>
                                          </p:spTgt>
                                        </p:tgtEl>
                                      </p:cBhvr>
                                    </p:animEffect>
                                  </p:childTnLst>
                                  <p:subTnLst>
                                    <p:animClr clrSpc="rgb" dir="cw">
                                      <p:cBhvr override="childStyle">
                                        <p:cTn dur="1" fill="hold" display="0" masterRel="nextClick" afterEffect="1"/>
                                        <p:tgtEl>
                                          <p:spTgt spid="11267">
                                            <p:txEl>
                                              <p:pRg st="2" end="2"/>
                                            </p:txEl>
                                          </p:spTgt>
                                        </p:tgtEl>
                                        <p:attrNameLst>
                                          <p:attrName>ppt_c</p:attrName>
                                        </p:attrNameLst>
                                      </p:cBhvr>
                                      <p:to>
                                        <a:srgbClr val="B0D460"/>
                                      </p:to>
                                    </p:animClr>
                                  </p:subTnLst>
                                </p:cTn>
                              </p:par>
                              <p:par>
                                <p:cTn id="16" presetID="22" presetClass="entr" presetSubtype="8" fill="hold" grpId="0" nodeType="withEffect">
                                  <p:stCondLst>
                                    <p:cond delay="0"/>
                                  </p:stCondLst>
                                  <p:childTnLst>
                                    <p:set>
                                      <p:cBhvr>
                                        <p:cTn id="17" dur="1" fill="hold">
                                          <p:stCondLst>
                                            <p:cond delay="0"/>
                                          </p:stCondLst>
                                        </p:cTn>
                                        <p:tgtEl>
                                          <p:spTgt spid="11267">
                                            <p:txEl>
                                              <p:pRg st="3" end="3"/>
                                            </p:txEl>
                                          </p:spTgt>
                                        </p:tgtEl>
                                        <p:attrNameLst>
                                          <p:attrName>style.visibility</p:attrName>
                                        </p:attrNameLst>
                                      </p:cBhvr>
                                      <p:to>
                                        <p:strVal val="visible"/>
                                      </p:to>
                                    </p:set>
                                    <p:animEffect transition="in" filter="wipe(left)">
                                      <p:cBhvr>
                                        <p:cTn id="18" dur="500"/>
                                        <p:tgtEl>
                                          <p:spTgt spid="11267">
                                            <p:txEl>
                                              <p:pRg st="3" end="3"/>
                                            </p:txEl>
                                          </p:spTgt>
                                        </p:tgtEl>
                                      </p:cBhvr>
                                    </p:animEffect>
                                  </p:childTnLst>
                                  <p:subTnLst>
                                    <p:animClr clrSpc="rgb" dir="cw">
                                      <p:cBhvr override="childStyle">
                                        <p:cTn dur="1" fill="hold" display="0" masterRel="nextClick" afterEffect="1"/>
                                        <p:tgtEl>
                                          <p:spTgt spid="11267">
                                            <p:txEl>
                                              <p:pRg st="3" end="3"/>
                                            </p:txEl>
                                          </p:spTgt>
                                        </p:tgtEl>
                                        <p:attrNameLst>
                                          <p:attrName>ppt_c</p:attrName>
                                        </p:attrNameLst>
                                      </p:cBhvr>
                                      <p:to>
                                        <a:srgbClr val="B0D460"/>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Effect transition="in" filter="wipe(left)">
                                      <p:cBhvr>
                                        <p:cTn id="23" dur="500"/>
                                        <p:tgtEl>
                                          <p:spTgt spid="11267">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267">
                                            <p:txEl>
                                              <p:pRg st="5" end="5"/>
                                            </p:txEl>
                                          </p:spTgt>
                                        </p:tgtEl>
                                        <p:attrNameLst>
                                          <p:attrName>style.visibility</p:attrName>
                                        </p:attrNameLst>
                                      </p:cBhvr>
                                      <p:to>
                                        <p:strVal val="visible"/>
                                      </p:to>
                                    </p:set>
                                    <p:animEffect transition="in" filter="wipe(left)">
                                      <p:cBhvr>
                                        <p:cTn id="26" dur="500"/>
                                        <p:tgtEl>
                                          <p:spTgt spid="11267">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left)">
                                      <p:cBhvr>
                                        <p:cTn id="29"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0D460"/>
                                      </p:to>
                                    </p:animClr>
                                  </p:subTnLst>
                                </p:cTn>
                              </p:par>
                              <p:par>
                                <p:cTn id="30" presetID="22" presetClass="entr" presetSubtype="8"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0D460"/>
                                      </p:to>
                                    </p:animClr>
                                  </p:subTnLst>
                                </p:cTn>
                              </p:par>
                              <p:par>
                                <p:cTn id="33" presetID="22" presetClass="entr" presetSubtype="8"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left)">
                                      <p:cBhvr>
                                        <p:cTn id="3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0D460"/>
                                      </p:to>
                                    </p:animClr>
                                  </p:sub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wipe(left)">
                                      <p:cBhvr>
                                        <p:cTn id="40" dur="500"/>
                                        <p:tgtEl>
                                          <p:spTgt spid="3">
                                            <p:txEl>
                                              <p:pRg st="3" end="3"/>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500"/>
                                        <p:tgtEl>
                                          <p:spTgt spid="3">
                                            <p:txEl>
                                              <p:pRg st="4" end="4"/>
                                            </p:txEl>
                                          </p:spTgt>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autoUpdateAnimBg="0"/>
      <p:bldP spid="3" grpId="0" uiExpand="1"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700F-FAA9-6248-92B2-B261904801E0}"/>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91F9B41E-A20D-7940-B87A-68A8F3AE02E5}"/>
              </a:ext>
            </a:extLst>
          </p:cNvPr>
          <p:cNvSpPr>
            <a:spLocks noGrp="1"/>
          </p:cNvSpPr>
          <p:nvPr>
            <p:ph idx="1"/>
          </p:nvPr>
        </p:nvSpPr>
        <p:spPr>
          <a:xfrm>
            <a:off x="367931" y="856397"/>
            <a:ext cx="3874236" cy="169277"/>
          </a:xfrm>
        </p:spPr>
        <p:txBody>
          <a:bodyPr/>
          <a:lstStyle/>
          <a:p>
            <a:endParaRPr lang="en-US" dirty="0"/>
          </a:p>
        </p:txBody>
      </p:sp>
      <p:sp>
        <p:nvSpPr>
          <p:cNvPr id="4" name="Date Placeholder 3">
            <a:extLst>
              <a:ext uri="{FF2B5EF4-FFF2-40B4-BE49-F238E27FC236}">
                <a16:creationId xmlns:a16="http://schemas.microsoft.com/office/drawing/2014/main" id="{78C05603-B08F-CB44-9533-0B210A5C617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pic>
        <p:nvPicPr>
          <p:cNvPr id="6" name="Picture 5">
            <a:extLst>
              <a:ext uri="{FF2B5EF4-FFF2-40B4-BE49-F238E27FC236}">
                <a16:creationId xmlns:a16="http://schemas.microsoft.com/office/drawing/2014/main" id="{027BACD4-FD24-C041-A144-68464B802D87}"/>
              </a:ext>
            </a:extLst>
          </p:cNvPr>
          <p:cNvPicPr>
            <a:picLocks noChangeAspect="1"/>
          </p:cNvPicPr>
          <p:nvPr/>
        </p:nvPicPr>
        <p:blipFill rotWithShape="1">
          <a:blip r:embed="rId2"/>
          <a:srcRect l="28016" t="64791" r="29894" b="7019"/>
          <a:stretch/>
        </p:blipFill>
        <p:spPr>
          <a:xfrm>
            <a:off x="118854" y="1092885"/>
            <a:ext cx="2569450" cy="1075547"/>
          </a:xfrm>
          <a:prstGeom prst="rect">
            <a:avLst/>
          </a:prstGeom>
        </p:spPr>
      </p:pic>
      <p:pic>
        <p:nvPicPr>
          <p:cNvPr id="7" name="Picture 6">
            <a:extLst>
              <a:ext uri="{FF2B5EF4-FFF2-40B4-BE49-F238E27FC236}">
                <a16:creationId xmlns:a16="http://schemas.microsoft.com/office/drawing/2014/main" id="{D2FF8E5A-4730-4346-A71C-8FE8A4259943}"/>
              </a:ext>
            </a:extLst>
          </p:cNvPr>
          <p:cNvPicPr>
            <a:picLocks noChangeAspect="1"/>
          </p:cNvPicPr>
          <p:nvPr/>
        </p:nvPicPr>
        <p:blipFill rotWithShape="1">
          <a:blip r:embed="rId2"/>
          <a:srcRect l="28484" t="12880" r="29709" b="45537"/>
          <a:stretch/>
        </p:blipFill>
        <p:spPr>
          <a:xfrm>
            <a:off x="2062824" y="1090137"/>
            <a:ext cx="2422851" cy="1506097"/>
          </a:xfrm>
          <a:prstGeom prst="rect">
            <a:avLst/>
          </a:prstGeom>
        </p:spPr>
      </p:pic>
      <p:sp>
        <p:nvSpPr>
          <p:cNvPr id="8" name="Footer Placeholder 7">
            <a:extLst>
              <a:ext uri="{FF2B5EF4-FFF2-40B4-BE49-F238E27FC236}">
                <a16:creationId xmlns:a16="http://schemas.microsoft.com/office/drawing/2014/main" id="{933D8EDE-9EB2-DC47-A562-BECC73380FB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5" name="Slide Number Placeholder 4">
            <a:extLst>
              <a:ext uri="{FF2B5EF4-FFF2-40B4-BE49-F238E27FC236}">
                <a16:creationId xmlns:a16="http://schemas.microsoft.com/office/drawing/2014/main" id="{F16F13D0-1161-754A-B185-449B0CDE1C8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60</a:t>
            </a:fld>
            <a:endParaRPr lang="en-US" dirty="0"/>
          </a:p>
        </p:txBody>
      </p:sp>
    </p:spTree>
    <p:extLst>
      <p:ext uri="{BB962C8B-B14F-4D97-AF65-F5344CB8AC3E}">
        <p14:creationId xmlns:p14="http://schemas.microsoft.com/office/powerpoint/2010/main" val="365250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4A7-0916-2440-B3F1-BF7C9036B18D}"/>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8944D4FE-2E20-7F4C-A937-E99035AA1CD2}"/>
              </a:ext>
            </a:extLst>
          </p:cNvPr>
          <p:cNvSpPr>
            <a:spLocks noGrp="1"/>
          </p:cNvSpPr>
          <p:nvPr>
            <p:ph idx="1"/>
          </p:nvPr>
        </p:nvSpPr>
        <p:spPr/>
        <p:txBody>
          <a:bodyPr>
            <a:normAutofit/>
          </a:bodyPr>
          <a:lstStyle/>
          <a:p>
            <a:r>
              <a:rPr lang="en-US" b="1" dirty="0"/>
              <a:t>read()</a:t>
            </a:r>
            <a:r>
              <a:rPr lang="en-US" dirty="0"/>
              <a:t>: It reads the entire file and returns it contents in the form of a string</a:t>
            </a:r>
          </a:p>
          <a:p>
            <a:r>
              <a:rPr lang="en-US" b="1" dirty="0" err="1"/>
              <a:t>readline</a:t>
            </a:r>
            <a:r>
              <a:rPr lang="en-US" b="1" dirty="0"/>
              <a:t>()</a:t>
            </a:r>
            <a:r>
              <a:rPr lang="en-US" dirty="0"/>
              <a:t>: It reads the first line of the file </a:t>
            </a:r>
            <a:r>
              <a:rPr lang="en-US" dirty="0" err="1"/>
              <a:t>i.e</a:t>
            </a:r>
            <a:r>
              <a:rPr lang="en-US" dirty="0"/>
              <a:t> till a newline character or an EOF in case of a file having a single line and returns a string</a:t>
            </a:r>
          </a:p>
          <a:p>
            <a:r>
              <a:rPr lang="en-US" b="1" dirty="0" err="1"/>
              <a:t>readlines</a:t>
            </a:r>
            <a:r>
              <a:rPr lang="en-US" b="1" dirty="0"/>
              <a:t>()</a:t>
            </a:r>
            <a:r>
              <a:rPr lang="en-US" dirty="0"/>
              <a:t>: It reads the entire file line by line and returns a list of line strings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E99F076-2D30-9642-B329-7D83E241751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pic>
        <p:nvPicPr>
          <p:cNvPr id="6" name="Picture 5">
            <a:extLst>
              <a:ext uri="{FF2B5EF4-FFF2-40B4-BE49-F238E27FC236}">
                <a16:creationId xmlns:a16="http://schemas.microsoft.com/office/drawing/2014/main" id="{95FAD62F-F781-2D43-80AF-972AE27AB42E}"/>
              </a:ext>
            </a:extLst>
          </p:cNvPr>
          <p:cNvPicPr>
            <a:picLocks noChangeAspect="1"/>
          </p:cNvPicPr>
          <p:nvPr/>
        </p:nvPicPr>
        <p:blipFill rotWithShape="1">
          <a:blip r:embed="rId2"/>
          <a:srcRect l="26224" t="22918" r="24624" b="44180"/>
          <a:stretch/>
        </p:blipFill>
        <p:spPr>
          <a:xfrm>
            <a:off x="1394741" y="1706414"/>
            <a:ext cx="2957482" cy="1237330"/>
          </a:xfrm>
          <a:prstGeom prst="rect">
            <a:avLst/>
          </a:prstGeom>
        </p:spPr>
      </p:pic>
      <p:sp>
        <p:nvSpPr>
          <p:cNvPr id="7" name="TextBox 6">
            <a:extLst>
              <a:ext uri="{FF2B5EF4-FFF2-40B4-BE49-F238E27FC236}">
                <a16:creationId xmlns:a16="http://schemas.microsoft.com/office/drawing/2014/main" id="{BD47B7FB-0C78-4647-8E03-1517726C4B8E}"/>
              </a:ext>
            </a:extLst>
          </p:cNvPr>
          <p:cNvSpPr txBox="1"/>
          <p:nvPr/>
        </p:nvSpPr>
        <p:spPr>
          <a:xfrm>
            <a:off x="2582201" y="1901027"/>
            <a:ext cx="1979462" cy="406650"/>
          </a:xfrm>
          <a:prstGeom prst="rect">
            <a:avLst/>
          </a:prstGeom>
          <a:solidFill>
            <a:schemeClr val="bg1"/>
          </a:solidFill>
          <a:ln>
            <a:solidFill>
              <a:schemeClr val="accent1"/>
            </a:solidFill>
          </a:ln>
        </p:spPr>
        <p:txBody>
          <a:bodyPr wrap="square" rtlCol="0">
            <a:spAutoFit/>
          </a:bodyPr>
          <a:lstStyle/>
          <a:p>
            <a:r>
              <a:rPr lang="en-US" sz="681" dirty="0"/>
              <a:t>1 hello 40 50 hi</a:t>
            </a:r>
          </a:p>
          <a:p>
            <a:r>
              <a:rPr lang="en-US" sz="681" dirty="0"/>
              <a:t>This is my course</a:t>
            </a:r>
          </a:p>
          <a:p>
            <a:r>
              <a:rPr lang="en-US" sz="681" dirty="0"/>
              <a:t>Welcome to this course \n wish you all the best</a:t>
            </a:r>
          </a:p>
        </p:txBody>
      </p:sp>
      <p:sp>
        <p:nvSpPr>
          <p:cNvPr id="8" name="Rectangle 7">
            <a:extLst>
              <a:ext uri="{FF2B5EF4-FFF2-40B4-BE49-F238E27FC236}">
                <a16:creationId xmlns:a16="http://schemas.microsoft.com/office/drawing/2014/main" id="{C74686F0-DC82-3F43-9477-4BEB25FB4276}"/>
              </a:ext>
            </a:extLst>
          </p:cNvPr>
          <p:cNvSpPr/>
          <p:nvPr/>
        </p:nvSpPr>
        <p:spPr>
          <a:xfrm>
            <a:off x="118854" y="1782072"/>
            <a:ext cx="1138839" cy="406650"/>
          </a:xfrm>
          <a:prstGeom prst="rect">
            <a:avLst/>
          </a:prstGeom>
          <a:ln>
            <a:solidFill>
              <a:schemeClr val="accent1"/>
            </a:solidFill>
          </a:ln>
        </p:spPr>
        <p:txBody>
          <a:bodyPr wrap="square">
            <a:spAutoFit/>
          </a:bodyPr>
          <a:lstStyle/>
          <a:p>
            <a:r>
              <a:rPr lang="en-US" sz="681" dirty="0"/>
              <a:t>f = open("my_file2.txt", 'w') </a:t>
            </a:r>
          </a:p>
          <a:p>
            <a:r>
              <a:rPr lang="en-US" sz="681" dirty="0" err="1"/>
              <a:t>f.write</a:t>
            </a:r>
            <a:r>
              <a:rPr lang="en-US" sz="681" dirty="0"/>
              <a:t>("Hello Everyone!") </a:t>
            </a:r>
          </a:p>
        </p:txBody>
      </p:sp>
      <p:sp>
        <p:nvSpPr>
          <p:cNvPr id="9" name="Footer Placeholder 8">
            <a:extLst>
              <a:ext uri="{FF2B5EF4-FFF2-40B4-BE49-F238E27FC236}">
                <a16:creationId xmlns:a16="http://schemas.microsoft.com/office/drawing/2014/main" id="{D409263B-3730-9049-BE46-F46B45A6F53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5" name="Slide Number Placeholder 4">
            <a:extLst>
              <a:ext uri="{FF2B5EF4-FFF2-40B4-BE49-F238E27FC236}">
                <a16:creationId xmlns:a16="http://schemas.microsoft.com/office/drawing/2014/main" id="{27AB9624-8461-0B44-BB52-0A9CD6282A5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61</a:t>
            </a:fld>
            <a:endParaRPr lang="en-US" dirty="0"/>
          </a:p>
        </p:txBody>
      </p:sp>
    </p:spTree>
    <p:extLst>
      <p:ext uri="{BB962C8B-B14F-4D97-AF65-F5344CB8AC3E}">
        <p14:creationId xmlns:p14="http://schemas.microsoft.com/office/powerpoint/2010/main" val="1977928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A5CADD-FF1A-4741-94F4-79A9CA488B8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pic>
        <p:nvPicPr>
          <p:cNvPr id="6" name="Picture 5">
            <a:extLst>
              <a:ext uri="{FF2B5EF4-FFF2-40B4-BE49-F238E27FC236}">
                <a16:creationId xmlns:a16="http://schemas.microsoft.com/office/drawing/2014/main" id="{051B1867-45FE-1F48-BE4F-97B434CD6C24}"/>
              </a:ext>
            </a:extLst>
          </p:cNvPr>
          <p:cNvPicPr>
            <a:picLocks noChangeAspect="1"/>
          </p:cNvPicPr>
          <p:nvPr/>
        </p:nvPicPr>
        <p:blipFill rotWithShape="1">
          <a:blip r:embed="rId2"/>
          <a:srcRect l="13512" t="19435" r="36912" b="17288"/>
          <a:stretch/>
        </p:blipFill>
        <p:spPr>
          <a:xfrm>
            <a:off x="118854" y="677170"/>
            <a:ext cx="2824407" cy="2253088"/>
          </a:xfrm>
          <a:prstGeom prst="rect">
            <a:avLst/>
          </a:prstGeom>
          <a:ln>
            <a:solidFill>
              <a:schemeClr val="accent1"/>
            </a:solidFill>
          </a:ln>
        </p:spPr>
      </p:pic>
      <p:sp>
        <p:nvSpPr>
          <p:cNvPr id="7" name="Rectangle 6">
            <a:extLst>
              <a:ext uri="{FF2B5EF4-FFF2-40B4-BE49-F238E27FC236}">
                <a16:creationId xmlns:a16="http://schemas.microsoft.com/office/drawing/2014/main" id="{0B87AA8A-D498-AA49-B858-ABD091457A7C}"/>
              </a:ext>
            </a:extLst>
          </p:cNvPr>
          <p:cNvSpPr/>
          <p:nvPr/>
        </p:nvSpPr>
        <p:spPr>
          <a:xfrm>
            <a:off x="3011548" y="1256188"/>
            <a:ext cx="1260089" cy="406650"/>
          </a:xfrm>
          <a:prstGeom prst="rect">
            <a:avLst/>
          </a:prstGeom>
          <a:ln>
            <a:solidFill>
              <a:schemeClr val="accent1"/>
            </a:solidFill>
          </a:ln>
        </p:spPr>
        <p:txBody>
          <a:bodyPr wrap="square">
            <a:spAutoFit/>
          </a:bodyPr>
          <a:lstStyle/>
          <a:p>
            <a:r>
              <a:rPr lang="en-US" sz="681" dirty="0">
                <a:solidFill>
                  <a:srgbClr val="222222"/>
                </a:solidFill>
                <a:latin typeface="source sans pro"/>
              </a:rPr>
              <a:t>Notice how each piece of data is separated by a comma. </a:t>
            </a:r>
            <a:endParaRPr lang="en-US" sz="681" dirty="0"/>
          </a:p>
        </p:txBody>
      </p:sp>
      <p:sp>
        <p:nvSpPr>
          <p:cNvPr id="2" name="Footer Placeholder 1">
            <a:extLst>
              <a:ext uri="{FF2B5EF4-FFF2-40B4-BE49-F238E27FC236}">
                <a16:creationId xmlns:a16="http://schemas.microsoft.com/office/drawing/2014/main" id="{41EC0DC0-8DB6-884F-B974-A2CBA778805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3" name="Slide Number Placeholder 2">
            <a:extLst>
              <a:ext uri="{FF2B5EF4-FFF2-40B4-BE49-F238E27FC236}">
                <a16:creationId xmlns:a16="http://schemas.microsoft.com/office/drawing/2014/main" id="{93355EF7-699D-C545-A2F5-06674C038E5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62</a:t>
            </a:fld>
            <a:endParaRPr lang="en-US" dirty="0"/>
          </a:p>
        </p:txBody>
      </p:sp>
    </p:spTree>
    <p:extLst>
      <p:ext uri="{BB962C8B-B14F-4D97-AF65-F5344CB8AC3E}">
        <p14:creationId xmlns:p14="http://schemas.microsoft.com/office/powerpoint/2010/main" val="2699099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602D-5773-124E-89FF-D7D25B0853A4}"/>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61962638-13DE-6845-B2E2-7B2B349D18FC}"/>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46F66C38-A21D-BF4D-A3FE-B52E212C59C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pic>
        <p:nvPicPr>
          <p:cNvPr id="6" name="Picture 5">
            <a:extLst>
              <a:ext uri="{FF2B5EF4-FFF2-40B4-BE49-F238E27FC236}">
                <a16:creationId xmlns:a16="http://schemas.microsoft.com/office/drawing/2014/main" id="{2C036D69-7EF0-8147-87EE-59B25FBCE3CC}"/>
              </a:ext>
            </a:extLst>
          </p:cNvPr>
          <p:cNvPicPr>
            <a:picLocks noChangeAspect="1"/>
          </p:cNvPicPr>
          <p:nvPr/>
        </p:nvPicPr>
        <p:blipFill rotWithShape="1">
          <a:blip r:embed="rId2"/>
          <a:srcRect l="14077" t="9943" r="37900" b="10001"/>
          <a:stretch/>
        </p:blipFill>
        <p:spPr>
          <a:xfrm>
            <a:off x="222691" y="547236"/>
            <a:ext cx="2355839" cy="2454577"/>
          </a:xfrm>
          <a:prstGeom prst="rect">
            <a:avLst/>
          </a:prstGeom>
          <a:ln>
            <a:solidFill>
              <a:schemeClr val="accent1"/>
            </a:solidFill>
          </a:ln>
        </p:spPr>
      </p:pic>
      <p:sp>
        <p:nvSpPr>
          <p:cNvPr id="7" name="Footer Placeholder 6">
            <a:extLst>
              <a:ext uri="{FF2B5EF4-FFF2-40B4-BE49-F238E27FC236}">
                <a16:creationId xmlns:a16="http://schemas.microsoft.com/office/drawing/2014/main" id="{3025CB33-50FD-A94D-BACD-CA43B35059A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5" name="Slide Number Placeholder 4">
            <a:extLst>
              <a:ext uri="{FF2B5EF4-FFF2-40B4-BE49-F238E27FC236}">
                <a16:creationId xmlns:a16="http://schemas.microsoft.com/office/drawing/2014/main" id="{0DB02F97-ABB6-1041-9322-D5AF2BF4E24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63</a:t>
            </a:fld>
            <a:endParaRPr lang="en-US" dirty="0"/>
          </a:p>
        </p:txBody>
      </p:sp>
    </p:spTree>
    <p:extLst>
      <p:ext uri="{BB962C8B-B14F-4D97-AF65-F5344CB8AC3E}">
        <p14:creationId xmlns:p14="http://schemas.microsoft.com/office/powerpoint/2010/main" val="3690473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2889-3CD2-914C-8658-09C6423BA52F}"/>
              </a:ext>
            </a:extLst>
          </p:cNvPr>
          <p:cNvSpPr>
            <a:spLocks noGrp="1"/>
          </p:cNvSpPr>
          <p:nvPr>
            <p:ph type="title"/>
          </p:nvPr>
        </p:nvSpPr>
        <p:spPr>
          <a:xfrm>
            <a:off x="118854" y="547236"/>
            <a:ext cx="4305761" cy="215444"/>
          </a:xfrm>
        </p:spPr>
        <p:txBody>
          <a:bodyPr/>
          <a:lstStyle/>
          <a:p>
            <a:r>
              <a:rPr lang="en-US"/>
              <a:t>import matplotlib.pyplot as plt </a:t>
            </a:r>
            <a:endParaRPr lang="en-US" dirty="0"/>
          </a:p>
        </p:txBody>
      </p:sp>
      <p:sp>
        <p:nvSpPr>
          <p:cNvPr id="3" name="Content Placeholder 2">
            <a:extLst>
              <a:ext uri="{FF2B5EF4-FFF2-40B4-BE49-F238E27FC236}">
                <a16:creationId xmlns:a16="http://schemas.microsoft.com/office/drawing/2014/main" id="{E9DCA1B3-981A-EA4B-B90A-690A86D3AE23}"/>
              </a:ext>
            </a:extLst>
          </p:cNvPr>
          <p:cNvSpPr>
            <a:spLocks noGrp="1"/>
          </p:cNvSpPr>
          <p:nvPr>
            <p:ph idx="1"/>
          </p:nvPr>
        </p:nvSpPr>
        <p:spPr>
          <a:xfrm>
            <a:off x="118854" y="1092884"/>
            <a:ext cx="2175157" cy="1654235"/>
          </a:xfrm>
        </p:spPr>
        <p:txBody>
          <a:bodyPr/>
          <a:lstStyle/>
          <a:p>
            <a:r>
              <a:rPr lang="nl-NL" altLang="en-US" sz="907" dirty="0" err="1"/>
              <a:t>matplotlib.pyplot</a:t>
            </a:r>
            <a:r>
              <a:rPr lang="nl-NL" altLang="en-US" sz="907" dirty="0"/>
              <a:t> is a </a:t>
            </a:r>
            <a:r>
              <a:rPr lang="nl-NL" altLang="en-US" sz="907" dirty="0" err="1"/>
              <a:t>collection</a:t>
            </a:r>
            <a:r>
              <a:rPr lang="nl-NL" altLang="en-US" sz="907" dirty="0"/>
              <a:t> of </a:t>
            </a:r>
            <a:r>
              <a:rPr lang="nl-NL" altLang="en-US" sz="907" dirty="0" err="1"/>
              <a:t>command</a:t>
            </a:r>
            <a:r>
              <a:rPr lang="nl-NL" altLang="en-US" sz="907" dirty="0"/>
              <a:t> </a:t>
            </a:r>
            <a:r>
              <a:rPr lang="nl-NL" altLang="en-US" sz="907" dirty="0" err="1"/>
              <a:t>style</a:t>
            </a:r>
            <a:r>
              <a:rPr lang="nl-NL" altLang="en-US" sz="907" dirty="0"/>
              <a:t> </a:t>
            </a:r>
            <a:r>
              <a:rPr lang="nl-NL" altLang="en-US" sz="907" dirty="0" err="1"/>
              <a:t>functions</a:t>
            </a:r>
            <a:r>
              <a:rPr lang="nl-NL" altLang="en-US" sz="907" dirty="0"/>
              <a:t> </a:t>
            </a:r>
            <a:r>
              <a:rPr lang="nl-NL" altLang="en-US" sz="907" dirty="0" err="1"/>
              <a:t>that</a:t>
            </a:r>
            <a:r>
              <a:rPr lang="nl-NL" altLang="en-US" sz="907" dirty="0"/>
              <a:t> make </a:t>
            </a:r>
            <a:r>
              <a:rPr lang="nl-NL" altLang="en-US" sz="907" dirty="0" err="1"/>
              <a:t>matplotlib</a:t>
            </a:r>
            <a:r>
              <a:rPr lang="nl-NL" altLang="en-US" sz="907" dirty="0"/>
              <a:t> </a:t>
            </a:r>
            <a:r>
              <a:rPr lang="nl-NL" altLang="en-US" sz="907" dirty="0" err="1"/>
              <a:t>work</a:t>
            </a:r>
            <a:r>
              <a:rPr lang="nl-NL" altLang="en-US" sz="907" dirty="0"/>
              <a:t> like MATLAB. </a:t>
            </a:r>
            <a:r>
              <a:rPr lang="nl-NL" altLang="en-US" sz="907" dirty="0" err="1"/>
              <a:t>Each</a:t>
            </a:r>
            <a:r>
              <a:rPr lang="nl-NL" altLang="en-US" sz="907" dirty="0"/>
              <a:t> </a:t>
            </a:r>
            <a:r>
              <a:rPr lang="nl-NL" altLang="en-US" sz="907" dirty="0" err="1"/>
              <a:t>pyplot</a:t>
            </a:r>
            <a:r>
              <a:rPr lang="nl-NL" altLang="en-US" sz="907" dirty="0"/>
              <a:t> </a:t>
            </a:r>
            <a:r>
              <a:rPr lang="nl-NL" altLang="en-US" sz="907" dirty="0" err="1"/>
              <a:t>unction</a:t>
            </a:r>
            <a:r>
              <a:rPr lang="nl-NL" altLang="en-US" sz="907" dirty="0"/>
              <a:t> </a:t>
            </a:r>
            <a:r>
              <a:rPr lang="nl-NL" altLang="en-US" sz="907" dirty="0" err="1"/>
              <a:t>makes</a:t>
            </a:r>
            <a:r>
              <a:rPr lang="nl-NL" altLang="en-US" sz="907" dirty="0"/>
              <a:t> </a:t>
            </a:r>
            <a:r>
              <a:rPr lang="nl-NL" altLang="en-US" sz="907" dirty="0" err="1"/>
              <a:t>some</a:t>
            </a:r>
            <a:r>
              <a:rPr lang="nl-NL" altLang="en-US" sz="907" dirty="0"/>
              <a:t> change </a:t>
            </a:r>
            <a:r>
              <a:rPr lang="nl-NL" altLang="en-US" sz="907" dirty="0" err="1"/>
              <a:t>to</a:t>
            </a:r>
            <a:r>
              <a:rPr lang="nl-NL" altLang="en-US" sz="907" dirty="0"/>
              <a:t> a </a:t>
            </a:r>
            <a:r>
              <a:rPr lang="nl-NL" altLang="en-US" sz="907" dirty="0" err="1"/>
              <a:t>figure</a:t>
            </a:r>
            <a:r>
              <a:rPr lang="nl-NL" altLang="en-US" sz="907" dirty="0"/>
              <a:t>: eg, </a:t>
            </a:r>
            <a:r>
              <a:rPr lang="nl-NL" altLang="en-US" sz="907" dirty="0" err="1"/>
              <a:t>create</a:t>
            </a:r>
            <a:r>
              <a:rPr lang="nl-NL" altLang="en-US" sz="907" dirty="0"/>
              <a:t> a </a:t>
            </a:r>
            <a:r>
              <a:rPr lang="nl-NL" altLang="en-US" sz="907" dirty="0" err="1"/>
              <a:t>figure</a:t>
            </a:r>
            <a:r>
              <a:rPr lang="nl-NL" altLang="en-US" sz="907" dirty="0"/>
              <a:t>, </a:t>
            </a:r>
            <a:r>
              <a:rPr lang="nl-NL" altLang="en-US" sz="907" dirty="0" err="1"/>
              <a:t>create</a:t>
            </a:r>
            <a:r>
              <a:rPr lang="nl-NL" altLang="en-US" sz="907" dirty="0"/>
              <a:t> a </a:t>
            </a:r>
            <a:r>
              <a:rPr lang="nl-NL" altLang="en-US" sz="907" dirty="0" err="1"/>
              <a:t>plotting</a:t>
            </a:r>
            <a:r>
              <a:rPr lang="nl-NL" altLang="en-US" sz="907" dirty="0"/>
              <a:t> area in a </a:t>
            </a:r>
            <a:r>
              <a:rPr lang="nl-NL" altLang="en-US" sz="907" dirty="0" err="1"/>
              <a:t>figure</a:t>
            </a:r>
            <a:r>
              <a:rPr lang="nl-NL" altLang="en-US" sz="907" dirty="0"/>
              <a:t>, plot </a:t>
            </a:r>
            <a:r>
              <a:rPr lang="nl-NL" altLang="en-US" sz="907" dirty="0" err="1"/>
              <a:t>some</a:t>
            </a:r>
            <a:r>
              <a:rPr lang="nl-NL" altLang="en-US" sz="907" dirty="0"/>
              <a:t> </a:t>
            </a:r>
            <a:r>
              <a:rPr lang="nl-NL" altLang="en-US" sz="907" dirty="0" err="1"/>
              <a:t>lines</a:t>
            </a:r>
            <a:r>
              <a:rPr lang="nl-NL" altLang="en-US" sz="907" dirty="0"/>
              <a:t> in a </a:t>
            </a:r>
            <a:r>
              <a:rPr lang="nl-NL" altLang="en-US" sz="907" dirty="0" err="1"/>
              <a:t>plotting</a:t>
            </a:r>
            <a:r>
              <a:rPr lang="nl-NL" altLang="en-US" sz="907" dirty="0"/>
              <a:t> area, </a:t>
            </a:r>
            <a:r>
              <a:rPr lang="nl-NL" altLang="en-US" sz="907" dirty="0" err="1"/>
              <a:t>decorate</a:t>
            </a:r>
            <a:r>
              <a:rPr lang="nl-NL" altLang="en-US" sz="907" dirty="0"/>
              <a:t> </a:t>
            </a:r>
            <a:r>
              <a:rPr lang="nl-NL" altLang="en-US" sz="907" dirty="0" err="1"/>
              <a:t>the</a:t>
            </a:r>
            <a:r>
              <a:rPr lang="nl-NL" altLang="en-US" sz="907" dirty="0"/>
              <a:t> plot </a:t>
            </a:r>
            <a:r>
              <a:rPr lang="nl-NL" altLang="en-US" sz="907" dirty="0" err="1"/>
              <a:t>with</a:t>
            </a:r>
            <a:r>
              <a:rPr lang="nl-NL" altLang="en-US" sz="907" dirty="0"/>
              <a:t> labels, etc.... </a:t>
            </a:r>
          </a:p>
          <a:p>
            <a:endParaRPr lang="en-US" dirty="0"/>
          </a:p>
          <a:p>
            <a:r>
              <a:rPr lang="en-US" dirty="0">
                <a:hlinkClick r:id="rId2"/>
              </a:rPr>
              <a:t>https://www.youtube.com/watch?v=D4VlmL3G4_o</a:t>
            </a:r>
            <a:endParaRPr lang="en-US" dirty="0"/>
          </a:p>
          <a:p>
            <a:endParaRPr lang="en-US" dirty="0"/>
          </a:p>
        </p:txBody>
      </p:sp>
      <p:sp>
        <p:nvSpPr>
          <p:cNvPr id="4" name="Date Placeholder 3">
            <a:extLst>
              <a:ext uri="{FF2B5EF4-FFF2-40B4-BE49-F238E27FC236}">
                <a16:creationId xmlns:a16="http://schemas.microsoft.com/office/drawing/2014/main" id="{D360CB2C-F7DA-C244-A978-57AE746031E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022B3733-0918-ED4C-AFCD-C288EB6B1BA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64</a:t>
            </a:fld>
            <a:endParaRPr lang="en-US" dirty="0"/>
          </a:p>
        </p:txBody>
      </p:sp>
      <p:pic>
        <p:nvPicPr>
          <p:cNvPr id="7" name="Picture 6">
            <a:extLst>
              <a:ext uri="{FF2B5EF4-FFF2-40B4-BE49-F238E27FC236}">
                <a16:creationId xmlns:a16="http://schemas.microsoft.com/office/drawing/2014/main" id="{12809DA1-A332-2E41-8E63-C6C33E2DC52C}"/>
              </a:ext>
            </a:extLst>
          </p:cNvPr>
          <p:cNvPicPr>
            <a:picLocks noChangeAspect="1"/>
          </p:cNvPicPr>
          <p:nvPr/>
        </p:nvPicPr>
        <p:blipFill rotWithShape="1">
          <a:blip r:embed="rId3"/>
          <a:srcRect l="36252" t="27345" r="39029" b="34689"/>
          <a:stretch/>
        </p:blipFill>
        <p:spPr>
          <a:xfrm>
            <a:off x="2294011" y="881629"/>
            <a:ext cx="2004222" cy="1924052"/>
          </a:xfrm>
          <a:prstGeom prst="rect">
            <a:avLst/>
          </a:prstGeom>
        </p:spPr>
      </p:pic>
      <p:sp>
        <p:nvSpPr>
          <p:cNvPr id="8" name="Rectangle 7">
            <a:extLst>
              <a:ext uri="{FF2B5EF4-FFF2-40B4-BE49-F238E27FC236}">
                <a16:creationId xmlns:a16="http://schemas.microsoft.com/office/drawing/2014/main" id="{1909254E-F06D-1948-8B61-F4120DB66CC6}"/>
              </a:ext>
            </a:extLst>
          </p:cNvPr>
          <p:cNvSpPr/>
          <p:nvPr/>
        </p:nvSpPr>
        <p:spPr>
          <a:xfrm>
            <a:off x="195435" y="2577184"/>
            <a:ext cx="1954381" cy="197105"/>
          </a:xfrm>
          <a:prstGeom prst="rect">
            <a:avLst/>
          </a:prstGeom>
        </p:spPr>
        <p:txBody>
          <a:bodyPr wrap="none">
            <a:spAutoFit/>
          </a:bodyPr>
          <a:lstStyle/>
          <a:p>
            <a:r>
              <a:rPr lang="en-US" sz="681" dirty="0"/>
              <a:t>https://</a:t>
            </a:r>
            <a:r>
              <a:rPr lang="en-US" sz="681" dirty="0" err="1"/>
              <a:t>matplotlib.org</a:t>
            </a:r>
            <a:r>
              <a:rPr lang="en-US" sz="681" dirty="0"/>
              <a:t>/users/</a:t>
            </a:r>
            <a:r>
              <a:rPr lang="en-US" sz="681" dirty="0" err="1"/>
              <a:t>pyplot_tutorial.html</a:t>
            </a:r>
            <a:endParaRPr lang="en-US" sz="681" dirty="0"/>
          </a:p>
        </p:txBody>
      </p:sp>
      <p:sp>
        <p:nvSpPr>
          <p:cNvPr id="6" name="Footer Placeholder 5">
            <a:extLst>
              <a:ext uri="{FF2B5EF4-FFF2-40B4-BE49-F238E27FC236}">
                <a16:creationId xmlns:a16="http://schemas.microsoft.com/office/drawing/2014/main" id="{660C4977-84F9-0149-B8C6-77D2EFF3A9A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167587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1765-A59E-A54B-A000-B81F328FFA60}"/>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ED310BD9-827F-424D-B579-522C196EF197}"/>
              </a:ext>
            </a:extLst>
          </p:cNvPr>
          <p:cNvSpPr>
            <a:spLocks noGrp="1"/>
          </p:cNvSpPr>
          <p:nvPr>
            <p:ph idx="1"/>
          </p:nvPr>
        </p:nvSpPr>
        <p:spPr>
          <a:xfrm>
            <a:off x="118854" y="1092884"/>
            <a:ext cx="4053677" cy="507831"/>
          </a:xfrm>
        </p:spPr>
        <p:txBody>
          <a:bodyPr/>
          <a:lstStyle/>
          <a:p>
            <a:r>
              <a:rPr lang="en-US" dirty="0"/>
              <a:t>The required libraries are NumPy, SciPy and </a:t>
            </a:r>
            <a:r>
              <a:rPr lang="en-US" dirty="0" err="1"/>
              <a:t>MatPlotLib</a:t>
            </a:r>
            <a:r>
              <a:rPr lang="en-US" dirty="0"/>
              <a:t>. Installing </a:t>
            </a:r>
            <a:r>
              <a:rPr lang="en-US" dirty="0" err="1"/>
              <a:t>PyLab</a:t>
            </a:r>
            <a:r>
              <a:rPr lang="en-US" dirty="0"/>
              <a:t> is an easy way of setting up all the three libraries correctly. </a:t>
            </a:r>
          </a:p>
          <a:p>
            <a:endParaRPr lang="en-US" dirty="0"/>
          </a:p>
        </p:txBody>
      </p:sp>
      <p:sp>
        <p:nvSpPr>
          <p:cNvPr id="4" name="Date Placeholder 3">
            <a:extLst>
              <a:ext uri="{FF2B5EF4-FFF2-40B4-BE49-F238E27FC236}">
                <a16:creationId xmlns:a16="http://schemas.microsoft.com/office/drawing/2014/main" id="{EC1F1C57-27AA-3647-9D6E-F06979A0EAF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36E7443-DFF4-8A42-90AA-51CFD3E3CCD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65</a:t>
            </a:fld>
            <a:endParaRPr lang="en-US" dirty="0"/>
          </a:p>
        </p:txBody>
      </p:sp>
      <p:pic>
        <p:nvPicPr>
          <p:cNvPr id="7" name="Picture 1">
            <a:extLst>
              <a:ext uri="{FF2B5EF4-FFF2-40B4-BE49-F238E27FC236}">
                <a16:creationId xmlns:a16="http://schemas.microsoft.com/office/drawing/2014/main" id="{09368911-286C-B14A-AE6B-1B18CE4F6C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856" y="1645957"/>
            <a:ext cx="1277864" cy="11216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F9F065-C384-4B45-8DBF-104E012EFD53}"/>
              </a:ext>
            </a:extLst>
          </p:cNvPr>
          <p:cNvPicPr>
            <a:picLocks noChangeAspect="1"/>
          </p:cNvPicPr>
          <p:nvPr/>
        </p:nvPicPr>
        <p:blipFill rotWithShape="1">
          <a:blip r:embed="rId3"/>
          <a:srcRect l="11336" t="4375" r="37537" b="66126"/>
          <a:stretch/>
        </p:blipFill>
        <p:spPr>
          <a:xfrm>
            <a:off x="37380" y="1645957"/>
            <a:ext cx="3195921" cy="1152493"/>
          </a:xfrm>
          <a:prstGeom prst="rect">
            <a:avLst/>
          </a:prstGeom>
        </p:spPr>
      </p:pic>
      <p:sp>
        <p:nvSpPr>
          <p:cNvPr id="6" name="Footer Placeholder 5">
            <a:extLst>
              <a:ext uri="{FF2B5EF4-FFF2-40B4-BE49-F238E27FC236}">
                <a16:creationId xmlns:a16="http://schemas.microsoft.com/office/drawing/2014/main" id="{68963BFD-9661-0F46-BD78-07181E9759F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596489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176B-B5C4-1A4B-BED7-7934DD87AD58}"/>
              </a:ext>
            </a:extLst>
          </p:cNvPr>
          <p:cNvSpPr>
            <a:spLocks noGrp="1"/>
          </p:cNvSpPr>
          <p:nvPr>
            <p:ph type="title"/>
          </p:nvPr>
        </p:nvSpPr>
        <p:spPr>
          <a:xfrm>
            <a:off x="1754149" y="211465"/>
            <a:ext cx="1101801" cy="430887"/>
          </a:xfrm>
        </p:spPr>
        <p:txBody>
          <a:bodyPr/>
          <a:lstStyle/>
          <a:p>
            <a:r>
              <a:rPr lang="en-US" dirty="0"/>
              <a:t>Another Example</a:t>
            </a:r>
          </a:p>
        </p:txBody>
      </p:sp>
      <p:sp>
        <p:nvSpPr>
          <p:cNvPr id="3" name="Content Placeholder 2">
            <a:extLst>
              <a:ext uri="{FF2B5EF4-FFF2-40B4-BE49-F238E27FC236}">
                <a16:creationId xmlns:a16="http://schemas.microsoft.com/office/drawing/2014/main" id="{426AD759-7A52-6D44-AF8F-B6FB5D33B00A}"/>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7CD4A420-05BD-AC47-825C-37AC9FE96AF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A65FE742-1BEC-EB4C-A608-D9D4212E0E98}"/>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66</a:t>
            </a:fld>
            <a:endParaRPr lang="en-US" dirty="0"/>
          </a:p>
        </p:txBody>
      </p:sp>
      <p:pic>
        <p:nvPicPr>
          <p:cNvPr id="6" name="Picture 5">
            <a:extLst>
              <a:ext uri="{FF2B5EF4-FFF2-40B4-BE49-F238E27FC236}">
                <a16:creationId xmlns:a16="http://schemas.microsoft.com/office/drawing/2014/main" id="{02D3A01C-E612-1C45-A866-25E46873361E}"/>
              </a:ext>
            </a:extLst>
          </p:cNvPr>
          <p:cNvPicPr>
            <a:picLocks noChangeAspect="1"/>
          </p:cNvPicPr>
          <p:nvPr/>
        </p:nvPicPr>
        <p:blipFill rotWithShape="1">
          <a:blip r:embed="rId2"/>
          <a:srcRect l="2698" t="4015" r="53308" b="49549"/>
          <a:stretch/>
        </p:blipFill>
        <p:spPr>
          <a:xfrm>
            <a:off x="885886" y="1046252"/>
            <a:ext cx="2771698" cy="1828460"/>
          </a:xfrm>
          <a:prstGeom prst="rect">
            <a:avLst/>
          </a:prstGeom>
        </p:spPr>
      </p:pic>
      <p:sp>
        <p:nvSpPr>
          <p:cNvPr id="7" name="Footer Placeholder 6">
            <a:extLst>
              <a:ext uri="{FF2B5EF4-FFF2-40B4-BE49-F238E27FC236}">
                <a16:creationId xmlns:a16="http://schemas.microsoft.com/office/drawing/2014/main" id="{7B70C126-550B-9145-8021-D0638DA1D6A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828833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0355-467F-874C-A144-DEACA571EC1E}"/>
              </a:ext>
            </a:extLst>
          </p:cNvPr>
          <p:cNvSpPr>
            <a:spLocks noGrp="1"/>
          </p:cNvSpPr>
          <p:nvPr>
            <p:ph type="title"/>
          </p:nvPr>
        </p:nvSpPr>
        <p:spPr>
          <a:xfrm>
            <a:off x="1754149" y="211465"/>
            <a:ext cx="1101801" cy="215444"/>
          </a:xfrm>
        </p:spPr>
        <p:txBody>
          <a:bodyPr/>
          <a:lstStyle/>
          <a:p>
            <a:r>
              <a:rPr lang="en-US" dirty="0"/>
              <a:t>Plotting</a:t>
            </a:r>
          </a:p>
        </p:txBody>
      </p:sp>
      <p:sp>
        <p:nvSpPr>
          <p:cNvPr id="3" name="Content Placeholder 2">
            <a:extLst>
              <a:ext uri="{FF2B5EF4-FFF2-40B4-BE49-F238E27FC236}">
                <a16:creationId xmlns:a16="http://schemas.microsoft.com/office/drawing/2014/main" id="{7C588563-9E57-B640-9650-495A5F679095}"/>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DA62191F-1238-8041-A4F8-EAF3397B46C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04DE39B-4A01-EB46-B362-B023F0F738A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67</a:t>
            </a:fld>
            <a:endParaRPr lang="en-US" dirty="0"/>
          </a:p>
        </p:txBody>
      </p:sp>
      <p:pic>
        <p:nvPicPr>
          <p:cNvPr id="6" name="Picture 5">
            <a:extLst>
              <a:ext uri="{FF2B5EF4-FFF2-40B4-BE49-F238E27FC236}">
                <a16:creationId xmlns:a16="http://schemas.microsoft.com/office/drawing/2014/main" id="{F79DA477-10FA-CB40-BCF2-19E44844DD5B}"/>
              </a:ext>
            </a:extLst>
          </p:cNvPr>
          <p:cNvPicPr>
            <a:picLocks noChangeAspect="1"/>
          </p:cNvPicPr>
          <p:nvPr/>
        </p:nvPicPr>
        <p:blipFill rotWithShape="1">
          <a:blip r:embed="rId2"/>
          <a:srcRect l="9310" t="4375" r="35510" b="54595"/>
          <a:stretch/>
        </p:blipFill>
        <p:spPr>
          <a:xfrm>
            <a:off x="118855" y="1092885"/>
            <a:ext cx="4121055" cy="1915187"/>
          </a:xfrm>
          <a:prstGeom prst="rect">
            <a:avLst/>
          </a:prstGeom>
        </p:spPr>
      </p:pic>
      <p:sp>
        <p:nvSpPr>
          <p:cNvPr id="7" name="Footer Placeholder 6">
            <a:extLst>
              <a:ext uri="{FF2B5EF4-FFF2-40B4-BE49-F238E27FC236}">
                <a16:creationId xmlns:a16="http://schemas.microsoft.com/office/drawing/2014/main" id="{D728694C-87F7-BF4E-B677-4BB03370AB0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199067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5BDA-3AB6-834A-91E5-F57433D81092}"/>
              </a:ext>
            </a:extLst>
          </p:cNvPr>
          <p:cNvSpPr>
            <a:spLocks noGrp="1"/>
          </p:cNvSpPr>
          <p:nvPr>
            <p:ph type="title"/>
          </p:nvPr>
        </p:nvSpPr>
        <p:spPr>
          <a:xfrm>
            <a:off x="118854" y="547236"/>
            <a:ext cx="4491246" cy="480819"/>
          </a:xfrm>
        </p:spPr>
        <p:txBody>
          <a:bodyPr>
            <a:normAutofit/>
          </a:bodyPr>
          <a:lstStyle/>
          <a:p>
            <a:r>
              <a:rPr lang="en-US" b="1" dirty="0"/>
              <a:t>Working with multiple figures</a:t>
            </a:r>
            <a:endParaRPr lang="en-US" dirty="0"/>
          </a:p>
        </p:txBody>
      </p:sp>
      <p:sp>
        <p:nvSpPr>
          <p:cNvPr id="3" name="Content Placeholder 2">
            <a:extLst>
              <a:ext uri="{FF2B5EF4-FFF2-40B4-BE49-F238E27FC236}">
                <a16:creationId xmlns:a16="http://schemas.microsoft.com/office/drawing/2014/main" id="{EF1B3EE5-96C2-3641-9075-321814294567}"/>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3C205F35-0D28-DE4D-9F95-9AC226529B13}"/>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C891CBCE-4259-9342-83DE-F16AACB49E1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68</a:t>
            </a:fld>
            <a:endParaRPr lang="en-US" dirty="0"/>
          </a:p>
        </p:txBody>
      </p:sp>
      <p:pic>
        <p:nvPicPr>
          <p:cNvPr id="7" name="Picture 6">
            <a:extLst>
              <a:ext uri="{FF2B5EF4-FFF2-40B4-BE49-F238E27FC236}">
                <a16:creationId xmlns:a16="http://schemas.microsoft.com/office/drawing/2014/main" id="{2C7DFDEB-ABE4-7B48-B7F6-D6389BE9E1F9}"/>
              </a:ext>
            </a:extLst>
          </p:cNvPr>
          <p:cNvPicPr>
            <a:picLocks noChangeAspect="1"/>
          </p:cNvPicPr>
          <p:nvPr/>
        </p:nvPicPr>
        <p:blipFill rotWithShape="1">
          <a:blip r:embed="rId2"/>
          <a:srcRect t="4375" r="32972" b="15676"/>
          <a:stretch/>
        </p:blipFill>
        <p:spPr>
          <a:xfrm>
            <a:off x="211816" y="887625"/>
            <a:ext cx="2900002" cy="2161913"/>
          </a:xfrm>
          <a:prstGeom prst="rect">
            <a:avLst/>
          </a:prstGeom>
        </p:spPr>
      </p:pic>
      <p:sp>
        <p:nvSpPr>
          <p:cNvPr id="6" name="Footer Placeholder 5">
            <a:extLst>
              <a:ext uri="{FF2B5EF4-FFF2-40B4-BE49-F238E27FC236}">
                <a16:creationId xmlns:a16="http://schemas.microsoft.com/office/drawing/2014/main" id="{31C3AD6E-67D6-C549-A6D2-A62B290E4B3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232319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DB3-A375-0B4F-8576-DCA4B642F38B}"/>
              </a:ext>
            </a:extLst>
          </p:cNvPr>
          <p:cNvSpPr>
            <a:spLocks noGrp="1"/>
          </p:cNvSpPr>
          <p:nvPr>
            <p:ph type="title"/>
          </p:nvPr>
        </p:nvSpPr>
        <p:spPr>
          <a:xfrm>
            <a:off x="1754149" y="211465"/>
            <a:ext cx="1101801" cy="215444"/>
          </a:xfrm>
        </p:spPr>
        <p:txBody>
          <a:bodyPr/>
          <a:lstStyle/>
          <a:p>
            <a:r>
              <a:rPr lang="en-US" dirty="0" err="1"/>
              <a:t>BarChart</a:t>
            </a:r>
            <a:endParaRPr lang="en-US" dirty="0"/>
          </a:p>
        </p:txBody>
      </p:sp>
      <p:sp>
        <p:nvSpPr>
          <p:cNvPr id="3" name="Content Placeholder 2">
            <a:extLst>
              <a:ext uri="{FF2B5EF4-FFF2-40B4-BE49-F238E27FC236}">
                <a16:creationId xmlns:a16="http://schemas.microsoft.com/office/drawing/2014/main" id="{F86E2A3B-D87F-AD4A-8195-9BD95454E200}"/>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F07395F1-DFFC-6846-8591-8D64E5DA599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F6966387-A064-6247-881E-CB9766E318B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69</a:t>
            </a:fld>
            <a:endParaRPr lang="en-US" dirty="0"/>
          </a:p>
        </p:txBody>
      </p:sp>
      <p:pic>
        <p:nvPicPr>
          <p:cNvPr id="6" name="Picture 5">
            <a:extLst>
              <a:ext uri="{FF2B5EF4-FFF2-40B4-BE49-F238E27FC236}">
                <a16:creationId xmlns:a16="http://schemas.microsoft.com/office/drawing/2014/main" id="{D5B36A4F-F375-9D42-BAFD-57D616E66CF9}"/>
              </a:ext>
            </a:extLst>
          </p:cNvPr>
          <p:cNvPicPr>
            <a:picLocks noChangeAspect="1"/>
          </p:cNvPicPr>
          <p:nvPr/>
        </p:nvPicPr>
        <p:blipFill rotWithShape="1">
          <a:blip r:embed="rId2"/>
          <a:srcRect l="6157" t="4375" r="24024" b="56757"/>
          <a:stretch/>
        </p:blipFill>
        <p:spPr>
          <a:xfrm>
            <a:off x="89844" y="1287700"/>
            <a:ext cx="4308192" cy="1498964"/>
          </a:xfrm>
          <a:prstGeom prst="rect">
            <a:avLst/>
          </a:prstGeom>
        </p:spPr>
      </p:pic>
      <p:sp>
        <p:nvSpPr>
          <p:cNvPr id="7" name="Footer Placeholder 6">
            <a:extLst>
              <a:ext uri="{FF2B5EF4-FFF2-40B4-BE49-F238E27FC236}">
                <a16:creationId xmlns:a16="http://schemas.microsoft.com/office/drawing/2014/main" id="{906FE455-24C1-6142-BAC8-6C64B752E39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63105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828" y="211465"/>
            <a:ext cx="2233421" cy="646331"/>
          </a:xfrm>
        </p:spPr>
        <p:txBody>
          <a:bodyPr/>
          <a:lstStyle/>
          <a:p>
            <a:r>
              <a:rPr lang="en-US" dirty="0"/>
              <a:t>Types of Statistics/Analyses</a:t>
            </a:r>
          </a:p>
        </p:txBody>
      </p:sp>
      <p:sp>
        <p:nvSpPr>
          <p:cNvPr id="6" name="Text Placeholder 5"/>
          <p:cNvSpPr>
            <a:spLocks noGrp="1"/>
          </p:cNvSpPr>
          <p:nvPr>
            <p:ph type="body" idx="1"/>
          </p:nvPr>
        </p:nvSpPr>
        <p:spPr/>
        <p:txBody>
          <a:bodyPr>
            <a:normAutofit fontScale="92500" lnSpcReduction="10000"/>
          </a:bodyPr>
          <a:lstStyle/>
          <a:p>
            <a:r>
              <a:rPr lang="en-US" sz="1059" dirty="0"/>
              <a:t>Descriptive Statistics</a:t>
            </a:r>
          </a:p>
        </p:txBody>
      </p:sp>
      <p:sp>
        <p:nvSpPr>
          <p:cNvPr id="3" name="Content Placeholder 2"/>
          <p:cNvSpPr>
            <a:spLocks noGrp="1"/>
          </p:cNvSpPr>
          <p:nvPr>
            <p:ph sz="half" idx="2"/>
          </p:nvPr>
        </p:nvSpPr>
        <p:spPr>
          <a:xfrm>
            <a:off x="274816" y="1258960"/>
            <a:ext cx="1527696" cy="1655554"/>
          </a:xfrm>
        </p:spPr>
        <p:txBody>
          <a:bodyPr>
            <a:normAutofit/>
          </a:bodyPr>
          <a:lstStyle/>
          <a:p>
            <a:pPr lvl="1"/>
            <a:r>
              <a:rPr lang="en-US" sz="907" dirty="0"/>
              <a:t>Frequencies</a:t>
            </a:r>
          </a:p>
          <a:p>
            <a:pPr lvl="1"/>
            <a:r>
              <a:rPr lang="en-US" sz="907" dirty="0"/>
              <a:t>Basic measurements</a:t>
            </a:r>
          </a:p>
          <a:p>
            <a:endParaRPr lang="en-US" sz="1059" dirty="0"/>
          </a:p>
          <a:p>
            <a:r>
              <a:rPr lang="en-US" sz="1059" b="1" dirty="0"/>
              <a:t>Inferential Statistics</a:t>
            </a:r>
          </a:p>
          <a:p>
            <a:pPr lvl="1"/>
            <a:r>
              <a:rPr lang="en-US" sz="907" dirty="0"/>
              <a:t>Hypothesis Testing</a:t>
            </a:r>
          </a:p>
          <a:p>
            <a:pPr lvl="1"/>
            <a:r>
              <a:rPr lang="en-US" sz="907" dirty="0"/>
              <a:t>Correlation</a:t>
            </a:r>
          </a:p>
          <a:p>
            <a:pPr lvl="1"/>
            <a:r>
              <a:rPr lang="en-US" sz="907" dirty="0"/>
              <a:t>Confidence Intervals</a:t>
            </a:r>
          </a:p>
          <a:p>
            <a:pPr lvl="1"/>
            <a:r>
              <a:rPr lang="en-US" sz="907" dirty="0"/>
              <a:t>Significance Testing</a:t>
            </a:r>
          </a:p>
          <a:p>
            <a:pPr lvl="1"/>
            <a:r>
              <a:rPr lang="en-US" sz="907" dirty="0"/>
              <a:t>Prediction </a:t>
            </a:r>
          </a:p>
          <a:p>
            <a:endParaRPr lang="en-US" dirty="0"/>
          </a:p>
        </p:txBody>
      </p:sp>
      <p:sp>
        <p:nvSpPr>
          <p:cNvPr id="7" name="Text Placeholder 6"/>
          <p:cNvSpPr>
            <a:spLocks noGrp="1"/>
          </p:cNvSpPr>
          <p:nvPr>
            <p:ph type="body" sz="quarter" idx="3"/>
          </p:nvPr>
        </p:nvSpPr>
        <p:spPr>
          <a:xfrm>
            <a:off x="2332663" y="1085081"/>
            <a:ext cx="1528296" cy="241910"/>
          </a:xfrm>
        </p:spPr>
        <p:txBody>
          <a:bodyPr>
            <a:normAutofit fontScale="92500" lnSpcReduction="10000"/>
          </a:bodyPr>
          <a:lstStyle/>
          <a:p>
            <a:r>
              <a:rPr lang="en-US" sz="756" i="1" dirty="0"/>
              <a:t>Describing a phenomena</a:t>
            </a:r>
          </a:p>
        </p:txBody>
      </p:sp>
      <p:sp>
        <p:nvSpPr>
          <p:cNvPr id="4" name="AutoShape 6"/>
          <p:cNvSpPr>
            <a:spLocks/>
          </p:cNvSpPr>
          <p:nvPr/>
        </p:nvSpPr>
        <p:spPr bwMode="auto">
          <a:xfrm>
            <a:off x="1802512" y="1097506"/>
            <a:ext cx="482019" cy="368084"/>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4816" tIns="17408" rIns="34816" bIns="17408" anchor="ctr">
            <a:spAutoFit/>
          </a:bodyPr>
          <a:lstStyle/>
          <a:p>
            <a:endParaRPr lang="en-US" sz="681">
              <a:solidFill>
                <a:schemeClr val="accent1"/>
              </a:solidFill>
              <a:highlight>
                <a:srgbClr val="FF0000"/>
              </a:highlight>
            </a:endParaRPr>
          </a:p>
        </p:txBody>
      </p:sp>
      <p:sp>
        <p:nvSpPr>
          <p:cNvPr id="5" name="AutoShape 6"/>
          <p:cNvSpPr>
            <a:spLocks/>
          </p:cNvSpPr>
          <p:nvPr/>
        </p:nvSpPr>
        <p:spPr bwMode="auto">
          <a:xfrm>
            <a:off x="1771650" y="1910450"/>
            <a:ext cx="495783" cy="561787"/>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4816" tIns="17408" rIns="34816" bIns="17408" anchor="ctr">
            <a:spAutoFit/>
          </a:bodyPr>
          <a:lstStyle/>
          <a:p>
            <a:endParaRPr lang="en-US" sz="681">
              <a:solidFill>
                <a:schemeClr val="accent1"/>
              </a:solidFill>
              <a:highlight>
                <a:srgbClr val="FF0000"/>
              </a:highlight>
            </a:endParaRPr>
          </a:p>
        </p:txBody>
      </p:sp>
      <p:sp>
        <p:nvSpPr>
          <p:cNvPr id="9" name="Content Placeholder 2"/>
          <p:cNvSpPr txBox="1">
            <a:spLocks/>
          </p:cNvSpPr>
          <p:nvPr/>
        </p:nvSpPr>
        <p:spPr>
          <a:xfrm>
            <a:off x="2333262" y="1313786"/>
            <a:ext cx="2105387" cy="1655554"/>
          </a:xfrm>
          <a:prstGeom prst="rect">
            <a:avLst/>
          </a:prstGeom>
        </p:spPr>
        <p:txBody>
          <a:bodyPr vert="horz" lIns="34576" tIns="17288" rIns="34576" bIns="17288"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en-US" sz="756" dirty="0"/>
              <a:t>How many? How much? </a:t>
            </a:r>
          </a:p>
          <a:p>
            <a:pPr marL="0" indent="0">
              <a:buNone/>
            </a:pPr>
            <a:r>
              <a:rPr lang="en-US" sz="756" dirty="0"/>
              <a:t>BP, HR, BMI, IQ, etc. </a:t>
            </a:r>
          </a:p>
          <a:p>
            <a:pPr marL="0" indent="0">
              <a:buNone/>
            </a:pPr>
            <a:endParaRPr lang="en-US" sz="756" b="1" dirty="0"/>
          </a:p>
          <a:p>
            <a:pPr marL="0" indent="0">
              <a:buNone/>
            </a:pPr>
            <a:endParaRPr lang="en-US" sz="756" b="1" i="1" dirty="0"/>
          </a:p>
          <a:p>
            <a:pPr marL="0" indent="0">
              <a:buNone/>
            </a:pPr>
            <a:r>
              <a:rPr lang="en-US" sz="756" b="1" i="1" dirty="0"/>
              <a:t>Inferences about a phenomena</a:t>
            </a:r>
          </a:p>
          <a:p>
            <a:pPr marL="0" indent="0">
              <a:buNone/>
            </a:pPr>
            <a:r>
              <a:rPr lang="en-US" sz="756" dirty="0"/>
              <a:t>Proving or disproving theories</a:t>
            </a:r>
          </a:p>
          <a:p>
            <a:pPr marL="0" indent="0">
              <a:buNone/>
            </a:pPr>
            <a:r>
              <a:rPr lang="en-US" sz="756" dirty="0"/>
              <a:t>Associations between phenomena</a:t>
            </a:r>
          </a:p>
          <a:p>
            <a:pPr marL="0" indent="0">
              <a:buNone/>
            </a:pPr>
            <a:r>
              <a:rPr lang="en-US" sz="756" dirty="0"/>
              <a:t>If sample relates to the larger population</a:t>
            </a:r>
          </a:p>
          <a:p>
            <a:pPr marL="0" indent="0">
              <a:buNone/>
            </a:pPr>
            <a:r>
              <a:rPr lang="en-US" sz="756" dirty="0"/>
              <a:t>E.g., Diet and health </a:t>
            </a:r>
          </a:p>
        </p:txBody>
      </p:sp>
      <p:sp>
        <p:nvSpPr>
          <p:cNvPr id="10" name="Footer Placeholder 9">
            <a:extLst>
              <a:ext uri="{FF2B5EF4-FFF2-40B4-BE49-F238E27FC236}">
                <a16:creationId xmlns:a16="http://schemas.microsoft.com/office/drawing/2014/main" id="{7251CDB0-62B0-C0B1-D457-8026BF14C5D1}"/>
              </a:ext>
            </a:extLst>
          </p:cNvPr>
          <p:cNvSpPr>
            <a:spLocks noGrp="1"/>
          </p:cNvSpPr>
          <p:nvPr>
            <p:ph type="ftr" sz="quarter" idx="11"/>
          </p:nvPr>
        </p:nvSpPr>
        <p:spPr/>
        <p:txBody>
          <a:bodyPr/>
          <a:lstStyle/>
          <a:p>
            <a:r>
              <a:rPr lang="en-US"/>
              <a:t>Dr. Malak Abdullah</a:t>
            </a:r>
          </a:p>
        </p:txBody>
      </p:sp>
      <p:sp>
        <p:nvSpPr>
          <p:cNvPr id="11" name="Slide Number Placeholder 10">
            <a:extLst>
              <a:ext uri="{FF2B5EF4-FFF2-40B4-BE49-F238E27FC236}">
                <a16:creationId xmlns:a16="http://schemas.microsoft.com/office/drawing/2014/main" id="{4C1E5372-C855-C838-FFF3-707E5FA4E364}"/>
              </a:ext>
            </a:extLst>
          </p:cNvPr>
          <p:cNvSpPr>
            <a:spLocks noGrp="1"/>
          </p:cNvSpPr>
          <p:nvPr>
            <p:ph type="sldNum" sz="quarter" idx="12"/>
          </p:nvPr>
        </p:nvSpPr>
        <p:spPr/>
        <p:txBody>
          <a:bodyPr/>
          <a:lstStyle/>
          <a:p>
            <a:fld id="{5ADD6836-E50F-42BB-A4CC-6A6502CFA6A5}" type="slidenum">
              <a:rPr lang="en-US" smtClean="0"/>
              <a:t>7</a:t>
            </a:fld>
            <a:endParaRPr lang="en-US"/>
          </a:p>
        </p:txBody>
      </p:sp>
      <p:sp>
        <p:nvSpPr>
          <p:cNvPr id="8" name="Date Placeholder 7">
            <a:extLst>
              <a:ext uri="{FF2B5EF4-FFF2-40B4-BE49-F238E27FC236}">
                <a16:creationId xmlns:a16="http://schemas.microsoft.com/office/drawing/2014/main" id="{264F6F33-2E56-2085-C1F8-A9C69EBB2ADB}"/>
              </a:ext>
            </a:extLst>
          </p:cNvPr>
          <p:cNvSpPr>
            <a:spLocks noGrp="1"/>
          </p:cNvSpPr>
          <p:nvPr>
            <p:ph type="dt" sz="half" idx="10"/>
          </p:nvPr>
        </p:nvSpPr>
        <p:spPr/>
        <p:txBody>
          <a:bodyPr/>
          <a:lstStyle/>
          <a:p>
            <a:r>
              <a:rPr lang="en-US"/>
              <a:t>First Semester 2021-2022</a:t>
            </a:r>
          </a:p>
        </p:txBody>
      </p:sp>
    </p:spTree>
    <p:extLst>
      <p:ext uri="{BB962C8B-B14F-4D97-AF65-F5344CB8AC3E}">
        <p14:creationId xmlns:p14="http://schemas.microsoft.com/office/powerpoint/2010/main" val="1963555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4D14-5A5E-D74F-BF54-04DCC778F394}"/>
              </a:ext>
            </a:extLst>
          </p:cNvPr>
          <p:cNvSpPr>
            <a:spLocks noGrp="1"/>
          </p:cNvSpPr>
          <p:nvPr>
            <p:ph type="title"/>
          </p:nvPr>
        </p:nvSpPr>
        <p:spPr>
          <a:xfrm>
            <a:off x="1754149" y="211465"/>
            <a:ext cx="1101801" cy="430887"/>
          </a:xfrm>
        </p:spPr>
        <p:txBody>
          <a:bodyPr/>
          <a:lstStyle/>
          <a:p>
            <a:r>
              <a:rPr lang="en-US" dirty="0" err="1"/>
              <a:t>Barchart</a:t>
            </a:r>
            <a:r>
              <a:rPr lang="en-US" dirty="0"/>
              <a:t> horizontally </a:t>
            </a:r>
          </a:p>
        </p:txBody>
      </p:sp>
      <p:sp>
        <p:nvSpPr>
          <p:cNvPr id="3" name="Content Placeholder 2">
            <a:extLst>
              <a:ext uri="{FF2B5EF4-FFF2-40B4-BE49-F238E27FC236}">
                <a16:creationId xmlns:a16="http://schemas.microsoft.com/office/drawing/2014/main" id="{65A941A0-9B1C-684E-AC56-08FCF7EA8B9B}"/>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A530DA01-6EF7-9040-AF29-6205533BB4C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16E3324-D634-6345-8289-44C9DFD31B0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70</a:t>
            </a:fld>
            <a:endParaRPr lang="en-US" dirty="0"/>
          </a:p>
        </p:txBody>
      </p:sp>
      <p:pic>
        <p:nvPicPr>
          <p:cNvPr id="6" name="Picture 5">
            <a:extLst>
              <a:ext uri="{FF2B5EF4-FFF2-40B4-BE49-F238E27FC236}">
                <a16:creationId xmlns:a16="http://schemas.microsoft.com/office/drawing/2014/main" id="{D7FA5A1C-8821-3944-A842-94AC9F7C3597}"/>
              </a:ext>
            </a:extLst>
          </p:cNvPr>
          <p:cNvPicPr>
            <a:picLocks noChangeAspect="1"/>
          </p:cNvPicPr>
          <p:nvPr/>
        </p:nvPicPr>
        <p:blipFill rotWithShape="1">
          <a:blip r:embed="rId2"/>
          <a:srcRect l="7282" t="4375" r="21546" b="41262"/>
          <a:stretch/>
        </p:blipFill>
        <p:spPr>
          <a:xfrm>
            <a:off x="118854" y="1028055"/>
            <a:ext cx="3723533" cy="1777626"/>
          </a:xfrm>
          <a:prstGeom prst="rect">
            <a:avLst/>
          </a:prstGeom>
        </p:spPr>
      </p:pic>
      <p:sp>
        <p:nvSpPr>
          <p:cNvPr id="7" name="Footer Placeholder 6">
            <a:extLst>
              <a:ext uri="{FF2B5EF4-FFF2-40B4-BE49-F238E27FC236}">
                <a16:creationId xmlns:a16="http://schemas.microsoft.com/office/drawing/2014/main" id="{174F5A6A-0115-7843-998F-DF2764346C2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06225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267F-7897-3F45-BA03-DF13DE4FE738}"/>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2BC64F8C-3FFF-DD48-B5BE-7F0E8EAFF808}"/>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DE9E3C8C-F90D-5940-8E96-66B0AAB98E9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7AF380CB-25B5-904F-AED1-29CFC751E98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71</a:t>
            </a:fld>
            <a:endParaRPr lang="en-US" dirty="0"/>
          </a:p>
        </p:txBody>
      </p:sp>
      <p:pic>
        <p:nvPicPr>
          <p:cNvPr id="6" name="Picture 5">
            <a:extLst>
              <a:ext uri="{FF2B5EF4-FFF2-40B4-BE49-F238E27FC236}">
                <a16:creationId xmlns:a16="http://schemas.microsoft.com/office/drawing/2014/main" id="{65CE9B65-0CB9-CC4A-AC9F-1E3255EC8B7B}"/>
              </a:ext>
            </a:extLst>
          </p:cNvPr>
          <p:cNvPicPr>
            <a:picLocks noChangeAspect="1"/>
          </p:cNvPicPr>
          <p:nvPr/>
        </p:nvPicPr>
        <p:blipFill rotWithShape="1">
          <a:blip r:embed="rId2"/>
          <a:srcRect l="2326" t="4375" r="25376" b="38018"/>
          <a:stretch/>
        </p:blipFill>
        <p:spPr>
          <a:xfrm>
            <a:off x="118854" y="1028055"/>
            <a:ext cx="3992857" cy="1988459"/>
          </a:xfrm>
          <a:prstGeom prst="rect">
            <a:avLst/>
          </a:prstGeom>
        </p:spPr>
      </p:pic>
      <p:sp>
        <p:nvSpPr>
          <p:cNvPr id="7" name="Footer Placeholder 6">
            <a:extLst>
              <a:ext uri="{FF2B5EF4-FFF2-40B4-BE49-F238E27FC236}">
                <a16:creationId xmlns:a16="http://schemas.microsoft.com/office/drawing/2014/main" id="{7AE6A67B-E190-6547-A618-3B4B18CE626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482030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7B6A-EA7E-5C4D-92FF-F1A6A5B1C2AC}"/>
              </a:ext>
            </a:extLst>
          </p:cNvPr>
          <p:cNvSpPr>
            <a:spLocks noGrp="1"/>
          </p:cNvSpPr>
          <p:nvPr>
            <p:ph type="title"/>
          </p:nvPr>
        </p:nvSpPr>
        <p:spPr>
          <a:xfrm>
            <a:off x="1754149" y="211465"/>
            <a:ext cx="1101801" cy="215444"/>
          </a:xfrm>
        </p:spPr>
        <p:txBody>
          <a:bodyPr/>
          <a:lstStyle/>
          <a:p>
            <a:r>
              <a:rPr lang="en-US" dirty="0"/>
              <a:t>Save the figure</a:t>
            </a:r>
          </a:p>
        </p:txBody>
      </p:sp>
      <p:pic>
        <p:nvPicPr>
          <p:cNvPr id="6" name="Content Placeholder 5">
            <a:extLst>
              <a:ext uri="{FF2B5EF4-FFF2-40B4-BE49-F238E27FC236}">
                <a16:creationId xmlns:a16="http://schemas.microsoft.com/office/drawing/2014/main" id="{7738115D-5C15-4C44-A0A7-B73CC13EFD4C}"/>
              </a:ext>
            </a:extLst>
          </p:cNvPr>
          <p:cNvPicPr>
            <a:picLocks noGrp="1" noChangeAspect="1"/>
          </p:cNvPicPr>
          <p:nvPr>
            <p:ph idx="1"/>
          </p:nvPr>
        </p:nvPicPr>
        <p:blipFill rotWithShape="1">
          <a:blip r:embed="rId2"/>
          <a:srcRect l="21019" t="4725" r="32598" b="65702"/>
          <a:stretch/>
        </p:blipFill>
        <p:spPr>
          <a:xfrm>
            <a:off x="118854" y="922488"/>
            <a:ext cx="4099555" cy="1633657"/>
          </a:xfrm>
          <a:prstGeom prst="rect">
            <a:avLst/>
          </a:prstGeom>
        </p:spPr>
      </p:pic>
      <p:sp>
        <p:nvSpPr>
          <p:cNvPr id="4" name="Date Placeholder 3">
            <a:extLst>
              <a:ext uri="{FF2B5EF4-FFF2-40B4-BE49-F238E27FC236}">
                <a16:creationId xmlns:a16="http://schemas.microsoft.com/office/drawing/2014/main" id="{1D779539-115B-914A-B9B1-56342AAE833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DAD61AC1-ED23-9741-AFEC-D14C27C79E4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72</a:t>
            </a:fld>
            <a:endParaRPr lang="en-US" dirty="0"/>
          </a:p>
        </p:txBody>
      </p:sp>
      <p:sp>
        <p:nvSpPr>
          <p:cNvPr id="7" name="Rectangle 6">
            <a:extLst>
              <a:ext uri="{FF2B5EF4-FFF2-40B4-BE49-F238E27FC236}">
                <a16:creationId xmlns:a16="http://schemas.microsoft.com/office/drawing/2014/main" id="{F2025A43-B689-1948-B249-4757607A12F5}"/>
              </a:ext>
            </a:extLst>
          </p:cNvPr>
          <p:cNvSpPr/>
          <p:nvPr/>
        </p:nvSpPr>
        <p:spPr>
          <a:xfrm>
            <a:off x="193512" y="2666027"/>
            <a:ext cx="1423138" cy="231923"/>
          </a:xfrm>
          <a:prstGeom prst="rect">
            <a:avLst/>
          </a:prstGeom>
        </p:spPr>
        <p:txBody>
          <a:bodyPr wrap="square">
            <a:spAutoFit/>
          </a:bodyPr>
          <a:lstStyle/>
          <a:p>
            <a:r>
              <a:rPr lang="en-US" sz="907" dirty="0" err="1"/>
              <a:t>fig.</a:t>
            </a:r>
            <a:r>
              <a:rPr lang="en-US" sz="907" dirty="0" err="1">
                <a:solidFill>
                  <a:srgbClr val="000000"/>
                </a:solidFill>
              </a:rPr>
              <a:t>savefig</a:t>
            </a:r>
            <a:r>
              <a:rPr lang="en-US" sz="907" dirty="0">
                <a:solidFill>
                  <a:srgbClr val="000000"/>
                </a:solidFill>
              </a:rPr>
              <a:t>(</a:t>
            </a:r>
            <a:r>
              <a:rPr lang="en-US" sz="907" dirty="0">
                <a:solidFill>
                  <a:srgbClr val="00008B"/>
                </a:solidFill>
              </a:rPr>
              <a:t>'</a:t>
            </a:r>
            <a:r>
              <a:rPr lang="en-US" sz="907" dirty="0" err="1">
                <a:solidFill>
                  <a:srgbClr val="00008B"/>
                </a:solidFill>
              </a:rPr>
              <a:t>plot.pdf</a:t>
            </a:r>
            <a:r>
              <a:rPr lang="en-US" sz="907" dirty="0">
                <a:solidFill>
                  <a:srgbClr val="00008B"/>
                </a:solidFill>
              </a:rPr>
              <a:t>'</a:t>
            </a:r>
            <a:r>
              <a:rPr lang="en-US" sz="907" dirty="0">
                <a:solidFill>
                  <a:srgbClr val="000000"/>
                </a:solidFill>
              </a:rPr>
              <a:t>)</a:t>
            </a:r>
            <a:endParaRPr lang="en-US" sz="907" dirty="0"/>
          </a:p>
        </p:txBody>
      </p:sp>
      <p:sp>
        <p:nvSpPr>
          <p:cNvPr id="8" name="Rectangle 7">
            <a:extLst>
              <a:ext uri="{FF2B5EF4-FFF2-40B4-BE49-F238E27FC236}">
                <a16:creationId xmlns:a16="http://schemas.microsoft.com/office/drawing/2014/main" id="{A74512B3-FFD4-F74F-83EE-553BEF510E93}"/>
              </a:ext>
            </a:extLst>
          </p:cNvPr>
          <p:cNvSpPr/>
          <p:nvPr/>
        </p:nvSpPr>
        <p:spPr>
          <a:xfrm>
            <a:off x="193512" y="2844683"/>
            <a:ext cx="933269" cy="231923"/>
          </a:xfrm>
          <a:prstGeom prst="rect">
            <a:avLst/>
          </a:prstGeom>
        </p:spPr>
        <p:txBody>
          <a:bodyPr wrap="none">
            <a:spAutoFit/>
          </a:bodyPr>
          <a:lstStyle/>
          <a:p>
            <a:r>
              <a:rPr lang="en-US" sz="907" dirty="0"/>
              <a:t>display </a:t>
            </a:r>
            <a:r>
              <a:rPr lang="en-US" sz="907" dirty="0" err="1"/>
              <a:t>plot.</a:t>
            </a:r>
            <a:r>
              <a:rPr lang="en-US" sz="907" dirty="0" err="1">
                <a:solidFill>
                  <a:srgbClr val="000000"/>
                </a:solidFill>
              </a:rPr>
              <a:t>png</a:t>
            </a:r>
            <a:endParaRPr lang="en-US" sz="907" dirty="0"/>
          </a:p>
        </p:txBody>
      </p:sp>
      <p:sp>
        <p:nvSpPr>
          <p:cNvPr id="3" name="Footer Placeholder 2">
            <a:extLst>
              <a:ext uri="{FF2B5EF4-FFF2-40B4-BE49-F238E27FC236}">
                <a16:creationId xmlns:a16="http://schemas.microsoft.com/office/drawing/2014/main" id="{01CBC5A6-CC83-0A4E-AECE-3BE19C20B57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54790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CDDE-109F-EA4A-A7F0-D63AD4F25FD8}"/>
              </a:ext>
            </a:extLst>
          </p:cNvPr>
          <p:cNvSpPr>
            <a:spLocks noGrp="1"/>
          </p:cNvSpPr>
          <p:nvPr>
            <p:ph type="title"/>
          </p:nvPr>
        </p:nvSpPr>
        <p:spPr>
          <a:xfrm>
            <a:off x="1754149" y="211465"/>
            <a:ext cx="1101801" cy="215444"/>
          </a:xfrm>
        </p:spPr>
        <p:txBody>
          <a:bodyPr/>
          <a:lstStyle/>
          <a:p>
            <a:r>
              <a:rPr lang="en-US" dirty="0"/>
              <a:t>Pie chart</a:t>
            </a:r>
          </a:p>
        </p:txBody>
      </p:sp>
      <p:sp>
        <p:nvSpPr>
          <p:cNvPr id="3" name="Content Placeholder 2">
            <a:extLst>
              <a:ext uri="{FF2B5EF4-FFF2-40B4-BE49-F238E27FC236}">
                <a16:creationId xmlns:a16="http://schemas.microsoft.com/office/drawing/2014/main" id="{E9021F54-9B87-A040-AB2A-57BED34441C4}"/>
              </a:ext>
            </a:extLst>
          </p:cNvPr>
          <p:cNvSpPr>
            <a:spLocks noGrp="1"/>
          </p:cNvSpPr>
          <p:nvPr>
            <p:ph idx="1"/>
          </p:nvPr>
        </p:nvSpPr>
        <p:spPr>
          <a:xfrm>
            <a:off x="367931" y="856397"/>
            <a:ext cx="3874236" cy="169277"/>
          </a:xfrm>
        </p:spPr>
        <p:txBody>
          <a:bodyPr/>
          <a:lstStyle/>
          <a:p>
            <a:endParaRPr lang="en-US"/>
          </a:p>
        </p:txBody>
      </p:sp>
      <p:sp>
        <p:nvSpPr>
          <p:cNvPr id="4" name="Date Placeholder 3">
            <a:extLst>
              <a:ext uri="{FF2B5EF4-FFF2-40B4-BE49-F238E27FC236}">
                <a16:creationId xmlns:a16="http://schemas.microsoft.com/office/drawing/2014/main" id="{7706BAD1-ACF4-3542-AB47-52A88D802BD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83E23948-8F71-8741-86AB-79BE46A817C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73</a:t>
            </a:fld>
            <a:endParaRPr lang="en-US" dirty="0"/>
          </a:p>
        </p:txBody>
      </p:sp>
      <p:pic>
        <p:nvPicPr>
          <p:cNvPr id="6" name="Picture 5">
            <a:extLst>
              <a:ext uri="{FF2B5EF4-FFF2-40B4-BE49-F238E27FC236}">
                <a16:creationId xmlns:a16="http://schemas.microsoft.com/office/drawing/2014/main" id="{32537BDA-5271-5B4D-8BA7-0185CD8C9FAD}"/>
              </a:ext>
            </a:extLst>
          </p:cNvPr>
          <p:cNvPicPr>
            <a:picLocks noChangeAspect="1"/>
          </p:cNvPicPr>
          <p:nvPr/>
        </p:nvPicPr>
        <p:blipFill rotWithShape="1">
          <a:blip r:embed="rId2"/>
          <a:srcRect l="7957" t="4375" r="19970" b="50270"/>
          <a:stretch/>
        </p:blipFill>
        <p:spPr>
          <a:xfrm>
            <a:off x="118854" y="1066089"/>
            <a:ext cx="4326249" cy="1701559"/>
          </a:xfrm>
          <a:prstGeom prst="rect">
            <a:avLst/>
          </a:prstGeom>
        </p:spPr>
      </p:pic>
      <p:sp>
        <p:nvSpPr>
          <p:cNvPr id="7" name="Footer Placeholder 6">
            <a:extLst>
              <a:ext uri="{FF2B5EF4-FFF2-40B4-BE49-F238E27FC236}">
                <a16:creationId xmlns:a16="http://schemas.microsoft.com/office/drawing/2014/main" id="{A10E198F-1340-CA4B-943B-04B82479295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158592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EBB1-8110-2B43-ABB7-B2E76F11FBE2}"/>
              </a:ext>
            </a:extLst>
          </p:cNvPr>
          <p:cNvSpPr>
            <a:spLocks noGrp="1"/>
          </p:cNvSpPr>
          <p:nvPr>
            <p:ph type="title"/>
          </p:nvPr>
        </p:nvSpPr>
        <p:spPr>
          <a:xfrm>
            <a:off x="1754149" y="211465"/>
            <a:ext cx="1101801" cy="215444"/>
          </a:xfrm>
        </p:spPr>
        <p:txBody>
          <a:bodyPr/>
          <a:lstStyle/>
          <a:p>
            <a:r>
              <a:rPr lang="en-US" dirty="0"/>
              <a:t>coding!!</a:t>
            </a:r>
          </a:p>
        </p:txBody>
      </p:sp>
      <p:pic>
        <p:nvPicPr>
          <p:cNvPr id="6" name="Content Placeholder 5">
            <a:extLst>
              <a:ext uri="{FF2B5EF4-FFF2-40B4-BE49-F238E27FC236}">
                <a16:creationId xmlns:a16="http://schemas.microsoft.com/office/drawing/2014/main" id="{92C59FAE-CC32-4144-9B3B-413BAB56B595}"/>
              </a:ext>
            </a:extLst>
          </p:cNvPr>
          <p:cNvPicPr>
            <a:picLocks noGrp="1" noChangeAspect="1"/>
          </p:cNvPicPr>
          <p:nvPr>
            <p:ph idx="1"/>
          </p:nvPr>
        </p:nvPicPr>
        <p:blipFill rotWithShape="1">
          <a:blip r:embed="rId2"/>
          <a:srcRect l="28546" t="13687" r="32743" b="28824"/>
          <a:stretch/>
        </p:blipFill>
        <p:spPr>
          <a:xfrm>
            <a:off x="1841291" y="633204"/>
            <a:ext cx="2340513" cy="2172477"/>
          </a:xfrm>
          <a:prstGeom prst="rect">
            <a:avLst/>
          </a:prstGeom>
        </p:spPr>
      </p:pic>
      <p:sp>
        <p:nvSpPr>
          <p:cNvPr id="4" name="Date Placeholder 3">
            <a:extLst>
              <a:ext uri="{FF2B5EF4-FFF2-40B4-BE49-F238E27FC236}">
                <a16:creationId xmlns:a16="http://schemas.microsoft.com/office/drawing/2014/main" id="{98B81652-575D-B244-8190-E1475CA8CC2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B3A19E2B-DBF7-5448-A793-EF190408132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74</a:t>
            </a:fld>
            <a:endParaRPr lang="en-US" dirty="0"/>
          </a:p>
        </p:txBody>
      </p:sp>
      <p:sp>
        <p:nvSpPr>
          <p:cNvPr id="3" name="Footer Placeholder 2">
            <a:extLst>
              <a:ext uri="{FF2B5EF4-FFF2-40B4-BE49-F238E27FC236}">
                <a16:creationId xmlns:a16="http://schemas.microsoft.com/office/drawing/2014/main" id="{90EC3CDB-163A-8242-BC75-500A02AE129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7" name="TextBox 6">
            <a:extLst>
              <a:ext uri="{FF2B5EF4-FFF2-40B4-BE49-F238E27FC236}">
                <a16:creationId xmlns:a16="http://schemas.microsoft.com/office/drawing/2014/main" id="{4BA63C63-F064-104E-908E-C885999FF57F}"/>
              </a:ext>
            </a:extLst>
          </p:cNvPr>
          <p:cNvSpPr txBox="1"/>
          <p:nvPr/>
        </p:nvSpPr>
        <p:spPr>
          <a:xfrm>
            <a:off x="83157" y="1155936"/>
            <a:ext cx="1471745" cy="1454372"/>
          </a:xfrm>
          <a:prstGeom prst="rect">
            <a:avLst/>
          </a:prstGeom>
          <a:noFill/>
        </p:spPr>
        <p:txBody>
          <a:bodyPr wrap="square" rtlCol="0">
            <a:spAutoFit/>
          </a:bodyPr>
          <a:lstStyle/>
          <a:p>
            <a:endParaRPr lang="en-US" sz="681" dirty="0"/>
          </a:p>
          <a:p>
            <a:r>
              <a:rPr lang="en-US" sz="681" dirty="0">
                <a:solidFill>
                  <a:srgbClr val="FF0000"/>
                </a:solidFill>
              </a:rPr>
              <a:t>Try the code at home</a:t>
            </a:r>
          </a:p>
          <a:p>
            <a:endParaRPr lang="en-US" sz="681" dirty="0"/>
          </a:p>
          <a:p>
            <a:endParaRPr lang="en-US" sz="681" dirty="0"/>
          </a:p>
          <a:p>
            <a:r>
              <a:rPr lang="en-US" sz="681" dirty="0"/>
              <a:t>import </a:t>
            </a:r>
            <a:r>
              <a:rPr lang="en-US" sz="681" dirty="0" err="1"/>
              <a:t>numpy</a:t>
            </a:r>
            <a:r>
              <a:rPr lang="en-US" sz="681" dirty="0"/>
              <a:t> as np</a:t>
            </a:r>
          </a:p>
          <a:p>
            <a:r>
              <a:rPr lang="en-US" sz="681" dirty="0"/>
              <a:t>import </a:t>
            </a:r>
            <a:r>
              <a:rPr lang="en-US" sz="681" dirty="0" err="1"/>
              <a:t>matplotlib.pyplot</a:t>
            </a:r>
            <a:r>
              <a:rPr lang="en-US" sz="681" dirty="0"/>
              <a:t> as </a:t>
            </a:r>
            <a:r>
              <a:rPr lang="en-US" sz="681" dirty="0" err="1"/>
              <a:t>plt</a:t>
            </a:r>
            <a:endParaRPr lang="en-US" sz="681" dirty="0"/>
          </a:p>
          <a:p>
            <a:r>
              <a:rPr lang="en-US" sz="681" dirty="0"/>
              <a:t>N=50</a:t>
            </a:r>
          </a:p>
          <a:p>
            <a:r>
              <a:rPr lang="en-US" sz="681" dirty="0"/>
              <a:t>X= </a:t>
            </a:r>
            <a:r>
              <a:rPr lang="en-US" sz="681" dirty="0" err="1"/>
              <a:t>np.random.rand</a:t>
            </a:r>
            <a:r>
              <a:rPr lang="en-US" sz="681" dirty="0"/>
              <a:t>(N)</a:t>
            </a:r>
          </a:p>
          <a:p>
            <a:r>
              <a:rPr lang="en-US" sz="681" dirty="0"/>
              <a:t>y= </a:t>
            </a:r>
            <a:r>
              <a:rPr lang="en-US" sz="681" dirty="0" err="1"/>
              <a:t>np.random.rand</a:t>
            </a:r>
            <a:r>
              <a:rPr lang="en-US" sz="681" dirty="0"/>
              <a:t>(N)</a:t>
            </a:r>
          </a:p>
          <a:p>
            <a:r>
              <a:rPr lang="en-US" sz="681" dirty="0"/>
              <a:t>colors= </a:t>
            </a:r>
            <a:r>
              <a:rPr lang="en-US" sz="681" dirty="0" err="1"/>
              <a:t>np.random.rand</a:t>
            </a:r>
            <a:r>
              <a:rPr lang="en-US" sz="681" dirty="0"/>
              <a:t>(N)</a:t>
            </a:r>
          </a:p>
          <a:p>
            <a:endParaRPr lang="en-US" sz="681" dirty="0"/>
          </a:p>
          <a:p>
            <a:r>
              <a:rPr lang="en-US" sz="681" dirty="0" err="1"/>
              <a:t>plt.scatter</a:t>
            </a:r>
            <a:r>
              <a:rPr lang="en-US" sz="681" dirty="0"/>
              <a:t>(X, y, c=colors)</a:t>
            </a:r>
          </a:p>
          <a:p>
            <a:r>
              <a:rPr lang="en-US" sz="681" dirty="0" err="1"/>
              <a:t>plt.show</a:t>
            </a:r>
            <a:r>
              <a:rPr lang="en-US" sz="681" dirty="0"/>
              <a:t>()</a:t>
            </a:r>
          </a:p>
        </p:txBody>
      </p:sp>
    </p:spTree>
    <p:extLst>
      <p:ext uri="{BB962C8B-B14F-4D97-AF65-F5344CB8AC3E}">
        <p14:creationId xmlns:p14="http://schemas.microsoft.com/office/powerpoint/2010/main" val="3638301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B603-4B6D-4644-86FA-3A07ED6F22EF}"/>
              </a:ext>
            </a:extLst>
          </p:cNvPr>
          <p:cNvSpPr>
            <a:spLocks noGrp="1"/>
          </p:cNvSpPr>
          <p:nvPr>
            <p:ph type="title"/>
          </p:nvPr>
        </p:nvSpPr>
        <p:spPr>
          <a:xfrm>
            <a:off x="1754149" y="211465"/>
            <a:ext cx="1101801" cy="215444"/>
          </a:xfrm>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8D51E99-DE84-9748-A7EC-0034E9DCB1B0}"/>
              </a:ext>
            </a:extLst>
          </p:cNvPr>
          <p:cNvSpPr>
            <a:spLocks noGrp="1"/>
          </p:cNvSpPr>
          <p:nvPr>
            <p:ph idx="1"/>
          </p:nvPr>
        </p:nvSpPr>
        <p:spPr/>
        <p:txBody>
          <a:bodyPr>
            <a:normAutofit fontScale="85000" lnSpcReduction="20000"/>
          </a:bodyPr>
          <a:lstStyle/>
          <a:p>
            <a:r>
              <a:rPr lang="en-US" dirty="0"/>
              <a:t>Machine Learning library </a:t>
            </a:r>
          </a:p>
          <a:p>
            <a:r>
              <a:rPr lang="en-US" dirty="0"/>
              <a:t>Designed to inter-operate with NumPy (n-dimensional arrays) and SciPy (Science and Math)</a:t>
            </a:r>
          </a:p>
          <a:p>
            <a:r>
              <a:rPr lang="en-US" dirty="0"/>
              <a:t>Features: </a:t>
            </a:r>
          </a:p>
          <a:p>
            <a:pPr lvl="1"/>
            <a:r>
              <a:rPr lang="en-US" dirty="0"/>
              <a:t>Classification </a:t>
            </a:r>
          </a:p>
          <a:p>
            <a:pPr lvl="1"/>
            <a:r>
              <a:rPr lang="en-US" dirty="0"/>
              <a:t>Clustering </a:t>
            </a:r>
          </a:p>
          <a:p>
            <a:pPr lvl="1"/>
            <a:r>
              <a:rPr lang="en-US" dirty="0"/>
              <a:t>Regression</a:t>
            </a:r>
          </a:p>
          <a:p>
            <a:pPr lvl="1"/>
            <a:r>
              <a:rPr lang="en-US" dirty="0"/>
              <a:t>... </a:t>
            </a:r>
          </a:p>
          <a:p>
            <a:r>
              <a:rPr lang="en-US" dirty="0"/>
              <a:t>Website: http://</a:t>
            </a:r>
            <a:r>
              <a:rPr lang="en-US" dirty="0" err="1"/>
              <a:t>scikit-learn.org</a:t>
            </a:r>
            <a:r>
              <a:rPr lang="en-US" dirty="0"/>
              <a:t>/ </a:t>
            </a:r>
          </a:p>
          <a:p>
            <a:r>
              <a:rPr lang="en-US" dirty="0"/>
              <a:t>Import </a:t>
            </a:r>
          </a:p>
          <a:p>
            <a:pPr lvl="1"/>
            <a:r>
              <a:rPr lang="en-US" b="1" dirty="0"/>
              <a:t> import </a:t>
            </a:r>
            <a:r>
              <a:rPr lang="en-US" b="1" dirty="0" err="1"/>
              <a:t>sklearn</a:t>
            </a:r>
            <a:r>
              <a:rPr lang="en-US" b="1" dirty="0"/>
              <a:t> </a:t>
            </a:r>
            <a:endParaRPr lang="en-US" dirty="0"/>
          </a:p>
          <a:p>
            <a:r>
              <a:rPr lang="en-US" dirty="0"/>
              <a:t>Fun fact:  the name originates from the fact that this library is a scientific toolbox built around SciPy</a:t>
            </a:r>
          </a:p>
        </p:txBody>
      </p:sp>
      <p:sp>
        <p:nvSpPr>
          <p:cNvPr id="4" name="Date Placeholder 3">
            <a:extLst>
              <a:ext uri="{FF2B5EF4-FFF2-40B4-BE49-F238E27FC236}">
                <a16:creationId xmlns:a16="http://schemas.microsoft.com/office/drawing/2014/main" id="{1EEA015A-336C-494B-A0D2-EF33627D5A9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2021-2022</a:t>
            </a:r>
            <a:endParaRPr lang="en-US" dirty="0"/>
          </a:p>
        </p:txBody>
      </p:sp>
      <p:sp>
        <p:nvSpPr>
          <p:cNvPr id="5" name="Slide Number Placeholder 4">
            <a:extLst>
              <a:ext uri="{FF2B5EF4-FFF2-40B4-BE49-F238E27FC236}">
                <a16:creationId xmlns:a16="http://schemas.microsoft.com/office/drawing/2014/main" id="{67D0A0A6-10FE-4043-8497-8971BB90E4AE}"/>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75</a:t>
            </a:fld>
            <a:endParaRPr lang="en-US" dirty="0"/>
          </a:p>
        </p:txBody>
      </p:sp>
      <p:sp>
        <p:nvSpPr>
          <p:cNvPr id="6" name="Footer Placeholder 5">
            <a:extLst>
              <a:ext uri="{FF2B5EF4-FFF2-40B4-BE49-F238E27FC236}">
                <a16:creationId xmlns:a16="http://schemas.microsoft.com/office/drawing/2014/main" id="{9DC5DA8D-DB5C-2640-94FC-89FD5286805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55781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922501" cy="430887"/>
          </a:xfrm>
        </p:spPr>
        <p:txBody>
          <a:bodyPr/>
          <a:lstStyle/>
          <a:p>
            <a:r>
              <a:rPr lang="en-US" dirty="0"/>
              <a:t>INFERENTIAL STATISTICS</a:t>
            </a:r>
          </a:p>
        </p:txBody>
      </p:sp>
      <p:sp>
        <p:nvSpPr>
          <p:cNvPr id="3" name="Content Placeholder 2"/>
          <p:cNvSpPr>
            <a:spLocks noGrp="1"/>
          </p:cNvSpPr>
          <p:nvPr>
            <p:ph idx="1"/>
          </p:nvPr>
        </p:nvSpPr>
        <p:spPr>
          <a:xfrm>
            <a:off x="320146" y="1038860"/>
            <a:ext cx="3950599" cy="1872853"/>
          </a:xfrm>
        </p:spPr>
        <p:txBody>
          <a:bodyPr>
            <a:normAutofit/>
          </a:bodyPr>
          <a:lstStyle/>
          <a:p>
            <a:r>
              <a:rPr lang="en-US" sz="907" dirty="0"/>
              <a:t>Inferential statistics can be used to prove or disprove theories, determine associations between variables, and determine if findings are significant and whether or not we can generalize from our sample to the entire population</a:t>
            </a:r>
          </a:p>
          <a:p>
            <a:endParaRPr lang="en-US" dirty="0"/>
          </a:p>
          <a:p>
            <a:r>
              <a:rPr lang="en-US" dirty="0"/>
              <a:t>The types of inferential statistics : </a:t>
            </a:r>
          </a:p>
          <a:p>
            <a:pPr marL="171450" indent="-171450">
              <a:buFont typeface="Arial" panose="020B0604020202020204" pitchFamily="34" charset="0"/>
              <a:buChar char="•"/>
            </a:pPr>
            <a:r>
              <a:rPr lang="en-US" dirty="0"/>
              <a:t>Correlation </a:t>
            </a:r>
          </a:p>
          <a:p>
            <a:pPr marL="171450" indent="-171450">
              <a:buFont typeface="Arial" panose="020B0604020202020204" pitchFamily="34" charset="0"/>
              <a:buChar char="•"/>
            </a:pPr>
            <a:r>
              <a:rPr lang="en-US" dirty="0"/>
              <a:t>T-tests/ANOVA</a:t>
            </a:r>
          </a:p>
          <a:p>
            <a:pPr marL="171450" indent="-171450">
              <a:buFont typeface="Arial" panose="020B0604020202020204" pitchFamily="34" charset="0"/>
              <a:buChar char="•"/>
            </a:pPr>
            <a:r>
              <a:rPr lang="en-US" dirty="0"/>
              <a:t>Chi-square </a:t>
            </a:r>
          </a:p>
          <a:p>
            <a:pPr marL="171450" indent="-171450">
              <a:buFont typeface="Arial" panose="020B0604020202020204" pitchFamily="34" charset="0"/>
              <a:buChar char="•"/>
            </a:pPr>
            <a:r>
              <a:rPr lang="en-US" dirty="0"/>
              <a:t>Logistic Regression </a:t>
            </a:r>
          </a:p>
        </p:txBody>
      </p:sp>
      <p:sp>
        <p:nvSpPr>
          <p:cNvPr id="5" name="Footer Placeholder 4">
            <a:extLst>
              <a:ext uri="{FF2B5EF4-FFF2-40B4-BE49-F238E27FC236}">
                <a16:creationId xmlns:a16="http://schemas.microsoft.com/office/drawing/2014/main" id="{406DA406-2238-F0C5-5440-D32CE861E617}"/>
              </a:ext>
            </a:extLst>
          </p:cNvPr>
          <p:cNvSpPr>
            <a:spLocks noGrp="1"/>
          </p:cNvSpPr>
          <p:nvPr>
            <p:ph type="ftr" sz="quarter" idx="5"/>
          </p:nvPr>
        </p:nvSpPr>
        <p:spPr/>
        <p:txBody>
          <a:bodyPr/>
          <a:lstStyle/>
          <a:p>
            <a:r>
              <a:rPr lang="en-US"/>
              <a:t>Dr. Malak Abdullah</a:t>
            </a:r>
          </a:p>
        </p:txBody>
      </p:sp>
      <p:sp>
        <p:nvSpPr>
          <p:cNvPr id="6" name="Slide Number Placeholder 5">
            <a:extLst>
              <a:ext uri="{FF2B5EF4-FFF2-40B4-BE49-F238E27FC236}">
                <a16:creationId xmlns:a16="http://schemas.microsoft.com/office/drawing/2014/main" id="{F02A8139-E213-254D-8A57-8073DDA9FFCC}"/>
              </a:ext>
            </a:extLst>
          </p:cNvPr>
          <p:cNvSpPr>
            <a:spLocks noGrp="1"/>
          </p:cNvSpPr>
          <p:nvPr>
            <p:ph type="sldNum" sz="quarter" idx="7"/>
          </p:nvPr>
        </p:nvSpPr>
        <p:spPr/>
        <p:txBody>
          <a:bodyPr/>
          <a:lstStyle/>
          <a:p>
            <a:pPr marL="38100">
              <a:lnSpc>
                <a:spcPts val="670"/>
              </a:lnSpc>
            </a:pPr>
            <a:fld id="{81D60167-4931-47E6-BA6A-407CBD079E47}" type="slidenum">
              <a:rPr lang="en-JO" smtClean="0"/>
              <a:t>8</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73528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2A4B618-B40E-614C-ABE1-5492D9CEA61A}"/>
              </a:ext>
            </a:extLst>
          </p:cNvPr>
          <p:cNvSpPr>
            <a:spLocks noGrp="1" noChangeArrowheads="1"/>
          </p:cNvSpPr>
          <p:nvPr>
            <p:ph type="title"/>
          </p:nvPr>
        </p:nvSpPr>
        <p:spPr>
          <a:xfrm>
            <a:off x="289076" y="598456"/>
            <a:ext cx="2621994" cy="288131"/>
          </a:xfrm>
        </p:spPr>
        <p:txBody>
          <a:bodyPr>
            <a:normAutofit/>
          </a:bodyPr>
          <a:lstStyle/>
          <a:p>
            <a:pPr eaLnBrk="1" hangingPunct="1"/>
            <a:r>
              <a:rPr lang="en-US" altLang="en-US" dirty="0"/>
              <a:t>Inferential Statistics</a:t>
            </a:r>
          </a:p>
        </p:txBody>
      </p:sp>
      <p:sp>
        <p:nvSpPr>
          <p:cNvPr id="19459" name="Rectangle 3">
            <a:extLst>
              <a:ext uri="{FF2B5EF4-FFF2-40B4-BE49-F238E27FC236}">
                <a16:creationId xmlns:a16="http://schemas.microsoft.com/office/drawing/2014/main" id="{DFB2EAB2-F84E-C24F-8D8E-FFD734A982A9}"/>
              </a:ext>
            </a:extLst>
          </p:cNvPr>
          <p:cNvSpPr>
            <a:spLocks noGrp="1" noChangeArrowheads="1"/>
          </p:cNvSpPr>
          <p:nvPr>
            <p:ph sz="quarter" idx="1"/>
          </p:nvPr>
        </p:nvSpPr>
        <p:spPr>
          <a:xfrm>
            <a:off x="289076" y="1067674"/>
            <a:ext cx="3101426" cy="888898"/>
          </a:xfrm>
        </p:spPr>
        <p:txBody>
          <a:bodyPr/>
          <a:lstStyle/>
          <a:p>
            <a:pPr eaLnBrk="1" hangingPunct="1">
              <a:lnSpc>
                <a:spcPct val="110000"/>
              </a:lnSpc>
            </a:pPr>
            <a:r>
              <a:rPr lang="en-US" altLang="en-US" sz="907" dirty="0"/>
              <a:t>Estimation</a:t>
            </a:r>
          </a:p>
          <a:p>
            <a:pPr lvl="1" eaLnBrk="1" hangingPunct="1">
              <a:lnSpc>
                <a:spcPct val="110000"/>
              </a:lnSpc>
            </a:pPr>
            <a:r>
              <a:rPr lang="en-US" altLang="en-US" sz="870" dirty="0"/>
              <a:t>e.g., Estimate the population mean weight using the sample mean weight</a:t>
            </a:r>
          </a:p>
          <a:p>
            <a:pPr eaLnBrk="1" hangingPunct="1">
              <a:lnSpc>
                <a:spcPct val="110000"/>
              </a:lnSpc>
            </a:pPr>
            <a:r>
              <a:rPr lang="en-US" altLang="en-US" sz="907" dirty="0"/>
              <a:t>Hypothesis testing</a:t>
            </a:r>
          </a:p>
          <a:p>
            <a:pPr lvl="1" eaLnBrk="1" hangingPunct="1">
              <a:lnSpc>
                <a:spcPct val="110000"/>
              </a:lnSpc>
            </a:pPr>
            <a:r>
              <a:rPr lang="en-US" altLang="en-US" sz="870" dirty="0"/>
              <a:t>e.g., Test the claim that the population mean weight is 70 kg</a:t>
            </a:r>
          </a:p>
        </p:txBody>
      </p:sp>
      <p:sp>
        <p:nvSpPr>
          <p:cNvPr id="19460" name="Rectangle 4">
            <a:extLst>
              <a:ext uri="{FF2B5EF4-FFF2-40B4-BE49-F238E27FC236}">
                <a16:creationId xmlns:a16="http://schemas.microsoft.com/office/drawing/2014/main" id="{E73FFC18-9ED2-FF4E-B10B-9A78CD0E0EE6}"/>
              </a:ext>
            </a:extLst>
          </p:cNvPr>
          <p:cNvSpPr>
            <a:spLocks noChangeArrowheads="1"/>
          </p:cNvSpPr>
          <p:nvPr/>
        </p:nvSpPr>
        <p:spPr bwMode="auto">
          <a:xfrm>
            <a:off x="230524" y="2278312"/>
            <a:ext cx="4167511" cy="287860"/>
          </a:xfrm>
          <a:prstGeom prst="rect">
            <a:avLst/>
          </a:prstGeom>
          <a:solidFill>
            <a:srgbClr val="CBDDF7"/>
          </a:solidFill>
          <a:ln w="12700">
            <a:solidFill>
              <a:schemeClr val="tx1"/>
            </a:solidFill>
            <a:miter lim="800000"/>
            <a:headEnd/>
            <a:tailEnd/>
          </a:ln>
        </p:spPr>
        <p:txBody>
          <a:bodyPr wrap="square" lIns="34216" tIns="16808" rIns="34216" bIns="1680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000" b="1" dirty="0">
                <a:solidFill>
                  <a:srgbClr val="000066"/>
                </a:solidFill>
                <a:latin typeface="Perpetua" panose="02020502060401020303" pitchFamily="18" charset="77"/>
              </a:rPr>
              <a:t>Inference is the process of drawing conclusions or making decisions about a </a:t>
            </a:r>
            <a:r>
              <a:rPr lang="en-US" altLang="en-US" sz="1000" b="1" dirty="0">
                <a:solidFill>
                  <a:schemeClr val="folHlink"/>
                </a:solidFill>
                <a:latin typeface="Perpetua" panose="02020502060401020303" pitchFamily="18" charset="77"/>
              </a:rPr>
              <a:t>population</a:t>
            </a:r>
            <a:r>
              <a:rPr lang="en-US" altLang="en-US" sz="1000" b="1" dirty="0">
                <a:solidFill>
                  <a:schemeClr val="bg2"/>
                </a:solidFill>
                <a:latin typeface="Perpetua" panose="02020502060401020303" pitchFamily="18" charset="77"/>
              </a:rPr>
              <a:t> </a:t>
            </a:r>
            <a:r>
              <a:rPr lang="en-US" altLang="en-US" sz="1000" b="1" dirty="0">
                <a:solidFill>
                  <a:srgbClr val="000066"/>
                </a:solidFill>
                <a:latin typeface="Perpetua" panose="02020502060401020303" pitchFamily="18" charset="77"/>
              </a:rPr>
              <a:t>based on </a:t>
            </a:r>
            <a:r>
              <a:rPr lang="en-US" altLang="en-US" sz="1000" b="1" dirty="0">
                <a:solidFill>
                  <a:srgbClr val="FF0000"/>
                </a:solidFill>
                <a:latin typeface="Perpetua" panose="02020502060401020303" pitchFamily="18" charset="77"/>
              </a:rPr>
              <a:t>sample</a:t>
            </a:r>
            <a:r>
              <a:rPr lang="en-US" altLang="en-US" sz="1000" b="1" dirty="0">
                <a:solidFill>
                  <a:srgbClr val="000066"/>
                </a:solidFill>
                <a:latin typeface="Perpetua" panose="02020502060401020303" pitchFamily="18" charset="77"/>
              </a:rPr>
              <a:t> results</a:t>
            </a:r>
          </a:p>
        </p:txBody>
      </p:sp>
      <p:pic>
        <p:nvPicPr>
          <p:cNvPr id="19461" name="Picture 5">
            <a:extLst>
              <a:ext uri="{FF2B5EF4-FFF2-40B4-BE49-F238E27FC236}">
                <a16:creationId xmlns:a16="http://schemas.microsoft.com/office/drawing/2014/main" id="{0963C730-10A6-1844-8970-131DFBBA7C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502" y="1067674"/>
            <a:ext cx="11813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37463CD-64E6-C173-EBA6-EB0D76DC7AA9}"/>
              </a:ext>
            </a:extLst>
          </p:cNvPr>
          <p:cNvSpPr>
            <a:spLocks noGrp="1"/>
          </p:cNvSpPr>
          <p:nvPr>
            <p:ph type="ftr" sz="quarter" idx="5"/>
          </p:nvPr>
        </p:nvSpPr>
        <p:spPr/>
        <p:txBody>
          <a:bodyPr/>
          <a:lstStyle/>
          <a:p>
            <a:r>
              <a:rPr lang="en-US"/>
              <a:t>Dr. Malak Abdullah</a:t>
            </a:r>
          </a:p>
        </p:txBody>
      </p:sp>
      <p:sp>
        <p:nvSpPr>
          <p:cNvPr id="4" name="Slide Number Placeholder 3">
            <a:extLst>
              <a:ext uri="{FF2B5EF4-FFF2-40B4-BE49-F238E27FC236}">
                <a16:creationId xmlns:a16="http://schemas.microsoft.com/office/drawing/2014/main" id="{9A811F58-0173-D944-85FA-3EC6DAD26CF5}"/>
              </a:ext>
            </a:extLst>
          </p:cNvPr>
          <p:cNvSpPr>
            <a:spLocks noGrp="1"/>
          </p:cNvSpPr>
          <p:nvPr>
            <p:ph type="sldNum" sz="quarter" idx="7"/>
          </p:nvPr>
        </p:nvSpPr>
        <p:spPr/>
        <p:txBody>
          <a:bodyPr/>
          <a:lstStyle/>
          <a:p>
            <a:pPr marL="38100">
              <a:lnSpc>
                <a:spcPts val="670"/>
              </a:lnSpc>
            </a:pPr>
            <a:fld id="{81D60167-4931-47E6-BA6A-407CBD079E47}" type="slidenum">
              <a:rPr lang="en-JO" smtClean="0"/>
              <a:t>9</a:t>
            </a:fld>
            <a:r>
              <a:rPr lang="en-JO" spc="-240"/>
              <a:t> </a:t>
            </a:r>
            <a:r>
              <a:rPr lang="en-JO"/>
              <a:t>/</a:t>
            </a:r>
            <a:r>
              <a:rPr lang="en-JO" spc="-245"/>
              <a:t> </a:t>
            </a:r>
            <a:r>
              <a:rPr lang="en-JO"/>
              <a:t>29</a:t>
            </a:r>
            <a:endParaRPr lang="en-JO" dirty="0"/>
          </a:p>
        </p:txBody>
      </p:sp>
    </p:spTree>
    <p:extLst>
      <p:ext uri="{BB962C8B-B14F-4D97-AF65-F5344CB8AC3E}">
        <p14:creationId xmlns:p14="http://schemas.microsoft.com/office/powerpoint/2010/main" val="920168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14796</TotalTime>
  <Words>4340</Words>
  <Application>Microsoft Macintosh PowerPoint</Application>
  <PresentationFormat>Custom</PresentationFormat>
  <Paragraphs>736</Paragraphs>
  <Slides>75</Slides>
  <Notes>32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3" baseType="lpstr">
      <vt:lpstr>Arial Unicode MS</vt:lpstr>
      <vt:lpstr>Arial</vt:lpstr>
      <vt:lpstr>Book Antiqua</vt:lpstr>
      <vt:lpstr>Calibri</vt:lpstr>
      <vt:lpstr>Franklin Gothic Book</vt:lpstr>
      <vt:lpstr>Garamond</vt:lpstr>
      <vt:lpstr>Lucida Console</vt:lpstr>
      <vt:lpstr>Nunito Sans</vt:lpstr>
      <vt:lpstr>Perpetua</vt:lpstr>
      <vt:lpstr>Roboto</vt:lpstr>
      <vt:lpstr>source sans pro</vt:lpstr>
      <vt:lpstr>source-serif-pro</vt:lpstr>
      <vt:lpstr>Symbol</vt:lpstr>
      <vt:lpstr>Times New Roman</vt:lpstr>
      <vt:lpstr>Verdana</vt:lpstr>
      <vt:lpstr>Wingdings</vt:lpstr>
      <vt:lpstr>Office Theme</vt:lpstr>
      <vt:lpstr>Clip</vt:lpstr>
      <vt:lpstr>Machine Learning  02- Mathematics for Machine Learning</vt:lpstr>
      <vt:lpstr>PowerPoint Presentation</vt:lpstr>
      <vt:lpstr>Why study statistics?</vt:lpstr>
      <vt:lpstr>What Is Statistics?</vt:lpstr>
      <vt:lpstr>Two areas of statistics:</vt:lpstr>
      <vt:lpstr>Descriptive Statistics</vt:lpstr>
      <vt:lpstr>Types of Statistics/Analyses</vt:lpstr>
      <vt:lpstr>INFERENTIAL STATISTICS</vt:lpstr>
      <vt:lpstr>Inferential Statistics</vt:lpstr>
      <vt:lpstr>Introduction to Basic Terms</vt:lpstr>
      <vt:lpstr>Sampling methods</vt:lpstr>
      <vt:lpstr>PowerPoint Presentation</vt:lpstr>
      <vt:lpstr>PowerPoint Presentation</vt:lpstr>
      <vt:lpstr>Qualitative and Quantitative Data</vt:lpstr>
      <vt:lpstr>PowerPoint Presentation</vt:lpstr>
      <vt:lpstr>Descriptive Statistics </vt:lpstr>
      <vt:lpstr>Descriptive Statistics </vt:lpstr>
      <vt:lpstr>PowerPoint Presentation</vt:lpstr>
      <vt:lpstr>PowerPoint Presentation</vt:lpstr>
      <vt:lpstr>Mean </vt:lpstr>
      <vt:lpstr>Mean</vt:lpstr>
      <vt:lpstr>Median </vt:lpstr>
      <vt:lpstr>Median </vt:lpstr>
      <vt:lpstr>Median</vt:lpstr>
      <vt:lpstr>Mode </vt:lpstr>
      <vt:lpstr>Mode</vt:lpstr>
      <vt:lpstr>Descriptive Statistics </vt:lpstr>
      <vt:lpstr>Variance</vt:lpstr>
      <vt:lpstr>Variance</vt:lpstr>
      <vt:lpstr>Variance</vt:lpstr>
      <vt:lpstr>Variance</vt:lpstr>
      <vt:lpstr>Variance</vt:lpstr>
      <vt:lpstr>Variance</vt:lpstr>
      <vt:lpstr>Variance</vt:lpstr>
      <vt:lpstr>Variance</vt:lpstr>
      <vt:lpstr>Variance</vt:lpstr>
      <vt:lpstr>Variance</vt:lpstr>
      <vt:lpstr>Standard Deviation</vt:lpstr>
      <vt:lpstr>Standard Deviation</vt:lpstr>
      <vt:lpstr>Range</vt:lpstr>
      <vt:lpstr>Outliers</vt:lpstr>
      <vt:lpstr>Interquartile Range</vt:lpstr>
      <vt:lpstr>The rule of 68-95-99.7</vt:lpstr>
      <vt:lpstr>Box plots</vt:lpstr>
      <vt:lpstr>Example</vt:lpstr>
      <vt:lpstr>IQR</vt:lpstr>
      <vt:lpstr>Box plots</vt:lpstr>
      <vt:lpstr>Box plots</vt:lpstr>
      <vt:lpstr>Removing outliers</vt:lpstr>
      <vt:lpstr>Distribution</vt:lpstr>
      <vt:lpstr>Gaussian Distribution</vt:lpstr>
      <vt:lpstr>The Margin of Error</vt:lpstr>
      <vt:lpstr>Correlation</vt:lpstr>
      <vt:lpstr>Correlation</vt:lpstr>
      <vt:lpstr>Correlation </vt:lpstr>
      <vt:lpstr>Examples</vt:lpstr>
      <vt:lpstr>Examples</vt:lpstr>
      <vt:lpstr>Visualization</vt:lpstr>
      <vt:lpstr>Input output files</vt:lpstr>
      <vt:lpstr>PowerPoint Presentation</vt:lpstr>
      <vt:lpstr>PowerPoint Presentation</vt:lpstr>
      <vt:lpstr>PowerPoint Presentation</vt:lpstr>
      <vt:lpstr>PowerPoint Presentation</vt:lpstr>
      <vt:lpstr>import matplotlib.pyplot as plt </vt:lpstr>
      <vt:lpstr>PowerPoint Presentation</vt:lpstr>
      <vt:lpstr>Another Example</vt:lpstr>
      <vt:lpstr>Plotting</vt:lpstr>
      <vt:lpstr>Working with multiple figures</vt:lpstr>
      <vt:lpstr>BarChart</vt:lpstr>
      <vt:lpstr>Barchart horizontally </vt:lpstr>
      <vt:lpstr>PowerPoint Presentation</vt:lpstr>
      <vt:lpstr>Save the figure</vt:lpstr>
      <vt:lpstr>Pie chart</vt:lpstr>
      <vt:lpstr>coding!!</vt:lpstr>
      <vt:lpstr>Scikit-learn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22</cp:revision>
  <dcterms:created xsi:type="dcterms:W3CDTF">2024-02-10T12:43:08Z</dcterms:created>
  <dcterms:modified xsi:type="dcterms:W3CDTF">2024-03-25T19:25:09Z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